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355" r:id="rId2"/>
    <p:sldId id="292" r:id="rId3"/>
    <p:sldId id="299" r:id="rId4"/>
    <p:sldId id="300" r:id="rId5"/>
    <p:sldId id="298" r:id="rId6"/>
    <p:sldId id="301" r:id="rId7"/>
    <p:sldId id="302" r:id="rId8"/>
    <p:sldId id="303" r:id="rId9"/>
    <p:sldId id="293" r:id="rId10"/>
    <p:sldId id="294" r:id="rId11"/>
    <p:sldId id="295" r:id="rId12"/>
    <p:sldId id="297" r:id="rId13"/>
    <p:sldId id="304" r:id="rId14"/>
    <p:sldId id="296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21" r:id="rId29"/>
    <p:sldId id="318" r:id="rId30"/>
    <p:sldId id="322" r:id="rId31"/>
    <p:sldId id="319" r:id="rId32"/>
    <p:sldId id="320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77764" autoAdjust="0"/>
  </p:normalViewPr>
  <p:slideViewPr>
    <p:cSldViewPr snapToGrid="0">
      <p:cViewPr varScale="1">
        <p:scale>
          <a:sx n="81" d="100"/>
          <a:sy n="81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523DF-8715-477C-97AF-417F33BF00DB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FB460-6B7C-49A3-9BC7-DCE1795642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179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686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746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84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seu repositório do </a:t>
            </a:r>
            <a:r>
              <a:rPr lang="pt-BR" dirty="0" err="1"/>
              <a:t>github</a:t>
            </a:r>
            <a:r>
              <a:rPr lang="pt-BR" dirty="0"/>
              <a:t>, clique no botão verde “CODE”, na opção “HTTPS” copie a URL ‘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655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379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Repositório clonado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821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063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Untracked</a:t>
            </a:r>
            <a:r>
              <a:rPr lang="pt-BR" dirty="0"/>
              <a:t> Files: significa que o </a:t>
            </a:r>
            <a:r>
              <a:rPr lang="pt-BR" dirty="0" err="1"/>
              <a:t>git</a:t>
            </a:r>
            <a:r>
              <a:rPr lang="pt-BR" dirty="0"/>
              <a:t> identificou que existem novos arquivos mas que eles não foram adicionados para a área de </a:t>
            </a:r>
            <a:r>
              <a:rPr lang="pt-BR" dirty="0" err="1"/>
              <a:t>staging</a:t>
            </a:r>
            <a:r>
              <a:rPr lang="pt-BR" dirty="0"/>
              <a:t> (preparação) / versionamento.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34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Mensagem de </a:t>
            </a:r>
            <a:r>
              <a:rPr lang="pt-BR" dirty="0" err="1"/>
              <a:t>Warning</a:t>
            </a:r>
            <a:r>
              <a:rPr lang="pt-BR" dirty="0"/>
              <a:t>, se aparecer... Pode ignorar.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746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60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48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1° Acesse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https://git-scm.com/downloads/win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2°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Clique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versão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64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Winfows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Portable (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Máquinas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ETEC)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421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Acesso via </a:t>
            </a:r>
            <a:r>
              <a:rPr lang="pt-BR" dirty="0" err="1"/>
              <a:t>nvegador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9847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Autorize o ecossistema </a:t>
            </a:r>
            <a:r>
              <a:rPr lang="pt-BR" dirty="0" err="1"/>
              <a:t>git</a:t>
            </a:r>
            <a:r>
              <a:rPr lang="pt-BR" dirty="0"/>
              <a:t> a realizar </a:t>
            </a:r>
            <a:r>
              <a:rPr lang="pt-BR" dirty="0" err="1"/>
              <a:t>uppload</a:t>
            </a:r>
            <a:r>
              <a:rPr lang="pt-BR" dirty="0"/>
              <a:t> na sua conta com as credenciais que você informou anteriormente.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433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Volte a tela do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bash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9350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9698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1° Adicionar Arquivo</a:t>
            </a:r>
          </a:p>
          <a:p>
            <a:r>
              <a:rPr lang="pt-BR" dirty="0"/>
              <a:t>2° Criar arquivo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5559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1° adicionando mensagem ao </a:t>
            </a:r>
            <a:r>
              <a:rPr lang="pt-BR" dirty="0" err="1"/>
              <a:t>commit</a:t>
            </a:r>
            <a:endParaRPr lang="pt-BR" dirty="0"/>
          </a:p>
          <a:p>
            <a:r>
              <a:rPr lang="pt-BR" dirty="0"/>
              <a:t>2° realizando </a:t>
            </a:r>
            <a:r>
              <a:rPr lang="pt-BR" dirty="0" err="1"/>
              <a:t>commit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088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7352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1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670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839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06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02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362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3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263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Verifique se está correto.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2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28725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Geralmente, nas empresas funciona assim:</a:t>
            </a:r>
          </a:p>
          <a:p>
            <a:endParaRPr lang="pt-BR" dirty="0"/>
          </a:p>
          <a:p>
            <a:r>
              <a:rPr lang="pt-BR" dirty="0"/>
              <a:t>Alteramos o código-fonte localmente na máquina na Branch de desenvolvimento, ao finalizar subimos esse código para essa Branch que geralmente está atribuída ao ambiente destinados para os desenvolvedores testarem os códigos, que é o ambiente de DEV.</a:t>
            </a:r>
          </a:p>
          <a:p>
            <a:endParaRPr lang="pt-BR" dirty="0"/>
          </a:p>
          <a:p>
            <a:r>
              <a:rPr lang="pt-BR" dirty="0"/>
              <a:t>Após subir esse código para a Branch “Desenvolvimento” no </a:t>
            </a:r>
            <a:r>
              <a:rPr lang="pt-BR" dirty="0" err="1"/>
              <a:t>github</a:t>
            </a:r>
            <a:r>
              <a:rPr lang="pt-BR" dirty="0"/>
              <a:t>, podemos testar o código no ambiente, se tiver OK, podemos aprovar a mudança e levar o código para “Homologação” que é onde os usuários validam. </a:t>
            </a:r>
          </a:p>
          <a:p>
            <a:endParaRPr lang="pt-BR" dirty="0"/>
          </a:p>
          <a:p>
            <a:r>
              <a:rPr lang="pt-BR" dirty="0"/>
              <a:t>Se os usuários validarem, no </a:t>
            </a:r>
            <a:r>
              <a:rPr lang="pt-BR" dirty="0" err="1"/>
              <a:t>github</a:t>
            </a:r>
            <a:r>
              <a:rPr lang="pt-BR" dirty="0"/>
              <a:t> podemos aprovar e implantar a mudança em produção, que é onde todos podem ver as mudanças.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FB460-6B7C-49A3-9BC7-DCE1795642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26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E1BF2-FC63-9E60-82A4-C790C19BE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7B8F2D-6488-03C2-0677-BFD08B833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01EC7E-B40C-C773-3A00-492280FA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683DB-04CD-552D-F4CE-76952780E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11198E-C49A-C58A-224A-2B5DF4E2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0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DC977B-A004-6225-5946-2D6AB4AC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2E5863-93D4-0AE9-3419-89DFDDD8B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68423B-3DB6-C1C3-DC57-626AFE0F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32F9A6-4BB2-B7AD-F538-AA315973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B520E-4816-7428-7D79-0A7222A6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072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87D2D4-F97F-8CDE-15EF-59B554E14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BFC452-F324-27C1-A1B4-1E609924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E1DEE-9FED-F625-6F20-A8ED12FC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3EC37-739D-8E00-2F4D-5F7723A6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591A4-18FD-3021-0DD8-DE754E76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2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2B0C8-B3EF-C8A0-634B-877AEF81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EE037B-C410-9CA2-93B3-FD514804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2473D7-913B-AEF4-3C64-91EFA22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4DFF62-811E-8DC5-8937-66D2C865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28FEB3-11C4-9FB9-2FD1-A783119D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58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96816-5AC4-E146-DA58-565DB8CD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310644-6C2D-861D-72D8-5ECC1330C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E8782-031D-7327-41ED-51DDF1A9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1F79A3-9DD2-0D4E-4B5B-96AA6269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C7C28-5BD0-B715-8205-FBD308A2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904FF-9756-21A3-A4FE-9160F48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29F3C3-034F-6361-23F0-6E55BDE87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6AAAB-5765-0F49-1E97-E763F240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7C62DF-FB91-E3BA-EC82-1099A4CA2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E09378-8D2C-EEF8-7AF1-09784BE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1DF06-A70B-8D3B-1490-6747AA57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73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08DE2-2749-9FD6-7F20-F8D703D7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24D3B3-023F-8461-6F0B-0CE321C60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D36C6-1D7C-60D0-EB20-DEDE28D16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32E6410-0A4D-C041-CB99-D37E06A1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E9CCAF-7760-C571-B03A-7CF5E7C27C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7B70B0-3EC5-53AA-0484-22F2FC8A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DB7A6B2-766A-B3E8-EA44-B2784A8E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CCBF77-CBF0-453A-A7BB-6604F4AD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891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DF20-D554-3B44-C635-802947A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819F49-594C-444C-B328-8FD3956A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2810A0-C7AC-6D94-A420-E49CA3A6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0E2A467-5E86-986F-7104-02D8CDDD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4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B2C0FC-43D2-1A2D-1CA6-7367672B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9B38A43-60DA-C60E-5A12-E7D9E2B8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2944BF-9F78-611A-CF59-A497E2F8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1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27DF5-72AF-12D5-391E-A8A67F9A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439E88-7C50-D0CF-6AC8-0CFA031A6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78A79D-CF6D-66ED-9C05-F2E75CEA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969D76-A110-C237-11B4-25B587DB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5CCAB7-B8BD-A962-22E9-E9F5D970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D4154F1-B375-69A1-897F-BDD6CC6A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500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AAD04-ECDA-1A31-23DF-DADE4147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69A6565-A196-448A-4104-D3CAF522A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57E2808-CBF1-97D5-2300-75D6CC5AF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59DEF4-33C1-FBD0-1D6D-FA06274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8FCFB2-D8AD-119F-5FF8-56955E78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70F936-0874-9FC1-8DF0-FC7716C7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07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7215E13-B00B-F9F3-1714-A518DD79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00BC7-52F4-F99F-1703-7BE13CA21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63804-274F-4659-4C1A-2D8787A5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89809-A524-4F8B-9884-ECA9AEE8F4A2}" type="datetimeFigureOut">
              <a:rPr lang="pt-BR" smtClean="0"/>
              <a:t>27/10/2024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10A5C-2B30-51F5-9AB3-891098DCD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BA85EB-D7FA-8C0E-19F6-C163217D9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4BE70-6D80-4414-B3E2-7954E888D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55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pt/blog/all-about-git" TargetMode="External"/><Relationship Id="rId2" Type="http://schemas.openxmlformats.org/officeDocument/2006/relationships/hyperlink" Target="https://git-scm.com/book/pt-br/v2/Come%C3%A7ando-O-B%C3%A1sico-do-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alura.com.br/artigos/o-que-e-git-github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6C73E4-ED45-1BBE-2CFE-4AD0FCF9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/>
              <a:t>AULA 02 </a:t>
            </a:r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Git Sticker – Stickers Devs">
            <a:extLst>
              <a:ext uri="{FF2B5EF4-FFF2-40B4-BE49-F238E27FC236}">
                <a16:creationId xmlns:a16="http://schemas.microsoft.com/office/drawing/2014/main" id="{4CADCB05-27FB-77B1-3089-35C59F365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8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A9D6F-0BEA-9373-078B-64DC8FF4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Branch?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2FD13-F566-2A9A-1801-907059A1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Funciona como uma cópia paralela do nosso projeto, com a Branch eu consigo adicionar e testar ideias sem mexer na versão original do projeto.</a:t>
            </a:r>
          </a:p>
          <a:p>
            <a:endParaRPr lang="pt-BR" dirty="0"/>
          </a:p>
          <a:p>
            <a:r>
              <a:rPr lang="pt-BR" dirty="0"/>
              <a:t>Pense que você tem um quadro de pintura, mas quer saber se uma cor iria combinar com outra, para isso você pega uma folha rascunho e faz o teste, se a mistura ficar boa você adiciona no quadro, senão você descarta.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5896CF99-46A5-22B5-B3F1-F53795192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9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FB10A22-23EB-EBC0-EAA8-8692B291F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4926" y="-39372"/>
            <a:ext cx="7538111" cy="68973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6F3D0755-0DDF-DBD1-B994-B1BD8B05E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09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50094C-DC15-FD54-A1F8-490DB16C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Limpando a tela “CLS”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71E65B10-2378-4B28-594F-5CA7F98555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46780" y="1183584"/>
            <a:ext cx="7464192" cy="4731189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CB824210-3E51-3902-9D42-9D54BF23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6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8C28FEC-C19E-5096-B3AA-CF18FFBAE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6000" y="457200"/>
            <a:ext cx="9359999" cy="5943600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054E89C3-F2CC-ADD7-B183-01ACC4397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320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72704-AAB5-5115-6DBC-FF87CC4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Clonando repositório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CFEF3F5-3363-F481-1EB2-CA4BE4A84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4986" y="1806231"/>
            <a:ext cx="9302027" cy="4767290"/>
          </a:xfrm>
          <a:prstGeom prst="rect">
            <a:avLst/>
          </a:prstGeom>
        </p:spPr>
      </p:pic>
      <p:sp>
        <p:nvSpPr>
          <p:cNvPr id="11" name="Seta: para a Esquerda 10">
            <a:extLst>
              <a:ext uri="{FF2B5EF4-FFF2-40B4-BE49-F238E27FC236}">
                <a16:creationId xmlns:a16="http://schemas.microsoft.com/office/drawing/2014/main" id="{F5B4E8DB-4599-0800-FD50-279EC3ECB91F}"/>
              </a:ext>
            </a:extLst>
          </p:cNvPr>
          <p:cNvSpPr/>
          <p:nvPr/>
        </p:nvSpPr>
        <p:spPr>
          <a:xfrm>
            <a:off x="10493113" y="2411697"/>
            <a:ext cx="976393" cy="8524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A95BF879-865A-BD42-948F-A191D4414471}"/>
              </a:ext>
            </a:extLst>
          </p:cNvPr>
          <p:cNvSpPr/>
          <p:nvPr/>
        </p:nvSpPr>
        <p:spPr>
          <a:xfrm>
            <a:off x="10493112" y="4189876"/>
            <a:ext cx="976393" cy="85240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F0A4E2-714A-E0D7-7390-7786F78269D1}"/>
              </a:ext>
            </a:extLst>
          </p:cNvPr>
          <p:cNvSpPr txBox="1"/>
          <p:nvPr/>
        </p:nvSpPr>
        <p:spPr>
          <a:xfrm>
            <a:off x="11600011" y="265323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1°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850A2AC-FF17-05EF-A280-B3707412B9A0}"/>
              </a:ext>
            </a:extLst>
          </p:cNvPr>
          <p:cNvSpPr txBox="1"/>
          <p:nvPr/>
        </p:nvSpPr>
        <p:spPr>
          <a:xfrm>
            <a:off x="11600011" y="4431413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2°</a:t>
            </a:r>
          </a:p>
        </p:txBody>
      </p:sp>
      <p:pic>
        <p:nvPicPr>
          <p:cNvPr id="18" name="Picture 2" descr="Etec Uirapuru on X: &quot;Obrigada!&quot; / X">
            <a:extLst>
              <a:ext uri="{FF2B5EF4-FFF2-40B4-BE49-F238E27FC236}">
                <a16:creationId xmlns:a16="http://schemas.microsoft.com/office/drawing/2014/main" id="{42D00C33-4DA0-6B12-F46B-2F5113EA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28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DF82FD-ECF1-87B8-BCAC-E06A87E0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pt-BR" dirty="0"/>
              <a:t>No </a:t>
            </a:r>
            <a:r>
              <a:rPr lang="pt-BR" dirty="0" err="1"/>
              <a:t>git</a:t>
            </a:r>
            <a:endParaRPr lang="pt-BR" dirty="0"/>
          </a:p>
        </p:txBody>
      </p:sp>
      <p:sp>
        <p:nvSpPr>
          <p:cNvPr id="49" name="Arc 1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2097E730-94AE-5449-90AB-F81FBEBE2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14" y="1129590"/>
            <a:ext cx="10872172" cy="2107299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A830F1-A8A1-E990-2DCD-48A3FF14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pt-BR"/>
              <a:t>Digite: git clone </a:t>
            </a:r>
          </a:p>
          <a:p>
            <a:r>
              <a:rPr lang="pt-BR"/>
              <a:t>Depois aperte no teclado o botão “SHIFT” + “Insert” para colar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6790697F-B648-2C99-B74C-09DE5FEB4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515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56EFB451-C8A2-FDD2-8353-973EB7224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58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F764137E-4A3C-44CA-247E-4CAFBC79D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3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A3174E-03EB-A5CA-A9A7-8CD015AB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 listar, digite: ls –la 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85ACDA3-EC29-3DF8-9B63-4C3A6C74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72821"/>
            <a:ext cx="10905066" cy="3797971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FF44795D-3155-63A0-A437-3C48CB7D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33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84C1F-8AE6-7527-F90D-E4F857C2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 no repositório: </a:t>
            </a:r>
            <a:r>
              <a:rPr lang="pt-BR" sz="18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cd</a:t>
            </a:r>
            <a:r>
              <a:rPr lang="pt-BR" sz="18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meu-primeiro-</a:t>
            </a:r>
            <a:r>
              <a:rPr lang="pt-BR" sz="18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repositorio</a:t>
            </a:r>
            <a:r>
              <a:rPr lang="pt-BR" sz="18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/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6BF083C-A60F-445D-3647-FDDBF01E3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532" y="2153181"/>
            <a:ext cx="9960936" cy="2551637"/>
          </a:xfr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00462DCB-C056-0B50-7E27-D7FD402315BA}"/>
              </a:ext>
            </a:extLst>
          </p:cNvPr>
          <p:cNvSpPr/>
          <p:nvPr/>
        </p:nvSpPr>
        <p:spPr>
          <a:xfrm>
            <a:off x="9684831" y="2517569"/>
            <a:ext cx="729830" cy="7214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745BD0C5-157E-1832-7F29-6E858AFA0A19}"/>
              </a:ext>
            </a:extLst>
          </p:cNvPr>
          <p:cNvCxnSpPr>
            <a:cxnSpLocks/>
            <a:stCxn id="6" idx="4"/>
          </p:cNvCxnSpPr>
          <p:nvPr/>
        </p:nvCxnSpPr>
        <p:spPr>
          <a:xfrm rot="5400000">
            <a:off x="6816563" y="2265092"/>
            <a:ext cx="2259280" cy="420708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B287C62-CE27-231E-F0D1-624BF34923E7}"/>
              </a:ext>
            </a:extLst>
          </p:cNvPr>
          <p:cNvSpPr txBox="1"/>
          <p:nvPr/>
        </p:nvSpPr>
        <p:spPr>
          <a:xfrm>
            <a:off x="1100849" y="5313609"/>
            <a:ext cx="474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Perceba que apareceu a nossa Branch atual</a:t>
            </a:r>
          </a:p>
        </p:txBody>
      </p:sp>
      <p:pic>
        <p:nvPicPr>
          <p:cNvPr id="19" name="Picture 2" descr="Etec Uirapuru on X: &quot;Obrigada!&quot; / X">
            <a:extLst>
              <a:ext uri="{FF2B5EF4-FFF2-40B4-BE49-F238E27FC236}">
                <a16:creationId xmlns:a16="http://schemas.microsoft.com/office/drawing/2014/main" id="{366F5D3E-2E09-8465-DB22-04B2B0E59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11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5F1B0-9936-EBA8-4041-2140E381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Liste novamente, verifique que o arquivo README.md agora está na máquina.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AF17C12-8528-ADA5-3270-D5AD2B25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04612"/>
            <a:ext cx="10905066" cy="2535428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8CC8BED7-DB60-02A9-2D83-A7399FE8A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8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D3B61C-1E11-6CFF-B1B6-59B9B7B7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vamos mexer no git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Gráfico&#10;&#10;Descrição gerada automaticamente">
            <a:extLst>
              <a:ext uri="{FF2B5EF4-FFF2-40B4-BE49-F238E27FC236}">
                <a16:creationId xmlns:a16="http://schemas.microsoft.com/office/drawing/2014/main" id="{3AE6B6A2-CCED-6FA9-AE0B-1A24546EF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0428" y="2633472"/>
            <a:ext cx="10548096" cy="3586353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42A470C3-DF6B-89EC-A9C6-2CECC670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4947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124EB3-B667-AEB5-AC06-57FC73E9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Criando arquivo python que escreve na tela: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45FCFDEC-8CC6-DBE1-B40A-7709EA349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572" y="2831514"/>
            <a:ext cx="11420856" cy="2712452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C9EB7E17-F1D1-3837-4B83-68A2A05F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683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598FCE-1D83-2499-4ABD-CA8B12D99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Agora temos dois arquivos localmente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Espaço Reservado para Conteúdo 5" descr="Texto&#10;&#10;Descrição gerada automaticamente">
            <a:extLst>
              <a:ext uri="{FF2B5EF4-FFF2-40B4-BE49-F238E27FC236}">
                <a16:creationId xmlns:a16="http://schemas.microsoft.com/office/drawing/2014/main" id="{C1495647-5084-C5AE-D919-8BEA5948D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42" y="773224"/>
            <a:ext cx="11525864" cy="193058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E84A7B42-DBFA-5B36-63FF-BAFD35829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4378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CB6161-32B8-ADDB-E3E4-1BDD652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Acesse a pasta do repositório e crie um arquivo de texto vázio</a:t>
            </a:r>
          </a:p>
        </p:txBody>
      </p:sp>
      <p:pic>
        <p:nvPicPr>
          <p:cNvPr id="5" name="Espaço Reservado para Conteúdo 4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DBDC77DA-1BDE-B74D-3374-757E8B478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087" y="809549"/>
            <a:ext cx="10945825" cy="3764340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9763C0C5-BEC1-2A4E-13B3-C18690DDC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06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4C7121-8925-3145-4F24-96330AA2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Acesse o Github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219C998-479C-AB24-1399-34F9B537E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4" y="1641960"/>
            <a:ext cx="7941713" cy="4030419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4B6CD72B-A26B-10DC-D7D3-E4F66A1D3F27}"/>
              </a:ext>
            </a:extLst>
          </p:cNvPr>
          <p:cNvSpPr/>
          <p:nvPr/>
        </p:nvSpPr>
        <p:spPr>
          <a:xfrm>
            <a:off x="5333788" y="3085277"/>
            <a:ext cx="976393" cy="5718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78119-EAC8-7A80-31BA-F6354A4B28FB}"/>
              </a:ext>
            </a:extLst>
          </p:cNvPr>
          <p:cNvSpPr txBox="1"/>
          <p:nvPr/>
        </p:nvSpPr>
        <p:spPr>
          <a:xfrm>
            <a:off x="4631377" y="665018"/>
            <a:ext cx="66888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Temos apenas um arquivo no </a:t>
            </a:r>
            <a:r>
              <a:rPr lang="pt-BR" dirty="0" err="1"/>
              <a:t>Github</a:t>
            </a:r>
            <a:r>
              <a:rPr lang="pt-BR" dirty="0"/>
              <a:t>, </a:t>
            </a:r>
          </a:p>
          <a:p>
            <a:r>
              <a:rPr lang="pt-BR" dirty="0"/>
              <a:t>mas no nosso computador temos três no total, pois criamos dois.</a:t>
            </a:r>
          </a:p>
        </p:txBody>
      </p:sp>
      <p:pic>
        <p:nvPicPr>
          <p:cNvPr id="8" name="Picture 2" descr="Etec Uirapuru on X: &quot;Obrigada!&quot; / X">
            <a:extLst>
              <a:ext uri="{FF2B5EF4-FFF2-40B4-BE49-F238E27FC236}">
                <a16:creationId xmlns:a16="http://schemas.microsoft.com/office/drawing/2014/main" id="{1F716A20-D510-696A-A2EB-0B57D5CA6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3CB0B-E348-C960-F29A-A433B767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verificar o que está acontecendo no projeto, digitamos o comando: </a:t>
            </a:r>
            <a:r>
              <a:rPr lang="pt-BR" b="1" dirty="0" err="1">
                <a:highlight>
                  <a:srgbClr val="FFFF00"/>
                </a:highlight>
              </a:rPr>
              <a:t>git</a:t>
            </a:r>
            <a:r>
              <a:rPr lang="pt-BR" b="1" dirty="0">
                <a:highlight>
                  <a:srgbClr val="FFFF00"/>
                </a:highlight>
              </a:rPr>
              <a:t> status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B73B819-9D5B-9F3C-BD62-B8548995E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7070" y="1956773"/>
            <a:ext cx="8957859" cy="3030947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489EA40-D68D-6E9E-ADE8-FDAEE84B8AA1}"/>
              </a:ext>
            </a:extLst>
          </p:cNvPr>
          <p:cNvSpPr txBox="1"/>
          <p:nvPr/>
        </p:nvSpPr>
        <p:spPr>
          <a:xfrm>
            <a:off x="1752702" y="5726120"/>
            <a:ext cx="8686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/>
              <a:t>A mensagem acima diz que tem dois novos arquivos criados, </a:t>
            </a:r>
          </a:p>
          <a:p>
            <a:pPr algn="ctr"/>
            <a:r>
              <a:rPr lang="pt-BR" sz="2400" b="1" dirty="0"/>
              <a:t>mas eles ainda não foram “adicionados ao </a:t>
            </a:r>
            <a:r>
              <a:rPr lang="pt-BR" sz="2400" b="1" dirty="0" err="1"/>
              <a:t>git</a:t>
            </a:r>
            <a:r>
              <a:rPr lang="pt-BR" sz="2400" b="1" dirty="0"/>
              <a:t>”</a:t>
            </a:r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9F12A175-7935-0EEE-CDED-81F881B9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07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D316D-14D1-A2BD-176A-A4187CC0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FEAF8A-E779-906F-5F0C-EBEA124B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o </a:t>
            </a:r>
            <a:r>
              <a:rPr lang="pt-BR" dirty="0" err="1"/>
              <a:t>git</a:t>
            </a:r>
            <a:r>
              <a:rPr lang="pt-BR" dirty="0"/>
              <a:t> comece a monitorar um arquivo, precisamos adicionar ele a “zona de preparação”, conhecida como </a:t>
            </a:r>
            <a:r>
              <a:rPr lang="pt-BR" dirty="0" err="1"/>
              <a:t>staging</a:t>
            </a:r>
            <a:r>
              <a:rPr lang="pt-BR" dirty="0"/>
              <a:t>. </a:t>
            </a:r>
          </a:p>
          <a:p>
            <a:r>
              <a:rPr lang="pt-BR" dirty="0"/>
              <a:t>É como se fosse um: “</a:t>
            </a:r>
            <a:r>
              <a:rPr lang="pt-BR" dirty="0" err="1"/>
              <a:t>Git</a:t>
            </a:r>
            <a:r>
              <a:rPr lang="pt-BR" dirty="0"/>
              <a:t>, a partir de agora preste atenção nas mudanças envolvendo esse(s) arquivo(s) que eu adicionei.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929878C2-1904-C4DB-1880-F6F82B34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7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693C4-8989-BDB2-0DDD-B28C954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</a:t>
            </a:r>
            <a:r>
              <a:rPr lang="pt-BR" sz="32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pt-BR" sz="32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add</a:t>
            </a:r>
            <a:r>
              <a:rPr lang="pt-BR" sz="32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arquivo-texto.txt</a:t>
            </a:r>
            <a:endParaRPr lang="pt-BR" sz="6600" b="1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3B60B0-CB18-4D09-8337-EFB7CE6A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solidFill>
                  <a:prstClr val="black"/>
                </a:solidFill>
                <a:latin typeface="Lucida Console" panose="020B0609040504020204" pitchFamily="49" charset="0"/>
              </a:rPr>
              <a:t>Em seguida, para ver o status: </a:t>
            </a:r>
            <a:r>
              <a:rPr lang="pt-BR" sz="28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status</a:t>
            </a:r>
            <a:endParaRPr lang="pt-BR" dirty="0">
              <a:highlight>
                <a:srgbClr val="FFFF00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74FD10-9750-43BD-A669-37290B78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55" y="2357585"/>
            <a:ext cx="9481889" cy="32874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131D38-7432-FDFA-99E7-4188DFCFE7B8}"/>
              </a:ext>
            </a:extLst>
          </p:cNvPr>
          <p:cNvSpPr txBox="1"/>
          <p:nvPr/>
        </p:nvSpPr>
        <p:spPr>
          <a:xfrm>
            <a:off x="649027" y="6042833"/>
            <a:ext cx="10893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Podemos verificar que ele adicionou o arquivo “arquivo-texto.txt” para a área de preparação.</a:t>
            </a:r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6A0BBC79-4D5F-D867-41DF-0DD4FE94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02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32F66-B05B-8359-2FCD-42E34759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Adicionando o outro arquivo: </a:t>
            </a:r>
            <a:r>
              <a:rPr lang="pt-BR" sz="28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pt-BR" sz="28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programa.py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A3ABBAB7-5F14-A70A-1C7F-0DD384B0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9606" y="2291937"/>
            <a:ext cx="11372787" cy="1771561"/>
          </a:xfr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86F5080B-281C-38E1-8397-D51516BD3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EF89EC0-8314-0309-F48C-D4E23A3E7FC5}"/>
              </a:ext>
            </a:extLst>
          </p:cNvPr>
          <p:cNvSpPr txBox="1"/>
          <p:nvPr/>
        </p:nvSpPr>
        <p:spPr>
          <a:xfrm>
            <a:off x="838200" y="4935564"/>
            <a:ext cx="1054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Caso apareça a mensagem “</a:t>
            </a:r>
            <a:r>
              <a:rPr lang="pt-BR" dirty="0" err="1"/>
              <a:t>Warning</a:t>
            </a:r>
            <a:r>
              <a:rPr lang="pt-BR" dirty="0"/>
              <a:t>” ao adicionar esse script </a:t>
            </a:r>
            <a:r>
              <a:rPr lang="pt-BR" dirty="0" err="1"/>
              <a:t>python</a:t>
            </a:r>
            <a:r>
              <a:rPr lang="pt-BR" dirty="0"/>
              <a:t>, não tem problemas, pode ignorar.</a:t>
            </a:r>
          </a:p>
        </p:txBody>
      </p:sp>
    </p:spTree>
    <p:extLst>
      <p:ext uri="{BB962C8B-B14F-4D97-AF65-F5344CB8AC3E}">
        <p14:creationId xmlns:p14="http://schemas.microsoft.com/office/powerpoint/2010/main" val="3157501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81CE21-65EC-11DD-CC2C-122791F1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Dois novos arquivos a staging área (área de preparação)</a:t>
            </a:r>
          </a:p>
        </p:txBody>
      </p:sp>
      <p:pic>
        <p:nvPicPr>
          <p:cNvPr id="8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0051B766-74BF-7A5F-DAE4-78971B448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2689791"/>
            <a:ext cx="10744200" cy="3276980"/>
          </a:xfrm>
          <a:prstGeom prst="rect">
            <a:avLst/>
          </a:prstGeom>
        </p:spPr>
      </p:pic>
      <p:pic>
        <p:nvPicPr>
          <p:cNvPr id="9" name="Picture 2" descr="Etec Uirapuru on X: &quot;Obrigada!&quot; / X">
            <a:extLst>
              <a:ext uri="{FF2B5EF4-FFF2-40B4-BE49-F238E27FC236}">
                <a16:creationId xmlns:a16="http://schemas.microsoft.com/office/drawing/2014/main" id="{62992BC1-74DB-F94A-2284-6FC08F84B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857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1FCCF-D1B4-C0C1-8897-55CAE0A7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git</a:t>
            </a:r>
            <a:r>
              <a:rPr lang="pt-BR" sz="32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</a:t>
            </a:r>
            <a:r>
              <a:rPr lang="pt-BR" sz="3200" b="1" dirty="0" err="1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commit</a:t>
            </a:r>
            <a:r>
              <a:rPr lang="pt-BR" sz="3200" b="1" dirty="0">
                <a:solidFill>
                  <a:prstClr val="black"/>
                </a:solidFill>
                <a:highlight>
                  <a:srgbClr val="FFFF00"/>
                </a:highlight>
                <a:latin typeface="Lucida Console" panose="020B0609040504020204" pitchFamily="49" charset="0"/>
              </a:rPr>
              <a:t> -m "comentários ... "</a:t>
            </a:r>
            <a:endParaRPr lang="pt-BR" sz="6600" b="1" dirty="0">
              <a:highlight>
                <a:srgbClr val="FFFF00"/>
              </a:highlight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1B109-E516-808A-26A9-9E1A0953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2681"/>
          </a:xfrm>
        </p:spPr>
        <p:txBody>
          <a:bodyPr>
            <a:normAutofit/>
          </a:bodyPr>
          <a:lstStyle/>
          <a:p>
            <a:r>
              <a:rPr lang="pt-BR" dirty="0"/>
              <a:t>Comando a seguir salva as mudanças que fizemos, no caso:</a:t>
            </a:r>
          </a:p>
          <a:p>
            <a:pPr lvl="1"/>
            <a:r>
              <a:rPr lang="pt-BR" dirty="0"/>
              <a:t>adicionamos dois novos arquivos a área de preparação da nossa </a:t>
            </a:r>
            <a:r>
              <a:rPr lang="pt-BR" i="1" dirty="0" err="1"/>
              <a:t>branch</a:t>
            </a:r>
            <a:r>
              <a:rPr lang="pt-BR" dirty="0"/>
              <a:t> </a:t>
            </a:r>
            <a:r>
              <a:rPr lang="pt-BR" b="1" dirty="0" err="1"/>
              <a:t>main</a:t>
            </a:r>
            <a:r>
              <a:rPr lang="pt-BR" b="1" dirty="0"/>
              <a:t>.</a:t>
            </a:r>
          </a:p>
          <a:p>
            <a:pPr lvl="1"/>
            <a:endParaRPr lang="pt-BR" b="1" dirty="0"/>
          </a:p>
          <a:p>
            <a:r>
              <a:rPr lang="pt-BR" dirty="0"/>
              <a:t>Fazendo uma analogia... Esse comando é como se fosse uma “nota/anotação” sobre o trabalho que fizemos:</a:t>
            </a:r>
          </a:p>
          <a:p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Realizamos as mudanças, no caso criamos dois arquivos.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add</a:t>
            </a:r>
            <a:r>
              <a:rPr lang="pt-BR" dirty="0"/>
              <a:t>, diz que nossas mudanças estão prontas para serem salvas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/>
              <a:t>Como se de fato escrevêssemos uma nota contando o que foi feito (</a:t>
            </a:r>
            <a:r>
              <a:rPr lang="pt-BR" dirty="0" err="1"/>
              <a:t>commit</a:t>
            </a:r>
            <a:r>
              <a:rPr lang="pt-BR" dirty="0"/>
              <a:t> –m)</a:t>
            </a:r>
            <a:endParaRPr lang="pt-BR" b="1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CBD22DFE-BA7B-1311-A070-AD3B4C6C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09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A9A91F-5FA4-1ADE-B3E6-71D3FCCE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Instalando o GIT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BF36725-B13C-A08C-8B49-F6BF11273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https://git-scm.com/downloads/win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DC15C71A-92A5-CB4A-4861-29D6CF7EF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38" y="1115415"/>
            <a:ext cx="7608304" cy="4698126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81D2FB38-1C41-3615-6490-92299DDDF6D7}"/>
              </a:ext>
            </a:extLst>
          </p:cNvPr>
          <p:cNvSpPr/>
          <p:nvPr/>
        </p:nvSpPr>
        <p:spPr>
          <a:xfrm>
            <a:off x="4634550" y="4120258"/>
            <a:ext cx="1056904" cy="52299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Picture 2" descr="Etec Uirapuru on X: &quot;Obrigada!&quot; / X">
            <a:extLst>
              <a:ext uri="{FF2B5EF4-FFF2-40B4-BE49-F238E27FC236}">
                <a16:creationId xmlns:a16="http://schemas.microsoft.com/office/drawing/2014/main" id="{BD75B217-E287-553E-C47F-081A26FB1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05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7E3BE6-2E0D-8A21-0B01-1CA96F68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pt-BR" sz="3100" b="1">
                <a:highlight>
                  <a:srgbClr val="FFFF00"/>
                </a:highlight>
                <a:latin typeface="Lucida Console" panose="020B0609040504020204" pitchFamily="49" charset="0"/>
              </a:rPr>
              <a:t>git commit -m "Adicionando script python que printa uma mensagem e um txt vázio"</a:t>
            </a:r>
            <a:endParaRPr lang="pt-BR" sz="3100" b="1">
              <a:highlight>
                <a:srgbClr val="FFFF00"/>
              </a:highlight>
            </a:endParaRPr>
          </a:p>
        </p:txBody>
      </p:sp>
      <p:pic>
        <p:nvPicPr>
          <p:cNvPr id="6" name="Espaço Reservado para Conteúdo 4">
            <a:extLst>
              <a:ext uri="{FF2B5EF4-FFF2-40B4-BE49-F238E27FC236}">
                <a16:creationId xmlns:a16="http://schemas.microsoft.com/office/drawing/2014/main" id="{92CC8E24-6289-DE3C-EB8F-7E1B4B40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49" y="2134439"/>
            <a:ext cx="11914303" cy="2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99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3" name="Rectangle 3482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25" name="Freeform: Shape 348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7A20E-360C-B504-4DF6-DC0CB86F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Alteramos, salvamos! Agora como enviar pro Github?</a:t>
            </a:r>
          </a:p>
        </p:txBody>
      </p:sp>
      <p:pic>
        <p:nvPicPr>
          <p:cNvPr id="34818" name="Picture 2" descr="Push Label - Get 10% Off Now">
            <a:extLst>
              <a:ext uri="{FF2B5EF4-FFF2-40B4-BE49-F238E27FC236}">
                <a16:creationId xmlns:a16="http://schemas.microsoft.com/office/drawing/2014/main" id="{A5D28868-219D-C910-8F15-2B89F09C29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801" y="578738"/>
            <a:ext cx="5670549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01761CDC-A489-D2DA-9497-DC3F48E06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200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43352-ADE6-9D85-4552-D87AC238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2E240-94D8-C95B-2A3F-38D594A5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Fizemos o trabalho no nosso computador, agora queremos compartilhar com nossos colegas para eles terem acesso.</a:t>
            </a:r>
          </a:p>
          <a:p>
            <a:endParaRPr lang="pt-BR" dirty="0"/>
          </a:p>
          <a:p>
            <a:r>
              <a:rPr lang="pt-BR" dirty="0"/>
              <a:t>Para isso, preciso “empurrar” nossas alterações locais para ficarem “online” no </a:t>
            </a:r>
            <a:r>
              <a:rPr lang="pt-BR" dirty="0" err="1"/>
              <a:t>Github</a:t>
            </a:r>
            <a:r>
              <a:rPr lang="pt-BR" dirty="0"/>
              <a:t> e as pessoas envolvidas no projeto conseguirem acessar as mudanças.</a:t>
            </a:r>
          </a:p>
          <a:p>
            <a:endParaRPr lang="pt-BR" dirty="0"/>
          </a:p>
          <a:p>
            <a:r>
              <a:rPr lang="pt-BR" dirty="0"/>
              <a:t>Analogia: O </a:t>
            </a:r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é como fazer upload de uma foto que você editou para a internet.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AEF9F888-2543-6C43-9D5C-3A74B007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74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3CA4BF-D982-06AF-53F6-FC5F2339C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 push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A465BD6-F8BF-EF0E-2B5B-46FC6F6A7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992588"/>
            <a:ext cx="10768181" cy="228823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48D3F34D-6006-1D2E-B21B-BD05959A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3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B81CB9-90FB-CF5C-443A-E366A78C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Como é a primeira vez, talvez ele peça uma autenticação: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BBD528B-8E74-B6B5-469E-7DB102195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22492" y="825986"/>
            <a:ext cx="5536001" cy="5147274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67544323-F119-3C20-09DB-4213CB33685D}"/>
              </a:ext>
            </a:extLst>
          </p:cNvPr>
          <p:cNvSpPr/>
          <p:nvPr/>
        </p:nvSpPr>
        <p:spPr>
          <a:xfrm>
            <a:off x="10017187" y="3540004"/>
            <a:ext cx="976393" cy="5718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FD6AA0A9-4D3E-9398-4319-608510393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026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05DBE72-26DD-0759-C9A0-33B629ED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9188" y="643466"/>
            <a:ext cx="4693623" cy="5571067"/>
          </a:xfrm>
          <a:prstGeom prst="rect">
            <a:avLst/>
          </a:prstGeom>
        </p:spPr>
      </p:pic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AEE48F0D-8D01-37CA-1227-D373043BB059}"/>
              </a:ext>
            </a:extLst>
          </p:cNvPr>
          <p:cNvSpPr/>
          <p:nvPr/>
        </p:nvSpPr>
        <p:spPr>
          <a:xfrm>
            <a:off x="8808320" y="5120831"/>
            <a:ext cx="976393" cy="57189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Etec Uirapuru on X: &quot;Obrigada!&quot; / X">
            <a:extLst>
              <a:ext uri="{FF2B5EF4-FFF2-40B4-BE49-F238E27FC236}">
                <a16:creationId xmlns:a16="http://schemas.microsoft.com/office/drawing/2014/main" id="{CFFAA5C9-9613-5B4E-E734-636E6F978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809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F835FC8A-C2CC-E00A-8B08-E7CE6B127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3578" y="1981055"/>
            <a:ext cx="9664846" cy="2717707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55B37B72-5BCC-AC8A-3BE4-7F4E86B95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96581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A0FBC5-F035-F7E8-C12E-C4166135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Voltando pro Git...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440E42DB-FE78-AF49-C814-583C7740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91203"/>
            <a:ext cx="10905066" cy="3762246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870AC63C-C891-8260-11F0-4C08A3C5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8FD2955-E331-F076-DAFC-A23BECAAA780}"/>
              </a:ext>
            </a:extLst>
          </p:cNvPr>
          <p:cNvSpPr txBox="1"/>
          <p:nvPr/>
        </p:nvSpPr>
        <p:spPr>
          <a:xfrm>
            <a:off x="912145" y="6176963"/>
            <a:ext cx="10367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Conseguimos subir/empurrar as alterações da nossa máquina, para o repositório online no </a:t>
            </a:r>
            <a:r>
              <a:rPr lang="pt-BR" b="1" dirty="0" err="1"/>
              <a:t>github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83113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81404-D08B-A1D1-8E33-B903DE7D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pt-BR" sz="5400" dirty="0" err="1"/>
              <a:t>Acesando</a:t>
            </a:r>
            <a:r>
              <a:rPr lang="pt-BR" sz="5400" dirty="0"/>
              <a:t> o </a:t>
            </a:r>
            <a:r>
              <a:rPr lang="pt-BR" sz="5400" dirty="0" err="1"/>
              <a:t>github</a:t>
            </a:r>
            <a:endParaRPr lang="pt-BR" sz="5400" dirty="0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2B95FF1C-992F-64BF-B95A-65BAF7EE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30936"/>
            <a:ext cx="6605286" cy="391363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BDB580-4760-9450-2974-B4F52F48B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Os</a:t>
            </a:r>
            <a:r>
              <a:rPr lang="en-US" sz="2200" dirty="0"/>
              <a:t> </a:t>
            </a:r>
            <a:r>
              <a:rPr lang="en-US" sz="2200" dirty="0" err="1"/>
              <a:t>arquivos</a:t>
            </a:r>
            <a:r>
              <a:rPr lang="en-US" sz="2200" dirty="0"/>
              <a:t> que antes </a:t>
            </a:r>
            <a:r>
              <a:rPr lang="en-US" sz="2200" dirty="0" err="1"/>
              <a:t>estavam</a:t>
            </a:r>
            <a:r>
              <a:rPr lang="en-US" sz="2200" dirty="0"/>
              <a:t> </a:t>
            </a:r>
            <a:r>
              <a:rPr lang="en-US" sz="2200" dirty="0" err="1"/>
              <a:t>apenas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nossa</a:t>
            </a:r>
            <a:r>
              <a:rPr lang="en-US" sz="2200" dirty="0"/>
              <a:t> </a:t>
            </a:r>
            <a:r>
              <a:rPr lang="en-US" sz="2200" dirty="0" err="1"/>
              <a:t>máquina</a:t>
            </a:r>
            <a:r>
              <a:rPr lang="en-US" sz="2200" dirty="0"/>
              <a:t> agora </a:t>
            </a:r>
            <a:r>
              <a:rPr lang="en-US" sz="2200" dirty="0" err="1"/>
              <a:t>estão</a:t>
            </a:r>
            <a:r>
              <a:rPr lang="en-US" sz="2200" dirty="0"/>
              <a:t> no </a:t>
            </a:r>
            <a:r>
              <a:rPr lang="en-US" sz="2200" dirty="0" err="1"/>
              <a:t>repositório</a:t>
            </a:r>
            <a:r>
              <a:rPr lang="en-US" sz="2200" dirty="0"/>
              <a:t> online (</a:t>
            </a:r>
            <a:r>
              <a:rPr lang="en-US" sz="2200" dirty="0" err="1"/>
              <a:t>Github</a:t>
            </a:r>
            <a:r>
              <a:rPr lang="en-US" sz="2200" dirty="0"/>
              <a:t>).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7E8B8B39-6233-5ADE-992F-FD4CB7339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105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F0E697-407E-FEA9-C28E-0345A52D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5" y="502022"/>
            <a:ext cx="9355956" cy="777987"/>
          </a:xfrm>
        </p:spPr>
        <p:txBody>
          <a:bodyPr anchor="b">
            <a:normAutofit/>
          </a:bodyPr>
          <a:lstStyle/>
          <a:p>
            <a:r>
              <a:rPr lang="pt-BR" sz="3700" dirty="0"/>
              <a:t>Vamos criar um arquivo direto no </a:t>
            </a:r>
            <a:r>
              <a:rPr lang="pt-BR" sz="3700" dirty="0" err="1"/>
              <a:t>Github</a:t>
            </a:r>
            <a:r>
              <a:rPr lang="pt-BR" sz="3700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45471-A969-4974-7D85-150916928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5" y="1631826"/>
            <a:ext cx="3272055" cy="430915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3200" dirty="0"/>
              <a:t>Com isso, vamos simular que alguém subiu uma atualização para o </a:t>
            </a:r>
            <a:r>
              <a:rPr lang="pt-BR" sz="3200" dirty="0" err="1"/>
              <a:t>github</a:t>
            </a:r>
            <a:r>
              <a:rPr lang="pt-BR" sz="3200" dirty="0"/>
              <a:t> que ainda não temos na nossa Branch localmente.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620EB6A-C329-EE44-1C7E-D74BF450C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546" y="1739830"/>
            <a:ext cx="7559919" cy="4309152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AEB54BB1-74CB-A322-2CDB-D6F926AC6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F792FF-CF2C-CE09-C2A8-4158E6D4CBAB}"/>
              </a:ext>
            </a:extLst>
          </p:cNvPr>
          <p:cNvSpPr/>
          <p:nvPr/>
        </p:nvSpPr>
        <p:spPr>
          <a:xfrm>
            <a:off x="8585638" y="2260880"/>
            <a:ext cx="1248853" cy="456774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A5D7BA43-5D7C-43BB-7442-F66626B10E95}"/>
              </a:ext>
            </a:extLst>
          </p:cNvPr>
          <p:cNvSpPr/>
          <p:nvPr/>
        </p:nvSpPr>
        <p:spPr>
          <a:xfrm>
            <a:off x="8824905" y="2612697"/>
            <a:ext cx="1248853" cy="456774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8A08F60-CEE9-FB66-0C94-74D8BAACA4EB}"/>
              </a:ext>
            </a:extLst>
          </p:cNvPr>
          <p:cNvSpPr txBox="1"/>
          <p:nvPr/>
        </p:nvSpPr>
        <p:spPr>
          <a:xfrm>
            <a:off x="8119766" y="22945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1°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B9F304B-762F-1BA5-0126-0C4FA54C0BB4}"/>
              </a:ext>
            </a:extLst>
          </p:cNvPr>
          <p:cNvSpPr txBox="1"/>
          <p:nvPr/>
        </p:nvSpPr>
        <p:spPr>
          <a:xfrm>
            <a:off x="8435928" y="26464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2°</a:t>
            </a:r>
          </a:p>
        </p:txBody>
      </p:sp>
    </p:spTree>
    <p:extLst>
      <p:ext uri="{BB962C8B-B14F-4D97-AF65-F5344CB8AC3E}">
        <p14:creationId xmlns:p14="http://schemas.microsoft.com/office/powerpoint/2010/main" val="207446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3B5067-85F5-07B8-0084-F5FA13BC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Após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baixar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,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executar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programa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Avance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as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telas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….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CF7173B-F217-8198-22AB-6BD5CA49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Next -&gt; Next -&gt; </a:t>
            </a:r>
            <a:r>
              <a:rPr lang="pt-BR" dirty="0" err="1"/>
              <a:t>Install</a:t>
            </a:r>
            <a:r>
              <a:rPr lang="pt-BR" dirty="0"/>
              <a:t>............</a:t>
            </a:r>
          </a:p>
          <a:p>
            <a:endParaRPr lang="pt-BR" dirty="0"/>
          </a:p>
          <a:p>
            <a:r>
              <a:rPr lang="pt-BR" dirty="0"/>
              <a:t>Após Instalar, </a:t>
            </a:r>
          </a:p>
        </p:txBody>
      </p:sp>
      <p:pic>
        <p:nvPicPr>
          <p:cNvPr id="8" name="Picture 2" descr="Etec Uirapuru on X: &quot;Obrigada!&quot; / X">
            <a:extLst>
              <a:ext uri="{FF2B5EF4-FFF2-40B4-BE49-F238E27FC236}">
                <a16:creationId xmlns:a16="http://schemas.microsoft.com/office/drawing/2014/main" id="{26A1D06A-9D25-A829-224D-5803C7E27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639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97F8A4DB-119B-2602-33AE-EE24DE2EB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8DCF85-D501-A140-3A06-A17AA556819E}"/>
              </a:ext>
            </a:extLst>
          </p:cNvPr>
          <p:cNvSpPr txBox="1"/>
          <p:nvPr/>
        </p:nvSpPr>
        <p:spPr>
          <a:xfrm>
            <a:off x="8119766" y="2294583"/>
            <a:ext cx="393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1°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391B987F-F25E-C6CE-887F-B308EAB1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81" y="45831"/>
            <a:ext cx="10507581" cy="1236704"/>
          </a:xfrm>
        </p:spPr>
        <p:txBody>
          <a:bodyPr>
            <a:normAutofit/>
          </a:bodyPr>
          <a:lstStyle/>
          <a:p>
            <a:r>
              <a:rPr lang="pt-BR" sz="2400" dirty="0"/>
              <a:t>1° Adicionar nome do arquivo:  home.html</a:t>
            </a:r>
            <a:br>
              <a:rPr lang="pt-BR" sz="2400" dirty="0"/>
            </a:br>
            <a:r>
              <a:rPr lang="pt-BR" sz="2400" dirty="0"/>
              <a:t>2° Adicionar conteúdo do arquivo</a:t>
            </a:r>
            <a:br>
              <a:rPr lang="pt-BR" sz="2400" dirty="0"/>
            </a:br>
            <a:r>
              <a:rPr lang="pt-BR" sz="2400" dirty="0"/>
              <a:t>3° Clicar para salvar as alterações “</a:t>
            </a:r>
            <a:r>
              <a:rPr lang="pt-BR" sz="2400" dirty="0" err="1"/>
              <a:t>Commit</a:t>
            </a:r>
            <a:r>
              <a:rPr lang="pt-BR" sz="2400" dirty="0"/>
              <a:t> </a:t>
            </a:r>
            <a:r>
              <a:rPr lang="pt-BR" sz="2400" dirty="0" err="1"/>
              <a:t>Changes</a:t>
            </a:r>
            <a:r>
              <a:rPr lang="pt-BR" sz="2400" dirty="0"/>
              <a:t>”</a:t>
            </a:r>
          </a:p>
        </p:txBody>
      </p:sp>
      <p:pic>
        <p:nvPicPr>
          <p:cNvPr id="20" name="Espaço Reservado para Conteúdo 5">
            <a:extLst>
              <a:ext uri="{FF2B5EF4-FFF2-40B4-BE49-F238E27FC236}">
                <a16:creationId xmlns:a16="http://schemas.microsoft.com/office/drawing/2014/main" id="{E4D07495-D871-B395-97DC-19994AF3F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01" y="1282535"/>
            <a:ext cx="9096339" cy="5564981"/>
          </a:xfrm>
          <a:prstGeom prst="rect">
            <a:avLst/>
          </a:prstGeom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47C50EC5-8834-10A3-861E-FB1E25A29FB7}"/>
              </a:ext>
            </a:extLst>
          </p:cNvPr>
          <p:cNvSpPr/>
          <p:nvPr/>
        </p:nvSpPr>
        <p:spPr>
          <a:xfrm>
            <a:off x="1005479" y="1670606"/>
            <a:ext cx="1954475" cy="456774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94D110F-3B84-EEB8-C002-713FA7F7157C}"/>
              </a:ext>
            </a:extLst>
          </p:cNvPr>
          <p:cNvSpPr/>
          <p:nvPr/>
        </p:nvSpPr>
        <p:spPr>
          <a:xfrm>
            <a:off x="1005479" y="2907310"/>
            <a:ext cx="1073844" cy="456774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1C98175C-0DCA-A733-9FE8-0499B3690878}"/>
              </a:ext>
            </a:extLst>
          </p:cNvPr>
          <p:cNvSpPr/>
          <p:nvPr/>
        </p:nvSpPr>
        <p:spPr>
          <a:xfrm flipH="1">
            <a:off x="10603678" y="1456236"/>
            <a:ext cx="1248853" cy="664645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E2C346-93F2-7AA8-FD8D-A99083E19F3B}"/>
              </a:ext>
            </a:extLst>
          </p:cNvPr>
          <p:cNvSpPr txBox="1"/>
          <p:nvPr/>
        </p:nvSpPr>
        <p:spPr>
          <a:xfrm>
            <a:off x="419271" y="165921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1°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B29EB45-8FCA-60BF-8FDE-0D5FBD3A4D06}"/>
              </a:ext>
            </a:extLst>
          </p:cNvPr>
          <p:cNvSpPr txBox="1"/>
          <p:nvPr/>
        </p:nvSpPr>
        <p:spPr>
          <a:xfrm>
            <a:off x="419271" y="2902419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2°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61CC005-C762-4AE8-BCFD-E576D0844507}"/>
              </a:ext>
            </a:extLst>
          </p:cNvPr>
          <p:cNvSpPr txBox="1"/>
          <p:nvPr/>
        </p:nvSpPr>
        <p:spPr>
          <a:xfrm>
            <a:off x="11112934" y="117764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3°</a:t>
            </a:r>
          </a:p>
        </p:txBody>
      </p:sp>
    </p:spTree>
    <p:extLst>
      <p:ext uri="{BB962C8B-B14F-4D97-AF65-F5344CB8AC3E}">
        <p14:creationId xmlns:p14="http://schemas.microsoft.com/office/powerpoint/2010/main" val="1001254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EA5F83-18B3-EB83-A791-6F8305D6F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pt-BR" sz="3800"/>
              <a:t>Adicionando uma mensagem ao commit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4C250BDC-4DF3-B891-3CF9-4D3D4683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054" y="212326"/>
            <a:ext cx="6292264" cy="6433347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992534D0-5018-840E-3894-908C9C758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85C1CFED-A29C-9C6C-86CF-7C9974D83C6B}"/>
              </a:ext>
            </a:extLst>
          </p:cNvPr>
          <p:cNvSpPr/>
          <p:nvPr/>
        </p:nvSpPr>
        <p:spPr>
          <a:xfrm flipH="1">
            <a:off x="6534286" y="1317260"/>
            <a:ext cx="1292231" cy="363592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35A52E6-E85C-1FCA-2CAE-80DD034438E2}"/>
              </a:ext>
            </a:extLst>
          </p:cNvPr>
          <p:cNvSpPr txBox="1"/>
          <p:nvPr/>
        </p:nvSpPr>
        <p:spPr>
          <a:xfrm>
            <a:off x="8045186" y="121918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1°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B5225FA6-CCB4-596C-AEDB-29D922CD0780}"/>
              </a:ext>
            </a:extLst>
          </p:cNvPr>
          <p:cNvSpPr/>
          <p:nvPr/>
        </p:nvSpPr>
        <p:spPr>
          <a:xfrm rot="16200000" flipH="1">
            <a:off x="9619731" y="5176770"/>
            <a:ext cx="835755" cy="466795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0FFA49-4C2D-920F-BF35-775F966CB788}"/>
              </a:ext>
            </a:extLst>
          </p:cNvPr>
          <p:cNvSpPr txBox="1"/>
          <p:nvPr/>
        </p:nvSpPr>
        <p:spPr>
          <a:xfrm>
            <a:off x="9337417" y="554074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2°</a:t>
            </a:r>
          </a:p>
        </p:txBody>
      </p:sp>
    </p:spTree>
    <p:extLst>
      <p:ext uri="{BB962C8B-B14F-4D97-AF65-F5344CB8AC3E}">
        <p14:creationId xmlns:p14="http://schemas.microsoft.com/office/powerpoint/2010/main" val="195443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8C8A4-495B-8A07-E03B-289A05C49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 adicionado ao </a:t>
            </a:r>
            <a:r>
              <a:rPr lang="pt-BR" dirty="0" err="1"/>
              <a:t>Github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73A676-BD39-7323-72F7-2BB19A5AF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0761" y="1825625"/>
            <a:ext cx="7290477" cy="4351338"/>
          </a:xfr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F646A1C2-7194-2D3F-5047-307B46648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9961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C6F2FE-3B29-BB71-90A5-9FA10837C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Agora vamos acessar no nosso computador a pasta do nosso projeto</a:t>
            </a:r>
          </a:p>
        </p:txBody>
      </p:sp>
      <p:pic>
        <p:nvPicPr>
          <p:cNvPr id="5" name="Espaço Reservado para Conteúdo 4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F80C6A82-AB92-B202-1B5C-AE872ADB3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21523"/>
            <a:ext cx="10512547" cy="3898108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ED43CC95-4788-FB53-D970-CA89FDD0F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9430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451" name="Rectangle 61446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B53FA8-872C-A000-B930-1C54FDFB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57189"/>
            <a:ext cx="4899039" cy="3346901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O arquivo HTML que criamos no Github não aparece na nossa máquina, está correto isso pessoal?</a:t>
            </a:r>
          </a:p>
        </p:txBody>
      </p:sp>
      <p:pic>
        <p:nvPicPr>
          <p:cNvPr id="61442" name="Picture 2" descr="Pin page">
            <a:extLst>
              <a:ext uri="{FF2B5EF4-FFF2-40B4-BE49-F238E27FC236}">
                <a16:creationId xmlns:a16="http://schemas.microsoft.com/office/drawing/2014/main" id="{6D08C41F-FE75-4111-71B8-4F5DFAAE9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8"/>
          <a:stretch/>
        </p:blipFill>
        <p:spPr bwMode="auto">
          <a:xfrm>
            <a:off x="6095999" y="10"/>
            <a:ext cx="61056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527B784F-E250-D93E-119C-77880802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25842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68E2E-0F52-35CF-A273-34C195807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SIM! Está correto.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D36889-7C6C-6D53-65AC-22C68BC35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875"/>
            <a:ext cx="10515600" cy="4351338"/>
          </a:xfrm>
        </p:spPr>
        <p:txBody>
          <a:bodyPr/>
          <a:lstStyle/>
          <a:p>
            <a:r>
              <a:rPr lang="pt-BR" dirty="0"/>
              <a:t>Para que a gente atualize o nosso repositório com novas alterações vindas do </a:t>
            </a:r>
            <a:r>
              <a:rPr lang="pt-BR" dirty="0" err="1"/>
              <a:t>github</a:t>
            </a:r>
            <a:r>
              <a:rPr lang="pt-BR" dirty="0"/>
              <a:t>, precisamos executar o seguinte comando: </a:t>
            </a:r>
            <a:r>
              <a:rPr lang="pt-BR" sz="4000" b="1" dirty="0" err="1"/>
              <a:t>git</a:t>
            </a:r>
            <a:r>
              <a:rPr lang="pt-BR" sz="4000" b="1" dirty="0"/>
              <a:t> </a:t>
            </a:r>
            <a:r>
              <a:rPr lang="pt-BR" sz="4000" b="1" dirty="0" err="1"/>
              <a:t>pull</a:t>
            </a:r>
            <a:endParaRPr lang="pt-BR" b="1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62FE8528-9B5C-2000-BB93-02938F5D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416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845566-59ED-0FEE-1FF3-AD5E8A23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pull</a:t>
            </a:r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598110C-9D80-BF84-CE74-F50066272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924993"/>
            <a:ext cx="10905066" cy="3894666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AD99922-96DD-F028-3C8B-C3FA9077D2BD}"/>
              </a:ext>
            </a:extLst>
          </p:cNvPr>
          <p:cNvSpPr/>
          <p:nvPr/>
        </p:nvSpPr>
        <p:spPr>
          <a:xfrm>
            <a:off x="212168" y="4916384"/>
            <a:ext cx="441566" cy="213756"/>
          </a:xfrm>
          <a:prstGeom prst="rightArrow">
            <a:avLst/>
          </a:prstGeom>
          <a:solidFill>
            <a:srgbClr val="FF0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809BB44B-3AAC-C66F-CC2D-724F71693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714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C4B5AC-29C3-DA06-10D5-F4664E7C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Agora sim,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atualizamos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repositório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local.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A6F4BC-04C8-3A93-82BB-6867F9D16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359248"/>
            <a:ext cx="10905066" cy="3026156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D96439FE-DA2B-E19C-131F-265531EA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288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15627-AF8F-DA99-7FE4-F587F7E0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Nosso arquivo HTML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Texto&#10;&#10;Descrição gerada automaticamente">
            <a:extLst>
              <a:ext uri="{FF2B5EF4-FFF2-40B4-BE49-F238E27FC236}">
                <a16:creationId xmlns:a16="http://schemas.microsoft.com/office/drawing/2014/main" id="{B2BD8F75-A8AB-5330-B590-ECC01CBAE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925" y="2046558"/>
            <a:ext cx="10621869" cy="3867544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1DC5BDD5-BBAA-AFA6-523E-317AE1F1D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560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3FDD52-4F70-3218-9343-A90304B46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Inclusive podemos clicar duas sobre ele: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Espaço Reservado para Conteúdo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F28BE74-443E-876B-0F03-F0FB5A61D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1" b="1"/>
          <a:stretch/>
        </p:blipFill>
        <p:spPr>
          <a:xfrm>
            <a:off x="796925" y="1909483"/>
            <a:ext cx="10621869" cy="4141694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08BDADB2-6AFA-C02F-9099-1F1FCCBB4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10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72704-AAB5-5115-6DBC-FF87CC43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dirty="0"/>
              <a:t>Configurando </a:t>
            </a:r>
            <a:r>
              <a:rPr lang="pt-BR" sz="4800" dirty="0" err="1"/>
              <a:t>git</a:t>
            </a:r>
            <a:endParaRPr lang="pt-BR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2B4FB4-E21F-7E2D-85B8-58EAA621E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 dirty="0"/>
              <a:t>Na área de trabalho do seu computador, crie uma pasta chamada “</a:t>
            </a:r>
            <a:r>
              <a:rPr lang="pt-BR" sz="2000" b="1" dirty="0"/>
              <a:t>projetos</a:t>
            </a:r>
            <a:r>
              <a:rPr lang="pt-BR" sz="2000" dirty="0"/>
              <a:t>” em seguida, botão direito do mouse e clique em “</a:t>
            </a:r>
            <a:r>
              <a:rPr lang="pt-BR" sz="2000" b="1" dirty="0" err="1"/>
              <a:t>Git</a:t>
            </a:r>
            <a:r>
              <a:rPr lang="pt-BR" sz="2000" b="1" dirty="0"/>
              <a:t> </a:t>
            </a:r>
            <a:r>
              <a:rPr lang="pt-BR" sz="2000" b="1" dirty="0" err="1"/>
              <a:t>Bash</a:t>
            </a:r>
            <a:r>
              <a:rPr lang="pt-BR" sz="2000" b="1" dirty="0"/>
              <a:t> </a:t>
            </a:r>
            <a:r>
              <a:rPr lang="pt-BR" sz="2000" b="1" dirty="0" err="1"/>
              <a:t>Here</a:t>
            </a:r>
            <a:r>
              <a:rPr lang="pt-BR" sz="2000" dirty="0"/>
              <a:t>”.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18DFC1-CFDE-64F2-B06C-69229E3C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665" y="2203079"/>
            <a:ext cx="5874227" cy="38073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C57397F3-B9C8-F909-5091-C3E56DD66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44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088ED-C8F5-AC3F-9BBB-CE9ED382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/>
              <a:t>E o histórico?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B2BC8-9A1A-8F88-5D57-F0C6E0BE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BR" sz="2200" dirty="0"/>
              <a:t>Para verificar nosso “registro de mudanças” no terminal, vamos utilizar o comando: </a:t>
            </a:r>
            <a:r>
              <a:rPr lang="pt-BR" sz="2200" b="1" dirty="0" err="1"/>
              <a:t>git</a:t>
            </a:r>
            <a:r>
              <a:rPr lang="pt-BR" sz="2200" b="1" dirty="0"/>
              <a:t> log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54623151-CEFE-CF37-3B8E-12B3630A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402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30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ço Reservado para Conteúdo 6" descr="Texto&#10;&#10;Descrição gerada automaticamente">
            <a:extLst>
              <a:ext uri="{FF2B5EF4-FFF2-40B4-BE49-F238E27FC236}">
                <a16:creationId xmlns:a16="http://schemas.microsoft.com/office/drawing/2014/main" id="{30FD1F1B-3880-1F57-9528-225655061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948098"/>
            <a:ext cx="10905066" cy="4961804"/>
          </a:xfrm>
          <a:prstGeom prst="rect">
            <a:avLst/>
          </a:prstGeom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383EEE3-D04C-7703-4E72-650A74ED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02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B4CB7-7E02-E893-B5CE-94CBF788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git</a:t>
            </a:r>
            <a:r>
              <a:rPr lang="pt-BR" dirty="0"/>
              <a:t> log, podemos navegar entre os </a:t>
            </a:r>
            <a:r>
              <a:rPr lang="pt-BR" dirty="0" err="1"/>
              <a:t>commits</a:t>
            </a:r>
            <a:r>
              <a:rPr lang="pt-BR" dirty="0"/>
              <a:t>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C767CB-DD3B-5B68-C05F-D869CDC5E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Posso voltar minha Branch para quando ela tinha apenas um arquivo, no caso o arquivo README.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Vamos usar o comando: </a:t>
            </a:r>
            <a:r>
              <a:rPr lang="pt-BR" b="1" dirty="0" err="1"/>
              <a:t>git</a:t>
            </a:r>
            <a:r>
              <a:rPr lang="pt-BR" b="1" dirty="0"/>
              <a:t> log “número do </a:t>
            </a:r>
            <a:r>
              <a:rPr lang="pt-BR" b="1" dirty="0" err="1"/>
              <a:t>commit</a:t>
            </a:r>
            <a:r>
              <a:rPr lang="pt-BR" b="1" dirty="0"/>
              <a:t>” 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988BADAF-F95C-D5B6-D03F-F54D5CF41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0555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93" name="Rectangle 7168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7B1FA2-8D69-7518-8261-DBA56952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5400"/>
              <a:t>git checkout</a:t>
            </a:r>
          </a:p>
        </p:txBody>
      </p:sp>
      <p:sp>
        <p:nvSpPr>
          <p:cNvPr id="7169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76B129-CDF2-EC6B-B05D-54E5C4D4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pt-BR" sz="2200"/>
              <a:t>É como mudar de canal de televisão, podemos mudar o estado do nosso projeto localmente de acordo com os commits que setarmos. </a:t>
            </a:r>
          </a:p>
        </p:txBody>
      </p:sp>
      <p:pic>
        <p:nvPicPr>
          <p:cNvPr id="71684" name="Picture 4" descr="trocar-de-canal-imagem-animada-0025">
            <a:extLst>
              <a:ext uri="{FF2B5EF4-FFF2-40B4-BE49-F238E27FC236}">
                <a16:creationId xmlns:a16="http://schemas.microsoft.com/office/drawing/2014/main" id="{880AAA19-6DF7-92BD-B98E-B9613B2E9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9344"/>
            <a:ext cx="5458968" cy="363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64C6B0B2-3522-F1F8-D726-331A10A8E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7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52CFF-FB8F-1F11-47BC-2CAF326C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voltando Branch local para o primeiro commit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87F7654-BE2D-7515-033B-A572114CD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598" y="1690688"/>
            <a:ext cx="9162803" cy="3928818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9E7E85E-BE2E-38DA-AAC6-355CA0756CB8}"/>
              </a:ext>
            </a:extLst>
          </p:cNvPr>
          <p:cNvSpPr txBox="1"/>
          <p:nvPr/>
        </p:nvSpPr>
        <p:spPr>
          <a:xfrm>
            <a:off x="1027656" y="6092765"/>
            <a:ext cx="1013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/>
              <a:t>Após o checkout, adicionamos os cinco primeiros dígitos do </a:t>
            </a:r>
            <a:r>
              <a:rPr lang="pt-BR" sz="2000" b="1" dirty="0" err="1"/>
              <a:t>commit</a:t>
            </a:r>
            <a:r>
              <a:rPr lang="pt-BR" sz="2000" b="1" dirty="0"/>
              <a:t> que queremos ir.</a:t>
            </a:r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4F9EFF3D-2505-2F0C-5932-99DC21993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81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8B484-611C-D969-608B-A7E426CB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Commit</a:t>
            </a:r>
            <a:r>
              <a:rPr lang="pt-BR" dirty="0"/>
              <a:t> inicial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DC68BFE-7A29-C681-C07A-17184DC8C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0098" y="1690688"/>
            <a:ext cx="8491804" cy="4115593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594E2D1-0ED8-03AE-9B1B-725728B38FEA}"/>
              </a:ext>
            </a:extLst>
          </p:cNvPr>
          <p:cNvSpPr txBox="1"/>
          <p:nvPr/>
        </p:nvSpPr>
        <p:spPr>
          <a:xfrm>
            <a:off x="2033702" y="6068291"/>
            <a:ext cx="836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executar o comando, voltamos localmente para o primeiro </a:t>
            </a:r>
            <a:r>
              <a:rPr lang="pt-BR" dirty="0" err="1"/>
              <a:t>commit</a:t>
            </a:r>
            <a:r>
              <a:rPr lang="pt-BR" dirty="0"/>
              <a:t> de todos. </a:t>
            </a:r>
          </a:p>
          <a:p>
            <a:r>
              <a:rPr lang="pt-BR" dirty="0"/>
              <a:t>Aonde ficaria a </a:t>
            </a:r>
            <a:r>
              <a:rPr lang="pt-BR" dirty="0" err="1"/>
              <a:t>branch</a:t>
            </a:r>
            <a:r>
              <a:rPr lang="pt-BR" dirty="0"/>
              <a:t> indicará os primeiros dígitos do </a:t>
            </a:r>
            <a:r>
              <a:rPr lang="pt-BR" dirty="0" err="1"/>
              <a:t>commit</a:t>
            </a:r>
            <a:r>
              <a:rPr lang="pt-BR" dirty="0"/>
              <a:t> que estamos.</a:t>
            </a:r>
          </a:p>
        </p:txBody>
      </p:sp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F2495345-7B9D-FE7C-BBE3-DA36AE5FB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8296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088D86-26D3-F10F-A7CE-C4972C55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Nosso repositório local:</a:t>
            </a:r>
          </a:p>
        </p:txBody>
      </p:sp>
      <p:pic>
        <p:nvPicPr>
          <p:cNvPr id="6" name="Espaço Reservado para Conteúdo 5" descr="Tela de celular com fundo preto&#10;&#10;Descrição gerada automaticamente">
            <a:extLst>
              <a:ext uri="{FF2B5EF4-FFF2-40B4-BE49-F238E27FC236}">
                <a16:creationId xmlns:a16="http://schemas.microsoft.com/office/drawing/2014/main" id="{D984A8A5-5558-FC90-EDE6-CB225780F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150" y="2354239"/>
            <a:ext cx="10663700" cy="3948085"/>
          </a:xfrm>
          <a:prstGeom prst="rect">
            <a:avLst/>
          </a:prstGeom>
        </p:spPr>
      </p:pic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B30FAB10-1CC8-85CE-04DF-F9CC3E301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842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76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Homem com roupa de astronauta&#10;&#10;Descrição gerada automaticamente com confiança baixa">
            <a:extLst>
              <a:ext uri="{FF2B5EF4-FFF2-40B4-BE49-F238E27FC236}">
                <a16:creationId xmlns:a16="http://schemas.microsoft.com/office/drawing/2014/main" id="{C44D3DEE-4D11-E48D-A29D-428707470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EB725663-89F1-D7F1-4F6C-7E365BD6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1077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1" name="Freeform: Shape 82950">
            <a:extLst>
              <a:ext uri="{FF2B5EF4-FFF2-40B4-BE49-F238E27FC236}">
                <a16:creationId xmlns:a16="http://schemas.microsoft.com/office/drawing/2014/main" id="{8DAAB828-02C8-4111-AC14-FF5ACEDDF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0"/>
            <a:ext cx="8797955" cy="6858000"/>
          </a:xfrm>
          <a:custGeom>
            <a:avLst/>
            <a:gdLst>
              <a:gd name="connsiteX0" fmla="*/ 1951386 w 8751613"/>
              <a:gd name="connsiteY0" fmla="*/ 0 h 6858000"/>
              <a:gd name="connsiteX1" fmla="*/ 6808636 w 8751613"/>
              <a:gd name="connsiteY1" fmla="*/ 0 h 6858000"/>
              <a:gd name="connsiteX2" fmla="*/ 6972292 w 8751613"/>
              <a:gd name="connsiteY2" fmla="*/ 272824 h 6858000"/>
              <a:gd name="connsiteX3" fmla="*/ 8684358 w 8751613"/>
              <a:gd name="connsiteY3" fmla="*/ 3126935 h 6858000"/>
              <a:gd name="connsiteX4" fmla="*/ 8684358 w 8751613"/>
              <a:gd name="connsiteY4" fmla="*/ 3731065 h 6858000"/>
              <a:gd name="connsiteX5" fmla="*/ 6813619 w 8751613"/>
              <a:gd name="connsiteY5" fmla="*/ 6849692 h 6858000"/>
              <a:gd name="connsiteX6" fmla="*/ 6808636 w 8751613"/>
              <a:gd name="connsiteY6" fmla="*/ 6858000 h 6858000"/>
              <a:gd name="connsiteX7" fmla="*/ 1951386 w 8751613"/>
              <a:gd name="connsiteY7" fmla="*/ 6858000 h 6858000"/>
              <a:gd name="connsiteX8" fmla="*/ 1787729 w 8751613"/>
              <a:gd name="connsiteY8" fmla="*/ 6585176 h 6858000"/>
              <a:gd name="connsiteX9" fmla="*/ 75663 w 8751613"/>
              <a:gd name="connsiteY9" fmla="*/ 3731065 h 6858000"/>
              <a:gd name="connsiteX10" fmla="*/ 75663 w 8751613"/>
              <a:gd name="connsiteY10" fmla="*/ 3126935 h 6858000"/>
              <a:gd name="connsiteX11" fmla="*/ 1946402 w 8751613"/>
              <a:gd name="connsiteY11" fmla="*/ 83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51613" h="6858000">
                <a:moveTo>
                  <a:pt x="1951386" y="0"/>
                </a:moveTo>
                <a:lnTo>
                  <a:pt x="6808636" y="0"/>
                </a:lnTo>
                <a:lnTo>
                  <a:pt x="6972292" y="272824"/>
                </a:lnTo>
                <a:cubicBezTo>
                  <a:pt x="8684358" y="3126935"/>
                  <a:pt x="8684358" y="3126935"/>
                  <a:pt x="8684358" y="3126935"/>
                </a:cubicBezTo>
                <a:cubicBezTo>
                  <a:pt x="8774032" y="3299544"/>
                  <a:pt x="8774032" y="3558457"/>
                  <a:pt x="8684358" y="3731065"/>
                </a:cubicBezTo>
                <a:cubicBezTo>
                  <a:pt x="7154297" y="6281764"/>
                  <a:pt x="6867411" y="6760019"/>
                  <a:pt x="6813619" y="6849692"/>
                </a:cubicBezTo>
                <a:lnTo>
                  <a:pt x="6808636" y="6858000"/>
                </a:lnTo>
                <a:lnTo>
                  <a:pt x="1951386" y="6858000"/>
                </a:lnTo>
                <a:lnTo>
                  <a:pt x="1787729" y="6585176"/>
                </a:lnTo>
                <a:cubicBezTo>
                  <a:pt x="75663" y="3731065"/>
                  <a:pt x="75663" y="3731065"/>
                  <a:pt x="75663" y="3731065"/>
                </a:cubicBezTo>
                <a:cubicBezTo>
                  <a:pt x="-25220" y="3558457"/>
                  <a:pt x="-25220" y="3299544"/>
                  <a:pt x="75663" y="3126935"/>
                </a:cubicBezTo>
                <a:cubicBezTo>
                  <a:pt x="1605724" y="576237"/>
                  <a:pt x="1892611" y="97981"/>
                  <a:pt x="1946402" y="830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946" name="Picture 2" descr="O “Não” Te Fortalecerá! - orienteme">
            <a:extLst>
              <a:ext uri="{FF2B5EF4-FFF2-40B4-BE49-F238E27FC236}">
                <a16:creationId xmlns:a16="http://schemas.microsoft.com/office/drawing/2014/main" id="{F3A3B6B2-045E-1B70-141D-D909CA6B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6481" y="1889485"/>
            <a:ext cx="5498268" cy="307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953" name="Group 82952">
            <a:extLst>
              <a:ext uri="{FF2B5EF4-FFF2-40B4-BE49-F238E27FC236}">
                <a16:creationId xmlns:a16="http://schemas.microsoft.com/office/drawing/2014/main" id="{C32D4553-E775-4F16-9A6F-FED8D166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00124"/>
            <a:chExt cx="1562267" cy="1172973"/>
          </a:xfrm>
        </p:grpSpPr>
        <p:sp>
          <p:nvSpPr>
            <p:cNvPr id="82954" name="Freeform 5">
              <a:extLst>
                <a:ext uri="{FF2B5EF4-FFF2-40B4-BE49-F238E27FC236}">
                  <a16:creationId xmlns:a16="http://schemas.microsoft.com/office/drawing/2014/main" id="{50F864A1-23CF-4954-887F-3C4458622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955" name="Freeform 5">
              <a:extLst>
                <a:ext uri="{FF2B5EF4-FFF2-40B4-BE49-F238E27FC236}">
                  <a16:creationId xmlns:a16="http://schemas.microsoft.com/office/drawing/2014/main" id="{8D313E8C-7457-407E-BDA5-EACA44D38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A0CD0DE2-8399-1F18-143A-A6445871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82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FF90D-2E88-004A-A27D-3E1E6D5E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atualizar o repositório no </a:t>
            </a:r>
            <a:r>
              <a:rPr lang="pt-BR" dirty="0" err="1"/>
              <a:t>Github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77DA4D-173B-348D-8B57-1198FA70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/>
              <a:t>Precisamos realizar alterações, criações, deleções...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Adicionar a mudança a </a:t>
            </a:r>
            <a:r>
              <a:rPr lang="pt-BR" dirty="0" err="1"/>
              <a:t>staging</a:t>
            </a:r>
            <a:r>
              <a:rPr lang="pt-BR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Commitar</a:t>
            </a:r>
            <a:r>
              <a:rPr lang="pt-BR" dirty="0"/>
              <a:t> e comentar as alterações;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Empurrar as mudanças para 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F75C77A4-56DB-81D3-01F0-8810016BD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42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844D2-2BAE-DE48-160F-38184908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informar nosso usuário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4BABE-D783-D4ED-603D-6CA9617E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746" y="1199479"/>
            <a:ext cx="7831559" cy="4087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b="1" kern="1200" dirty="0">
                <a:latin typeface="+mn-lt"/>
                <a:ea typeface="+mn-ea"/>
                <a:cs typeface="+mn-cs"/>
              </a:rPr>
              <a:t>git config --global user.name "</a:t>
            </a:r>
            <a:r>
              <a:rPr lang="en-US" sz="2000" b="1" kern="1200" dirty="0" err="1">
                <a:latin typeface="+mn-lt"/>
                <a:ea typeface="+mn-ea"/>
                <a:cs typeface="+mn-cs"/>
              </a:rPr>
              <a:t>seu_usuario</a:t>
            </a:r>
            <a:r>
              <a:rPr lang="en-US" sz="2000" b="1" kern="1200" dirty="0">
                <a:latin typeface="+mn-lt"/>
                <a:ea typeface="+mn-ea"/>
                <a:cs typeface="+mn-cs"/>
              </a:rPr>
              <a:t>"</a:t>
            </a: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26D89-2E3F-8353-C24D-3C5C87666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250" y="1909483"/>
            <a:ext cx="9697219" cy="4141694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C10376DC-41DD-95DF-E7D9-CF506B2E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9260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ço Reservado para Conteúdo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35459E7-AED8-4995-7946-F2EE2875B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3451" y="457200"/>
            <a:ext cx="4205097" cy="5943600"/>
          </a:xfrm>
          <a:prstGeom prst="rect">
            <a:avLst/>
          </a:prstGeom>
        </p:spPr>
      </p:pic>
      <p:pic>
        <p:nvPicPr>
          <p:cNvPr id="7" name="Picture 2" descr="Etec Uirapuru on X: &quot;Obrigada!&quot; / X">
            <a:extLst>
              <a:ext uri="{FF2B5EF4-FFF2-40B4-BE49-F238E27FC236}">
                <a16:creationId xmlns:a16="http://schemas.microsoft.com/office/drawing/2014/main" id="{915309B9-D0A8-4BDA-2F14-8FEB1BA46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261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07C98-D152-C93C-A7FD-E8EDC2B7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AEF488-D602-EFAE-9428-8A93FC934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>
              <a:hlinkClick r:id="rId2"/>
            </a:endParaRPr>
          </a:p>
          <a:p>
            <a:r>
              <a:rPr lang="pt-BR" dirty="0">
                <a:hlinkClick r:id="rId2"/>
              </a:rPr>
              <a:t>https://docs.github.com/pt</a:t>
            </a:r>
          </a:p>
          <a:p>
            <a:r>
              <a:rPr lang="pt-BR" dirty="0">
                <a:hlinkClick r:id="rId2"/>
              </a:rPr>
              <a:t>https://git-scm.com/book/pt-br/v2/Come%C3%A7ando-O-B%C3%A1sico-do-Git</a:t>
            </a:r>
            <a:endParaRPr lang="pt-BR" dirty="0"/>
          </a:p>
          <a:p>
            <a:r>
              <a:rPr lang="pt-BR" dirty="0">
                <a:hlinkClick r:id="rId3"/>
              </a:rPr>
              <a:t>https://www.datacamp.com/pt/blog/all-about-git</a:t>
            </a:r>
            <a:endParaRPr lang="pt-BR" dirty="0"/>
          </a:p>
          <a:p>
            <a:r>
              <a:rPr lang="pt-BR" dirty="0">
                <a:hlinkClick r:id="rId4"/>
              </a:rPr>
              <a:t>https://www.alura.com.br/artigos/o-que-e-git-github</a:t>
            </a:r>
            <a:endParaRPr lang="pt-BR" dirty="0"/>
          </a:p>
          <a:p>
            <a:endParaRPr lang="pt-BR" dirty="0"/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180D93E1-F519-6F2A-D13B-424C49671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9329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F646A-238F-9BD8-E082-486E09DA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Docentes Responsáveis: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E8A79-9819-68A4-DA1F-3E9C546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Cleiton Dias </a:t>
            </a:r>
          </a:p>
          <a:p>
            <a:r>
              <a:rPr lang="pt-BR" dirty="0"/>
              <a:t>Thiago Gervásio</a:t>
            </a:r>
          </a:p>
          <a:p>
            <a:r>
              <a:rPr lang="pt-BR" dirty="0"/>
              <a:t>Fábio Claret </a:t>
            </a:r>
          </a:p>
          <a:p>
            <a:r>
              <a:rPr lang="pt-BR" dirty="0" err="1"/>
              <a:t>Jhonatas</a:t>
            </a:r>
            <a:r>
              <a:rPr lang="pt-BR" dirty="0"/>
              <a:t> Cavalaro</a:t>
            </a:r>
          </a:p>
          <a:p>
            <a:r>
              <a:rPr lang="pt-BR" dirty="0"/>
              <a:t>Suely </a:t>
            </a:r>
            <a:r>
              <a:rPr lang="pt-BR" dirty="0" err="1"/>
              <a:t>Piaui</a:t>
            </a:r>
            <a:endParaRPr lang="pt-BR" dirty="0"/>
          </a:p>
          <a:p>
            <a:r>
              <a:rPr lang="pt-BR" dirty="0"/>
              <a:t>Paulo Rogério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0CDEB5D9-4ABE-B066-FB95-6CD20601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464" y="1690688"/>
            <a:ext cx="3921072" cy="392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0810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999" name="Rectangle 8499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01" name="Freeform: Shape 85000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003" name="Right Triangle 8500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4994" name="Picture 2" descr="meme meme-63753-acabou-os-slides-pbrigado-pela-atencao-Familia - Informática">
            <a:extLst>
              <a:ext uri="{FF2B5EF4-FFF2-40B4-BE49-F238E27FC236}">
                <a16:creationId xmlns:a16="http://schemas.microsoft.com/office/drawing/2014/main" id="{0193F308-E901-6597-AA77-5826BB3C01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5850" y="918546"/>
            <a:ext cx="4979334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05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844D2-2BAE-DE48-160F-38184908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Agora,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nosso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e-mail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cadastrado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4BABE-D783-D4ED-603D-6CA9617E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830" y="1900826"/>
            <a:ext cx="7689742" cy="662542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 algn="ctr">
              <a:buNone/>
            </a:pPr>
            <a:r>
              <a:rPr lang="en-US" sz="2400" b="1" kern="1200" dirty="0">
                <a:latin typeface="+mn-lt"/>
                <a:ea typeface="+mn-ea"/>
                <a:cs typeface="+mn-cs"/>
              </a:rPr>
              <a:t>git config --global </a:t>
            </a:r>
            <a:r>
              <a:rPr lang="en-US" sz="2400" b="1" kern="1200" dirty="0" err="1">
                <a:latin typeface="+mn-lt"/>
                <a:ea typeface="+mn-ea"/>
                <a:cs typeface="+mn-cs"/>
              </a:rPr>
              <a:t>user.email</a:t>
            </a:r>
            <a:r>
              <a:rPr lang="en-US" sz="2400" b="1" kern="1200" dirty="0">
                <a:latin typeface="+mn-lt"/>
                <a:ea typeface="+mn-ea"/>
                <a:cs typeface="+mn-cs"/>
              </a:rPr>
              <a:t> "seu_email@etec.sp.gov.br"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16D702-CC27-9286-3448-96566B004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87" y="3067050"/>
            <a:ext cx="9482978" cy="3019537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C10376DC-41DD-95DF-E7D9-CF506B2E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0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4" name="Freeform: Shape 5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1844D2-2BAE-DE48-160F-38184908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Verificando as configurações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B4BABE-D783-D4ED-603D-6CA9617ED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 config --list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E73D58F-6411-0567-ACB9-FE11CE68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287" y="1280374"/>
            <a:ext cx="7772545" cy="4800689"/>
          </a:xfrm>
          <a:prstGeom prst="rect">
            <a:avLst/>
          </a:prstGeom>
        </p:spPr>
      </p:pic>
      <p:pic>
        <p:nvPicPr>
          <p:cNvPr id="6" name="Picture 2" descr="Etec Uirapuru on X: &quot;Obrigada!&quot; / X">
            <a:extLst>
              <a:ext uri="{FF2B5EF4-FFF2-40B4-BE49-F238E27FC236}">
                <a16:creationId xmlns:a16="http://schemas.microsoft.com/office/drawing/2014/main" id="{C10376DC-41DD-95DF-E7D9-CF506B2E5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2B245DB9-BBB7-5150-C674-0C6BFF2199FF}"/>
              </a:ext>
            </a:extLst>
          </p:cNvPr>
          <p:cNvSpPr/>
          <p:nvPr/>
        </p:nvSpPr>
        <p:spPr>
          <a:xfrm>
            <a:off x="6698656" y="5047013"/>
            <a:ext cx="985652" cy="3443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DE4BC3F7-5422-863A-5852-64CB61625DF3}"/>
              </a:ext>
            </a:extLst>
          </p:cNvPr>
          <p:cNvSpPr/>
          <p:nvPr/>
        </p:nvSpPr>
        <p:spPr>
          <a:xfrm>
            <a:off x="8078613" y="4872922"/>
            <a:ext cx="985652" cy="34438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62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F048E-E67E-45A4-133F-AA33DA96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seguir...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3EAD2-0EF9-5984-238D-0208FD37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git</a:t>
            </a:r>
            <a:r>
              <a:rPr lang="pt-BR" dirty="0"/>
              <a:t> vamos nos acostumar com alguns termos, o primeiro deles é “BRANCH”, que significa ramificação.</a:t>
            </a:r>
          </a:p>
          <a:p>
            <a:endParaRPr lang="pt-BR" dirty="0"/>
          </a:p>
          <a:p>
            <a:r>
              <a:rPr lang="pt-BR" dirty="0"/>
              <a:t>No nosso projeto existe uma Branch padrão chamada “</a:t>
            </a:r>
            <a:r>
              <a:rPr lang="pt-BR" dirty="0" err="1"/>
              <a:t>Main</a:t>
            </a:r>
            <a:r>
              <a:rPr lang="pt-BR" dirty="0"/>
              <a:t>”</a:t>
            </a:r>
          </a:p>
        </p:txBody>
      </p:sp>
      <p:pic>
        <p:nvPicPr>
          <p:cNvPr id="4" name="Picture 2" descr="Etec Uirapuru on X: &quot;Obrigada!&quot; / X">
            <a:extLst>
              <a:ext uri="{FF2B5EF4-FFF2-40B4-BE49-F238E27FC236}">
                <a16:creationId xmlns:a16="http://schemas.microsoft.com/office/drawing/2014/main" id="{B42DB071-2396-542F-A1C3-C7774DC86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3062" y="6176963"/>
            <a:ext cx="678938" cy="67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105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1455</Words>
  <Application>Microsoft Office PowerPoint</Application>
  <PresentationFormat>Widescreen</PresentationFormat>
  <Paragraphs>180</Paragraphs>
  <Slides>63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63</vt:i4>
      </vt:variant>
    </vt:vector>
  </HeadingPairs>
  <TitlesOfParts>
    <vt:vector size="69" baseType="lpstr">
      <vt:lpstr>Aptos</vt:lpstr>
      <vt:lpstr>Aptos Display</vt:lpstr>
      <vt:lpstr>Arial</vt:lpstr>
      <vt:lpstr>Calibri</vt:lpstr>
      <vt:lpstr>Lucida Console</vt:lpstr>
      <vt:lpstr>Tema do Office</vt:lpstr>
      <vt:lpstr>AULA 02 </vt:lpstr>
      <vt:lpstr>Agora vamos mexer no git</vt:lpstr>
      <vt:lpstr>Instalando o GIT</vt:lpstr>
      <vt:lpstr>Após baixar, executar o programa. Avance todas as telas….</vt:lpstr>
      <vt:lpstr>Configurando git</vt:lpstr>
      <vt:lpstr>Vamos informar nosso usuário</vt:lpstr>
      <vt:lpstr>Agora, nosso e-mail cadastrado no github</vt:lpstr>
      <vt:lpstr>Verificando as configurações</vt:lpstr>
      <vt:lpstr>Antes de seguir...</vt:lpstr>
      <vt:lpstr>O que é Branch?</vt:lpstr>
      <vt:lpstr>Apresentação do PowerPoint</vt:lpstr>
      <vt:lpstr>Limpando a tela “CLS”</vt:lpstr>
      <vt:lpstr>Apresentação do PowerPoint</vt:lpstr>
      <vt:lpstr>Clonando repositório</vt:lpstr>
      <vt:lpstr>No git</vt:lpstr>
      <vt:lpstr>Apresentação do PowerPoint</vt:lpstr>
      <vt:lpstr>Para listar, digite: ls –la </vt:lpstr>
      <vt:lpstr>Entre no repositório: cd meu-primeiro-repositorio/</vt:lpstr>
      <vt:lpstr>Liste novamente, verifique que o arquivo README.md agora está na máquina.</vt:lpstr>
      <vt:lpstr>Criando arquivo python que escreve na tela:</vt:lpstr>
      <vt:lpstr>Agora temos dois arquivos localmente</vt:lpstr>
      <vt:lpstr>Acesse a pasta do repositório e crie um arquivo de texto vázio</vt:lpstr>
      <vt:lpstr>Acesse o Github</vt:lpstr>
      <vt:lpstr>Para verificar o que está acontecendo no projeto, digitamos o comando: git status</vt:lpstr>
      <vt:lpstr>Git add</vt:lpstr>
      <vt:lpstr>git add arquivo-texto.txt</vt:lpstr>
      <vt:lpstr>Adicionando o outro arquivo: git add programa.py</vt:lpstr>
      <vt:lpstr>Dois novos arquivos a staging área (área de preparação)</vt:lpstr>
      <vt:lpstr>git commit -m "comentários ... "</vt:lpstr>
      <vt:lpstr>git commit -m "Adicionando script python que printa uma mensagem e um txt vázio"</vt:lpstr>
      <vt:lpstr>Alteramos, salvamos! Agora como enviar pro Github?</vt:lpstr>
      <vt:lpstr>git push</vt:lpstr>
      <vt:lpstr>git push</vt:lpstr>
      <vt:lpstr>Como é a primeira vez, talvez ele peça uma autenticação: </vt:lpstr>
      <vt:lpstr>Apresentação do PowerPoint</vt:lpstr>
      <vt:lpstr>Apresentação do PowerPoint</vt:lpstr>
      <vt:lpstr>Voltando pro Git...</vt:lpstr>
      <vt:lpstr>Acesando o github</vt:lpstr>
      <vt:lpstr>Vamos criar um arquivo direto no Github </vt:lpstr>
      <vt:lpstr>1° Adicionar nome do arquivo:  home.html 2° Adicionar conteúdo do arquivo 3° Clicar para salvar as alterações “Commit Changes”</vt:lpstr>
      <vt:lpstr>Adicionando uma mensagem ao commit</vt:lpstr>
      <vt:lpstr>Arquivo adicionado ao Github</vt:lpstr>
      <vt:lpstr>Agora vamos acessar no nosso computador a pasta do nosso projeto</vt:lpstr>
      <vt:lpstr>O arquivo HTML que criamos no Github não aparece na nossa máquina, está correto isso pessoal?</vt:lpstr>
      <vt:lpstr>SIM! Está correto.</vt:lpstr>
      <vt:lpstr>git pull</vt:lpstr>
      <vt:lpstr>Agora sim, atualizamos o repositório local.</vt:lpstr>
      <vt:lpstr>Nosso arquivo HTML</vt:lpstr>
      <vt:lpstr>Inclusive podemos clicar duas sobre ele:</vt:lpstr>
      <vt:lpstr>E o histórico?</vt:lpstr>
      <vt:lpstr>Apresentação do PowerPoint</vt:lpstr>
      <vt:lpstr>No git log, podemos navegar entre os commits.</vt:lpstr>
      <vt:lpstr>git checkout</vt:lpstr>
      <vt:lpstr>voltando Branch local para o primeiro commit</vt:lpstr>
      <vt:lpstr>Commit inicial</vt:lpstr>
      <vt:lpstr>Nosso repositório local:</vt:lpstr>
      <vt:lpstr>Apresentação do PowerPoint</vt:lpstr>
      <vt:lpstr>Apresentação do PowerPoint</vt:lpstr>
      <vt:lpstr>Para atualizar o repositório no Github:</vt:lpstr>
      <vt:lpstr>Apresentação do PowerPoint</vt:lpstr>
      <vt:lpstr>Referências: </vt:lpstr>
      <vt:lpstr>Docentes Responsáveis: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24</cp:revision>
  <dcterms:created xsi:type="dcterms:W3CDTF">2024-10-12T01:46:15Z</dcterms:created>
  <dcterms:modified xsi:type="dcterms:W3CDTF">2024-10-27T22:26:45Z</dcterms:modified>
</cp:coreProperties>
</file>