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1" r:id="rId20"/>
    <p:sldId id="27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89EFF-1181-3114-BE4B-00DBF9899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30810F-598E-1586-FBC1-D0CE82BAD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56742-57DA-459B-B41B-62647854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634D-0E82-4EEF-99DC-465DA58FEDC1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4E613E-063E-0016-C61A-970F473C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1EC70D-80CA-B1E9-F18E-7356D6C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C1B-7582-46E8-B753-2E7D308D16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4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17587-1016-037D-F5C1-AB3E3CA3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379859-CC67-5DC8-1D4F-C955B6369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D651DD-0B69-06A3-A536-E6C4DEA6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634D-0E82-4EEF-99DC-465DA58FEDC1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A7235-8483-B85A-58FF-82EF0821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ADDC5D-9564-DCEF-7C1C-825CD964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C1B-7582-46E8-B753-2E7D308D16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96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442CF5-3B86-9E7C-13B6-DE80873C9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9F45BA-60A9-ED12-E35A-4A36AD34E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86B7C7-86AA-63C2-40F7-A171327B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634D-0E82-4EEF-99DC-465DA58FEDC1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94EAA-1469-516F-8F6B-B5451CFD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AAE4E0-63A0-E295-DDE7-A09DED6C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C1B-7582-46E8-B753-2E7D308D16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1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8E9A5-8132-269B-9BF1-D3DF6C85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E3BF7-56AB-E63D-2CA0-B758DB104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B4A9B-AF82-1C16-D87E-CD58032B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634D-0E82-4EEF-99DC-465DA58FEDC1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BDFB7D-56AA-874C-287E-1B8BF05C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17C0C3-A074-0A2F-905F-D01382F3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C1B-7582-46E8-B753-2E7D308D16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90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3D0A6-9ECB-A1DF-92C7-36A156CE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F551F5-E2B1-918D-4F83-8804E989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AAA779-15DD-D976-B4F8-32181B39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634D-0E82-4EEF-99DC-465DA58FEDC1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898545-B729-9E00-D6AF-DCEDF645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C8F163-E945-36C9-565B-A1B57CA7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C1B-7582-46E8-B753-2E7D308D16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73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CB414-5447-08DA-FD65-74B6926F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087371-CA29-C172-05FF-E4FDBFD5A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B64737-6C7F-C2A9-39F0-2D2381973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29E92-2A8D-1B9B-CC1E-F04014B0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634D-0E82-4EEF-99DC-465DA58FEDC1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992863-2EC7-8BA0-FAE0-C0F70D7A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03DB89-1AB8-4D67-E408-5123920B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C1B-7582-46E8-B753-2E7D308D16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91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146BF-DC27-A2B3-4D90-D44BD085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ED2BE7-080B-C336-94A7-1D10B2D58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1D688-E2B6-D6CA-C2FE-9A1546924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1A6C05-FCF4-D1DB-D1B7-5CE2CA098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1253F1-98CE-FD29-A09A-7A8924EC7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541C47-1AEC-8CE2-38CF-180609B8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634D-0E82-4EEF-99DC-465DA58FEDC1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22118-2DAE-9DE5-D68A-8F7516F8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5750FD-C312-AE40-036B-5AFB8FD3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C1B-7582-46E8-B753-2E7D308D16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34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4B00C-1827-33E0-BF55-6C89F605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108EF2-83E3-9F49-05A1-D1E5B21D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634D-0E82-4EEF-99DC-465DA58FEDC1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7BA94C-5089-2BBD-24FE-E0FB83DB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1D1FDE-3F1E-3DD9-B0AF-98BD7675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C1B-7582-46E8-B753-2E7D308D16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3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04EBA4-3C64-6CDD-5FA7-2C3F7DF2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634D-0E82-4EEF-99DC-465DA58FEDC1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DD87CF-049B-75E4-5F63-16AF1E06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B816B3-6384-B6B3-925A-28644890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C1B-7582-46E8-B753-2E7D308D16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88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EF803-B4A1-B1B5-130C-FD285ADE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7F243-6719-35B0-A22B-C61FE43C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64030C-FA0A-B166-5680-3F7D72A98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0CC092-9C27-8F07-2D62-386EB924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634D-0E82-4EEF-99DC-465DA58FEDC1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F81E2F-E11A-247A-C59C-91A233C0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F6C42C-245D-1E16-FFB4-D6465FCD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C1B-7582-46E8-B753-2E7D308D16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66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E6549-EB5C-2E32-B2E2-CF086D37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A705C1-457D-47A7-EAE6-D1AAFF40B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9B3A26-BCF7-0285-E00A-099EB343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CCEDDE-9F37-F564-2B92-EB633438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634D-0E82-4EEF-99DC-465DA58FEDC1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14B00-11DF-53A8-17DB-C8599A12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C1BFE-B03A-4A55-4455-E5C448E9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C1B-7582-46E8-B753-2E7D308D16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8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646D86-A31A-EB93-3926-C1196D27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C31EE6-24BD-DC04-B7FB-91CB0B3D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896BDB-494E-8C0E-FAA4-B865C5440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3634D-0E82-4EEF-99DC-465DA58FEDC1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707BAD-0598-445E-106E-9E3A9406B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B49527-8F0D-4CF9-11CB-5703677EB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29C1B-7582-46E8-B753-2E7D308D16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15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58963-AAD3-D8AB-1AC7-6DD7E526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pt-BR"/>
              <a:t>Profissões e áreas na T.I	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3169B2-D0DB-931F-0F2A-20E59C4D9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Robô - ícones de tecnologia grátis">
            <a:extLst>
              <a:ext uri="{FF2B5EF4-FFF2-40B4-BE49-F238E27FC236}">
                <a16:creationId xmlns:a16="http://schemas.microsoft.com/office/drawing/2014/main" id="{A88EA9D4-84D3-8C3C-D3F8-D10D3A70A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8" name="Rectangle 718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98C6E2-EF01-F02F-F027-959F2C2F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pt-BR" sz="5600" b="1"/>
              <a:t>Tech Writer</a:t>
            </a:r>
          </a:p>
        </p:txBody>
      </p:sp>
      <p:sp>
        <p:nvSpPr>
          <p:cNvPr id="7189" name="Rectangle 718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Tech Writing Brasil | Tech Writing Brasil">
            <a:extLst>
              <a:ext uri="{FF2B5EF4-FFF2-40B4-BE49-F238E27FC236}">
                <a16:creationId xmlns:a16="http://schemas.microsoft.com/office/drawing/2014/main" id="{87879176-ADC7-44EA-AFB7-8C75B2BB3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7" r="8884" b="-3"/>
          <a:stretch/>
        </p:blipFill>
        <p:spPr bwMode="auto">
          <a:xfrm>
            <a:off x="279143" y="299509"/>
            <a:ext cx="5221625" cy="62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F5F4E-AD06-06FE-33B7-6ED05E41C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>
                <a:solidFill>
                  <a:schemeClr val="tx1">
                    <a:alpha val="80000"/>
                  </a:schemeClr>
                </a:solidFill>
                <a:latin typeface="Aptos (Corpo)"/>
              </a:rPr>
              <a:t>Faixa salarial de R$4.000 – R$6.000 </a:t>
            </a:r>
          </a:p>
          <a:p>
            <a:pPr marL="0" indent="0">
              <a:buNone/>
            </a:pPr>
            <a:endParaRPr lang="pt-BR" sz="2000">
              <a:solidFill>
                <a:schemeClr val="tx1">
                  <a:alpha val="80000"/>
                </a:schemeClr>
              </a:solidFill>
              <a:latin typeface="Aptos (Corpo)"/>
            </a:endParaRPr>
          </a:p>
          <a:p>
            <a:pPr marL="0" indent="0">
              <a:buNone/>
            </a:pPr>
            <a:r>
              <a:rPr lang="pt-BR" sz="2000">
                <a:solidFill>
                  <a:schemeClr val="tx1">
                    <a:alpha val="80000"/>
                  </a:schemeClr>
                </a:solidFill>
                <a:latin typeface="Aptos (Corpo)"/>
              </a:rPr>
              <a:t>Criar documentação técnica, como manuais de usuário, guias de instalação, além de criar padrões de como os documentos devem ser desenvolvidos. </a:t>
            </a:r>
          </a:p>
          <a:p>
            <a:pPr marL="0" indent="0">
              <a:buNone/>
            </a:pPr>
            <a:endParaRPr lang="pt-BR" sz="2000">
              <a:solidFill>
                <a:schemeClr val="tx1">
                  <a:alpha val="80000"/>
                </a:schemeClr>
              </a:solidFill>
              <a:latin typeface="Aptos (Corpo)"/>
            </a:endParaRPr>
          </a:p>
          <a:p>
            <a:pPr marL="0" indent="0">
              <a:buNone/>
            </a:pPr>
            <a:r>
              <a:rPr lang="pt-BR" sz="2000">
                <a:solidFill>
                  <a:schemeClr val="tx1">
                    <a:alpha val="80000"/>
                  </a:schemeClr>
                </a:solidFill>
                <a:latin typeface="Aptos (Corpo)"/>
              </a:rPr>
              <a:t>Importante conhecer versionamento: Git &amp; Github</a:t>
            </a:r>
          </a:p>
        </p:txBody>
      </p:sp>
      <p:cxnSp>
        <p:nvCxnSpPr>
          <p:cNvPr id="7190" name="Straight Connector 718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2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5" name="Rectangle 819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3CDFA0-2C5B-CD26-A5F9-9EEFEF0B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pt-BR" sz="5000"/>
              <a:t>Gerente de projetos</a:t>
            </a:r>
          </a:p>
        </p:txBody>
      </p:sp>
      <p:pic>
        <p:nvPicPr>
          <p:cNvPr id="8194" name="Picture 2" descr="O que faz um Gerente de Projetos? Conheça as Competências e o Papel do  Profissional!">
            <a:extLst>
              <a:ext uri="{FF2B5EF4-FFF2-40B4-BE49-F238E27FC236}">
                <a16:creationId xmlns:a16="http://schemas.microsoft.com/office/drawing/2014/main" id="{FCADE9D0-586F-A8B7-1962-C932F674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1279531"/>
            <a:ext cx="5458968" cy="429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6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CB3BE-817E-0684-00CE-8D9AFC8F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400" b="1" dirty="0"/>
              <a:t>Média salarial no BR de R$8.000 – R$16.000</a:t>
            </a:r>
          </a:p>
          <a:p>
            <a:endParaRPr lang="pt-BR" sz="2400" dirty="0"/>
          </a:p>
          <a:p>
            <a:r>
              <a:rPr lang="pt-BR" sz="2400" dirty="0"/>
              <a:t>Profissional que planeja e coordena a execução dos projetos</a:t>
            </a:r>
          </a:p>
          <a:p>
            <a:endParaRPr lang="pt-BR" sz="2400" dirty="0"/>
          </a:p>
          <a:p>
            <a:r>
              <a:rPr lang="pt-BR" sz="2400" dirty="0"/>
              <a:t>Liderança</a:t>
            </a:r>
          </a:p>
          <a:p>
            <a:r>
              <a:rPr lang="pt-BR" sz="2400" dirty="0"/>
              <a:t>Comunicação</a:t>
            </a:r>
          </a:p>
          <a:p>
            <a:r>
              <a:rPr lang="pt-BR" sz="2400" dirty="0"/>
              <a:t>Negociação</a:t>
            </a:r>
          </a:p>
          <a:p>
            <a:r>
              <a:rPr lang="pt-BR" sz="2400" dirty="0"/>
              <a:t>Agilidade</a:t>
            </a:r>
          </a:p>
          <a:p>
            <a:pPr marL="0" indent="0">
              <a:buNone/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42789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4EEF10-C22C-876F-6707-80FE12C4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962698" cy="1415317"/>
          </a:xfrm>
        </p:spPr>
        <p:txBody>
          <a:bodyPr anchor="b">
            <a:normAutofit/>
          </a:bodyPr>
          <a:lstStyle/>
          <a:p>
            <a:r>
              <a:rPr lang="pt-BR" sz="5400" b="1"/>
              <a:t>Product Owner</a:t>
            </a:r>
            <a:endParaRPr lang="pt-BR" sz="5400" b="1" dirty="0"/>
          </a:p>
        </p:txBody>
      </p:sp>
      <p:sp>
        <p:nvSpPr>
          <p:cNvPr id="92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F5F3D0-56EA-BBE7-10AC-54DC3D0F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2400" b="1" dirty="0"/>
              <a:t>Faixa salarial R$7.000 – R$11.000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é responsável por criar uma lista de itens pendentes e priorizá-los de acordo com a estratégia geral e os objetivos do projeto.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mapeia as dependências do projeto para determinar a sequência correta do desenvolvimento.</a:t>
            </a:r>
          </a:p>
        </p:txBody>
      </p:sp>
      <p:pic>
        <p:nvPicPr>
          <p:cNvPr id="9218" name="Picture 2" descr="What is a Product Owner and what are their responsibilities? • DoneTonic">
            <a:extLst>
              <a:ext uri="{FF2B5EF4-FFF2-40B4-BE49-F238E27FC236}">
                <a16:creationId xmlns:a16="http://schemas.microsoft.com/office/drawing/2014/main" id="{D18697E3-471A-20FA-7A67-EAEE1259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" r="9296" b="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74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7" name="Rectangle 1026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70D6F2-A27B-2AA8-5FA6-92E7DE50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pt-BR" sz="5000"/>
              <a:t>Scrum Master (Team Lead)</a:t>
            </a:r>
          </a:p>
        </p:txBody>
      </p:sp>
      <p:pic>
        <p:nvPicPr>
          <p:cNvPr id="10246" name="Picture 6" descr="Os 8 Papéis de um Scrum Master">
            <a:extLst>
              <a:ext uri="{FF2B5EF4-FFF2-40B4-BE49-F238E27FC236}">
                <a16:creationId xmlns:a16="http://schemas.microsoft.com/office/drawing/2014/main" id="{B0B5A0BF-BEA6-843D-2280-913663DBB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2" r="11001" b="1"/>
          <a:stretch/>
        </p:blipFill>
        <p:spPr bwMode="auto">
          <a:xfrm>
            <a:off x="630936" y="707791"/>
            <a:ext cx="5458968" cy="544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4F5B9-3AC9-0A54-D57B-0F5F1943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700">
                <a:latin typeface="+mj-lt"/>
              </a:rPr>
              <a:t>Faixa Salarial R$6.000 – R$11.000 </a:t>
            </a:r>
          </a:p>
          <a:p>
            <a:pPr marL="0" indent="0">
              <a:buNone/>
            </a:pPr>
            <a:r>
              <a:rPr lang="pt-BR" sz="1700" b="0" i="0">
                <a:effectLst/>
                <a:latin typeface="+mj-lt"/>
              </a:rPr>
              <a:t>O Scrum Master é o </a:t>
            </a:r>
            <a:r>
              <a:rPr lang="pt-BR" sz="1700" b="1" i="0">
                <a:effectLst/>
                <a:latin typeface="+mj-lt"/>
              </a:rPr>
              <a:t>responsável por gerenciar um projeto baseado na metodologia Scrum</a:t>
            </a:r>
            <a:r>
              <a:rPr lang="pt-BR" sz="1700" b="0" i="0">
                <a:effectLst/>
                <a:latin typeface="+mj-lt"/>
              </a:rPr>
              <a:t>. A sua função é garantir que todas as práticas ágeis sejam seguidas no decorrer do processo, seguindo as recomendações para uma execução de qualidade.</a:t>
            </a:r>
          </a:p>
          <a:p>
            <a:pPr marL="0" indent="0">
              <a:buNone/>
            </a:pPr>
            <a:r>
              <a:rPr lang="pt-BR" sz="1700" b="0" i="0">
                <a:effectLst/>
                <a:latin typeface="+mj-lt"/>
              </a:rPr>
              <a:t>Todas as etapas de um projeto precisam passar por esse profissional, que também é o responsável por organizar a comunicação.</a:t>
            </a:r>
          </a:p>
          <a:p>
            <a:pPr marL="0" indent="0">
              <a:buNone/>
            </a:pPr>
            <a:r>
              <a:rPr lang="pt-BR" sz="1700" b="0" i="0">
                <a:effectLst/>
                <a:latin typeface="+mj-lt"/>
              </a:rPr>
              <a:t>Dentre as suas muitas funções, o Scrum Master deve assegurar que os processos atendam aos objetivos de todas as partes envolvidas, como a empresa, clientes e equipe.</a:t>
            </a:r>
          </a:p>
          <a:p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389412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3" name="Rectangle 1128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167E71-02D1-7E81-9EDA-9F9ED78B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pt-BR" sz="4000"/>
              <a:t>Metodologia Agil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7F60C2-9DD3-7649-0EF5-2BABEEF7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pt-BR" sz="2000"/>
              <a:t> conjunto de práticas que visa aumentar a eficiência na gestão de projetos e na conclusão de tarefas</a:t>
            </a:r>
          </a:p>
        </p:txBody>
      </p:sp>
      <p:pic>
        <p:nvPicPr>
          <p:cNvPr id="11266" name="Picture 2" descr="Metodologia Ágil: entenda o que é + 6 formas de utilizar">
            <a:extLst>
              <a:ext uri="{FF2B5EF4-FFF2-40B4-BE49-F238E27FC236}">
                <a16:creationId xmlns:a16="http://schemas.microsoft.com/office/drawing/2014/main" id="{DBFEB39B-F36F-5437-7D0B-3A00A7D4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0056" y="2405149"/>
            <a:ext cx="9201761" cy="427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82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229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Entendendo a Agilidade: Princípios, Métodos e Características de uma Equipe  Ágil no Mundo da Tecnologia">
            <a:extLst>
              <a:ext uri="{FF2B5EF4-FFF2-40B4-BE49-F238E27FC236}">
                <a16:creationId xmlns:a16="http://schemas.microsoft.com/office/drawing/2014/main" id="{EA2AC6A6-B443-0C48-05DB-8EB26BF8B8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4431" y="643467"/>
            <a:ext cx="936313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91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793B87-5081-9EED-3A1D-2391CC2D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/>
              <a:t>Analista de dados</a:t>
            </a:r>
          </a:p>
        </p:txBody>
      </p:sp>
      <p:sp>
        <p:nvSpPr>
          <p:cNvPr id="133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EF4B5-A3F3-05C8-7A0C-4E80A33AE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b="1"/>
              <a:t>Faixa Salarial R$5.000 – R$10.000</a:t>
            </a:r>
          </a:p>
          <a:p>
            <a:endParaRPr lang="pt-BR" sz="2200" b="1"/>
          </a:p>
          <a:p>
            <a:r>
              <a:rPr lang="pt-BR" sz="2200" b="1" i="0">
                <a:effectLst/>
                <a:latin typeface="Work Sans" panose="020F0502020204030204" pitchFamily="2" charset="0"/>
              </a:rPr>
              <a:t>Os Analistas de Dados verificam como os dados podem ser usados ​​para responder a perguntas e resolver problemas.</a:t>
            </a:r>
          </a:p>
          <a:p>
            <a:endParaRPr lang="pt-BR" sz="2200" b="1">
              <a:latin typeface="Work Sans" panose="020F0502020204030204" pitchFamily="2" charset="0"/>
            </a:endParaRPr>
          </a:p>
          <a:p>
            <a:endParaRPr lang="pt-BR" sz="2200" b="1"/>
          </a:p>
        </p:txBody>
      </p:sp>
      <p:pic>
        <p:nvPicPr>
          <p:cNvPr id="13314" name="Picture 2" descr="Data Hackers no LinkedIn: Bem que me avisaram que trabalhar como Analista  de Dados era uma boa…">
            <a:extLst>
              <a:ext uri="{FF2B5EF4-FFF2-40B4-BE49-F238E27FC236}">
                <a16:creationId xmlns:a16="http://schemas.microsoft.com/office/drawing/2014/main" id="{33178308-1229-47AE-ABA1-B4454A346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47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5" name="Rectangle 1434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347" name="Arc 1434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928974-D726-0877-2995-10EF17B7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/>
              <a:t>UI / UX Designer</a:t>
            </a:r>
          </a:p>
        </p:txBody>
      </p:sp>
      <p:sp>
        <p:nvSpPr>
          <p:cNvPr id="14349" name="Freeform: Shape 1434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340" name="Picture 4" descr="O que é UI: User Interface? Entenda a diferença de UX e UI Design">
            <a:extLst>
              <a:ext uri="{FF2B5EF4-FFF2-40B4-BE49-F238E27FC236}">
                <a16:creationId xmlns:a16="http://schemas.microsoft.com/office/drawing/2014/main" id="{81E5362C-B86F-8551-1C78-B1AC08F46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96" y="984928"/>
            <a:ext cx="5462567" cy="419251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B137E1-B3EB-30C0-A683-CD4363A7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pt-BR" sz="2200" b="1"/>
              <a:t>Média Salarial R$3.000 = R$7.000</a:t>
            </a:r>
          </a:p>
          <a:p>
            <a:endParaRPr lang="pt-BR" sz="2200" b="1"/>
          </a:p>
          <a:p>
            <a:r>
              <a:rPr lang="pt-BR" sz="2200" b="1"/>
              <a:t>UX Design é essencial para entender as necessidades dos usuários e definir as funcionalidades e estrutura do produto</a:t>
            </a:r>
          </a:p>
          <a:p>
            <a:endParaRPr lang="pt-BR" sz="2200" b="1"/>
          </a:p>
          <a:p>
            <a:r>
              <a:rPr lang="pt-BR" sz="2200" b="1"/>
              <a:t>UI Design é responsável por criar a interface visual que dá vida à experiência da pessoa usuária. Ambas as vertentes do Design são essenciais para criar produtos de alta qualidade</a:t>
            </a:r>
          </a:p>
        </p:txBody>
      </p:sp>
    </p:spTree>
    <p:extLst>
      <p:ext uri="{BB962C8B-B14F-4D97-AF65-F5344CB8AC3E}">
        <p14:creationId xmlns:p14="http://schemas.microsoft.com/office/powerpoint/2010/main" val="2462479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O que é UI: User Interface? Entenda a diferença de UX e UI Design">
            <a:extLst>
              <a:ext uri="{FF2B5EF4-FFF2-40B4-BE49-F238E27FC236}">
                <a16:creationId xmlns:a16="http://schemas.microsoft.com/office/drawing/2014/main" id="{D81A5326-1C16-6085-DB85-D0A8862012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2" b="1304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5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9" name="Rectangle 1536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 descr="Pin page">
            <a:extLst>
              <a:ext uri="{FF2B5EF4-FFF2-40B4-BE49-F238E27FC236}">
                <a16:creationId xmlns:a16="http://schemas.microsoft.com/office/drawing/2014/main" id="{1E2A7D73-B31B-078E-CF8F-E6F807A05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788" y="623275"/>
            <a:ext cx="5201310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1" name="Right Triangle 1537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73" name="Rectangle 1537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BC50BB-7884-53B9-30BD-54ED3366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T.I não se resume a programação...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3D023-4085-513A-93A4-5D3DD7601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496" y="4301656"/>
            <a:ext cx="2705619" cy="76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Resolvemos problemas, não importa qual seja o meio. </a:t>
            </a:r>
          </a:p>
        </p:txBody>
      </p:sp>
    </p:spTree>
    <p:extLst>
      <p:ext uri="{BB962C8B-B14F-4D97-AF65-F5344CB8AC3E}">
        <p14:creationId xmlns:p14="http://schemas.microsoft.com/office/powerpoint/2010/main" val="257977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48794-CF29-B81F-5CFE-8B607325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/>
              <a:t>ETEC UIRAPURU</a:t>
            </a:r>
          </a:p>
        </p:txBody>
      </p:sp>
      <p:pic>
        <p:nvPicPr>
          <p:cNvPr id="19458" name="Picture 2" descr="Etec Uirapuru | Curso Técnico Gratuito (@etecuirapuru) • Instagram photos  and videos">
            <a:extLst>
              <a:ext uri="{FF2B5EF4-FFF2-40B4-BE49-F238E27FC236}">
                <a16:creationId xmlns:a16="http://schemas.microsoft.com/office/drawing/2014/main" id="{0B7878D1-97E9-92BF-9830-EB395468E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08D0E-B4D6-EB02-4BE2-C1CB36D2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pt-BR" dirty="0"/>
              <a:t>Cleiton S Dias</a:t>
            </a:r>
          </a:p>
          <a:p>
            <a:r>
              <a:rPr lang="pt-BR" dirty="0"/>
              <a:t>Fábio Claret</a:t>
            </a:r>
          </a:p>
          <a:p>
            <a:r>
              <a:rPr lang="pt-BR" dirty="0"/>
              <a:t>Thiago </a:t>
            </a:r>
            <a:r>
              <a:rPr lang="pt-BR" dirty="0" err="1"/>
              <a:t>Pascotto</a:t>
            </a:r>
            <a:endParaRPr lang="pt-BR" dirty="0"/>
          </a:p>
          <a:p>
            <a:r>
              <a:rPr lang="pt-BR" dirty="0"/>
              <a:t>Sueli Muniz</a:t>
            </a:r>
          </a:p>
          <a:p>
            <a:r>
              <a:rPr lang="pt-BR" dirty="0"/>
              <a:t>Jonathas Cavalaro</a:t>
            </a:r>
          </a:p>
          <a:p>
            <a:r>
              <a:rPr lang="pt-BR" dirty="0"/>
              <a:t>Paulo Rogério</a:t>
            </a:r>
          </a:p>
        </p:txBody>
      </p:sp>
    </p:spTree>
    <p:extLst>
      <p:ext uri="{BB962C8B-B14F-4D97-AF65-F5344CB8AC3E}">
        <p14:creationId xmlns:p14="http://schemas.microsoft.com/office/powerpoint/2010/main" val="3975787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45DB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Pedagogia DOS MEMES added a new photo. - Pedagogia DOS MEMES">
            <a:extLst>
              <a:ext uri="{FF2B5EF4-FFF2-40B4-BE49-F238E27FC236}">
                <a16:creationId xmlns:a16="http://schemas.microsoft.com/office/drawing/2014/main" id="{A5F5354B-99DE-9438-18A4-CF94CF33A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1860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0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omo programar Python [dicas e códigos iniciantes aqui] | Hora de Codar">
            <a:extLst>
              <a:ext uri="{FF2B5EF4-FFF2-40B4-BE49-F238E27FC236}">
                <a16:creationId xmlns:a16="http://schemas.microsoft.com/office/drawing/2014/main" id="{1D3CC673-2CAA-D58C-3620-0F2413749F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C27EFA-6748-CACE-EF1A-CF9B6714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Para </a:t>
            </a:r>
            <a:r>
              <a:rPr lang="en-US" sz="6000" dirty="0" err="1">
                <a:solidFill>
                  <a:srgbClr val="FFFFFF"/>
                </a:solidFill>
              </a:rPr>
              <a:t>trabalhar</a:t>
            </a:r>
            <a:r>
              <a:rPr lang="en-US" sz="6000" dirty="0">
                <a:solidFill>
                  <a:srgbClr val="FFFFFF"/>
                </a:solidFill>
              </a:rPr>
              <a:t> com </a:t>
            </a:r>
            <a:r>
              <a:rPr lang="en-US" sz="6000" dirty="0" err="1">
                <a:solidFill>
                  <a:srgbClr val="FFFFFF"/>
                </a:solidFill>
              </a:rPr>
              <a:t>tecnologia</a:t>
            </a:r>
            <a:r>
              <a:rPr lang="en-US" sz="6000" dirty="0">
                <a:solidFill>
                  <a:srgbClr val="FFFFFF"/>
                </a:solidFill>
              </a:rPr>
              <a:t> é </a:t>
            </a:r>
            <a:r>
              <a:rPr lang="en-US" sz="6000" dirty="0" err="1">
                <a:solidFill>
                  <a:srgbClr val="FFFFFF"/>
                </a:solidFill>
              </a:rPr>
              <a:t>necessário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programar</a:t>
            </a:r>
            <a:r>
              <a:rPr lang="en-US" sz="60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6068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Computador ligado sobre uma mesa&#10;&#10;Descrição gerada automaticamente">
            <a:extLst>
              <a:ext uri="{FF2B5EF4-FFF2-40B4-BE49-F238E27FC236}">
                <a16:creationId xmlns:a16="http://schemas.microsoft.com/office/drawing/2014/main" id="{24320CC5-FE63-EA73-D001-E98AD9C4F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26" r="-1" b="-1"/>
          <a:stretch/>
        </p:blipFill>
        <p:spPr>
          <a:xfrm>
            <a:off x="20" y="-13466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3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Rectangle 3078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A0EBBC-1662-B5E5-7229-6A15E1F2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4" y="1367673"/>
            <a:ext cx="4375151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dirty="0" err="1">
                <a:solidFill>
                  <a:schemeClr val="bg1"/>
                </a:solidFill>
              </a:rPr>
              <a:t>Não</a:t>
            </a:r>
            <a:r>
              <a:rPr lang="en-US" sz="6100" dirty="0">
                <a:solidFill>
                  <a:schemeClr val="bg1"/>
                </a:solidFill>
              </a:rPr>
              <a:t> é </a:t>
            </a:r>
            <a:r>
              <a:rPr lang="en-US" sz="6100" dirty="0" err="1">
                <a:solidFill>
                  <a:schemeClr val="bg1"/>
                </a:solidFill>
              </a:rPr>
              <a:t>necessário</a:t>
            </a:r>
            <a:r>
              <a:rPr lang="en-US" sz="6100" dirty="0">
                <a:solidFill>
                  <a:schemeClr val="bg1"/>
                </a:solidFill>
              </a:rPr>
              <a:t> </a:t>
            </a:r>
            <a:r>
              <a:rPr lang="en-US" sz="6100" dirty="0" err="1">
                <a:solidFill>
                  <a:schemeClr val="bg1"/>
                </a:solidFill>
              </a:rPr>
              <a:t>programar</a:t>
            </a:r>
            <a:r>
              <a:rPr lang="en-US" sz="6100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3074" name="Picture 2" descr="Já assistiram Snyder Cut?">
            <a:extLst>
              <a:ext uri="{FF2B5EF4-FFF2-40B4-BE49-F238E27FC236}">
                <a16:creationId xmlns:a16="http://schemas.microsoft.com/office/drawing/2014/main" id="{822AB7F0-6B3E-5BE7-B5C9-2C88D284B4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8"/>
          <a:stretch/>
        </p:blipFill>
        <p:spPr bwMode="auto"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noFill/>
          <a:effectLst>
            <a:outerShdw blurRad="381000" dist="1524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1" name="Freeform: Shape 3080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62" name="Freeform: Shape 3082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5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BA984E-73EE-C9FA-4913-3DE8F1F1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Existem várias áreas dentro da T.I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Tecnologia da Informação: o que é, importância e carreira! – Insights para  te ajudar na carreira em tecnologia | Blog da Trybe">
            <a:extLst>
              <a:ext uri="{FF2B5EF4-FFF2-40B4-BE49-F238E27FC236}">
                <a16:creationId xmlns:a16="http://schemas.microsoft.com/office/drawing/2014/main" id="{A4F79823-F78B-0BAF-ACFA-7456761E76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294"/>
          <a:stretch/>
        </p:blipFill>
        <p:spPr bwMode="auto">
          <a:xfrm>
            <a:off x="3926402" y="327226"/>
            <a:ext cx="8141271" cy="601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17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513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F88B56-59FE-53B1-7249-1D957DF8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Suporte Técnico </a:t>
            </a:r>
          </a:p>
        </p:txBody>
      </p:sp>
      <p:pic>
        <p:nvPicPr>
          <p:cNvPr id="5122" name="Picture 2" descr="Suporte de TI: descubra como otimizar o processo!">
            <a:extLst>
              <a:ext uri="{FF2B5EF4-FFF2-40B4-BE49-F238E27FC236}">
                <a16:creationId xmlns:a16="http://schemas.microsoft.com/office/drawing/2014/main" id="{BE1B388D-42A3-D2FC-BC94-7037890F2C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1981124" y="557189"/>
            <a:ext cx="8229752" cy="462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05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DF2A1-5A40-1D44-7F73-405B1201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Suporte Técnico de T.I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2A6D9-1252-2D8C-994A-ED3C1BF8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Faixa salarial inicial de R$1.500 podendo chegar até R$6.000</a:t>
            </a:r>
          </a:p>
          <a:p>
            <a:r>
              <a:rPr lang="pt-BR" b="1" dirty="0"/>
              <a:t>Atribuições</a:t>
            </a:r>
            <a:r>
              <a:rPr lang="pt-BR" dirty="0"/>
              <a:t>:  </a:t>
            </a:r>
            <a:r>
              <a:rPr lang="pt-BR" sz="2400" dirty="0"/>
              <a:t>oferece assistência e soluções para problemas relacionados à tecnologia, incluindo configuração e solução de problemas, que normalmente são oferecidas por uma equipe de profissionais de TI por meio de help </a:t>
            </a:r>
            <a:r>
              <a:rPr lang="pt-BR" sz="2400" dirty="0" err="1"/>
              <a:t>desk</a:t>
            </a:r>
            <a:r>
              <a:rPr lang="pt-BR" sz="2400" dirty="0"/>
              <a:t>, telefone ou canais on-line.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76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2" name="Rectangle 6151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61C90C-FDB2-5274-308D-34C83B93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pt-BR" b="1"/>
              <a:t>SysAdmin </a:t>
            </a:r>
            <a:endParaRPr lang="pt-BR" b="1" dirty="0"/>
          </a:p>
        </p:txBody>
      </p:sp>
      <p:sp>
        <p:nvSpPr>
          <p:cNvPr id="6154" name="Freeform: Shape 6153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3ACC58-062B-2D54-1DD6-2F3F2F28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18073" cy="4486275"/>
          </a:xfrm>
        </p:spPr>
        <p:txBody>
          <a:bodyPr>
            <a:normAutofit/>
          </a:bodyPr>
          <a:lstStyle/>
          <a:p>
            <a:r>
              <a:rPr lang="pt-BR" sz="2400" b="1" dirty="0"/>
              <a:t>Média salarial no brasil é de R$5.000</a:t>
            </a:r>
            <a:endParaRPr lang="pt-BR" sz="1100" b="1" dirty="0"/>
          </a:p>
          <a:p>
            <a:r>
              <a:rPr lang="pt-BR" sz="2400" b="1" dirty="0"/>
              <a:t>Responsável  pela configuração e administração dos sistemas da empresa.</a:t>
            </a:r>
          </a:p>
        </p:txBody>
      </p:sp>
      <p:sp>
        <p:nvSpPr>
          <p:cNvPr id="6167" name="Oval 6155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8" name="Freeform: Shape 6157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147" name="Picture 3" descr="5 Ferramentas Linux para SysAdmin - Luan Oliveira">
            <a:extLst>
              <a:ext uri="{FF2B5EF4-FFF2-40B4-BE49-F238E27FC236}">
                <a16:creationId xmlns:a16="http://schemas.microsoft.com/office/drawing/2014/main" id="{A31323F2-ACF3-2ACD-E3CD-663AEF998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3" r="24107"/>
          <a:stretch/>
        </p:blipFill>
        <p:spPr bwMode="auto"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9" name="Freeform: Shape 6159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170" name="Straight Connector 6161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1" name="Freeform: Shape 6163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66" name="Freeform: Shape 6165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3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487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Aptos</vt:lpstr>
      <vt:lpstr>Aptos (Corpo)</vt:lpstr>
      <vt:lpstr>Aptos Display</vt:lpstr>
      <vt:lpstr>Arial</vt:lpstr>
      <vt:lpstr>Calibri</vt:lpstr>
      <vt:lpstr>Work Sans</vt:lpstr>
      <vt:lpstr>Tema do Office</vt:lpstr>
      <vt:lpstr>Profissões e áreas na T.I </vt:lpstr>
      <vt:lpstr>ETEC UIRAPURU</vt:lpstr>
      <vt:lpstr>Para trabalhar com tecnologia é necessário programar?</vt:lpstr>
      <vt:lpstr>Apresentação do PowerPoint</vt:lpstr>
      <vt:lpstr>Não é necessário programar!</vt:lpstr>
      <vt:lpstr>Existem várias áreas dentro da T.I</vt:lpstr>
      <vt:lpstr>Suporte Técnico </vt:lpstr>
      <vt:lpstr>Suporte Técnico de T.I</vt:lpstr>
      <vt:lpstr>SysAdmin </vt:lpstr>
      <vt:lpstr>Tech Writer</vt:lpstr>
      <vt:lpstr>Gerente de projetos</vt:lpstr>
      <vt:lpstr>Product Owner</vt:lpstr>
      <vt:lpstr>Scrum Master (Team Lead)</vt:lpstr>
      <vt:lpstr>Metodologia Agil</vt:lpstr>
      <vt:lpstr>Apresentação do PowerPoint</vt:lpstr>
      <vt:lpstr>Analista de dados</vt:lpstr>
      <vt:lpstr>UI / UX Designer</vt:lpstr>
      <vt:lpstr>Apresentação do PowerPoint</vt:lpstr>
      <vt:lpstr>T.I não se resume a programação...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Cleiton Dias</dc:creator>
  <cp:lastModifiedBy>Cleiton Dias</cp:lastModifiedBy>
  <cp:revision>5</cp:revision>
  <dcterms:created xsi:type="dcterms:W3CDTF">2024-12-03T20:15:29Z</dcterms:created>
  <dcterms:modified xsi:type="dcterms:W3CDTF">2024-12-03T22:17:34Z</dcterms:modified>
</cp:coreProperties>
</file>