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85" r:id="rId25"/>
    <p:sldId id="278" r:id="rId26"/>
    <p:sldId id="280" r:id="rId27"/>
    <p:sldId id="282" r:id="rId28"/>
    <p:sldId id="287" r:id="rId29"/>
    <p:sldId id="281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20" r:id="rId64"/>
    <p:sldId id="319" r:id="rId65"/>
    <p:sldId id="322" r:id="rId66"/>
    <p:sldId id="321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4713" autoAdjust="0"/>
  </p:normalViewPr>
  <p:slideViewPr>
    <p:cSldViewPr snapToGrid="0">
      <p:cViewPr>
        <p:scale>
          <a:sx n="60" d="100"/>
          <a:sy n="60" d="100"/>
        </p:scale>
        <p:origin x="113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AFEF-7C42-4311-BC8B-DC6A5798B0B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58DC-88A1-41CC-A5BE-954197149E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28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10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3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1502-EB02-589B-BBD0-8388EDC5F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C4BEC0-9B18-C0F6-29F8-E1ED4ECFB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46948D-7A66-96E5-A80A-46323C99A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EE043-B975-5899-81AF-2BEA49006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71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61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2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29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58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56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1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35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39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76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4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46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48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9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119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37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06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5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Container-principal representa todo o </a:t>
            </a:r>
            <a:r>
              <a:rPr lang="pt-BR" dirty="0" err="1"/>
              <a:t>contéudo</a:t>
            </a:r>
            <a:r>
              <a:rPr lang="pt-BR" dirty="0"/>
              <a:t> da tela, depois vamos deixar o site responsivo, utilizando apenas esse componente, pois todo o conteúdo que estiver dentro da </a:t>
            </a:r>
            <a:r>
              <a:rPr lang="pt-BR" dirty="0" err="1"/>
              <a:t>div</a:t>
            </a:r>
            <a:r>
              <a:rPr lang="pt-BR" dirty="0"/>
              <a:t> irá obedecer.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formulário, indica que ali dentro é onde vamos criar o formulário, mas por enquanto só representa o espaço, ainda não criamos o form.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16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9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37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76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46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789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98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67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47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697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00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176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B9974-85B8-72E1-62D1-AD19F52F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98D553-1F43-9361-FA16-975118190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400012-B06C-0703-48F6-A39874CE5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038E7-5B6B-35EB-C9B8-1069EE826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64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56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277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7C206-832F-485A-BBE1-8D836600F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29CCB3-2EBC-617E-4C7F-9E800316C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07C930-764E-C498-27B3-74ACE9214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6AF9B1-10C5-DBF2-BD54-8866BCF0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014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13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38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25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6553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05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7593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01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060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317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982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95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0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9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58DC-88A1-41CC-A5BE-954197149E7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7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DA463-23DB-CFDB-2C48-82CBE50C7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55A18-3A59-B15C-3FE4-2272F843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028EA-7161-25C5-F802-5D596940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14BBC-63F2-4A45-14DD-FC8F7A1E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1C014-5E70-62A6-916D-51456C7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360F2-BADB-7207-7D65-E89E22F6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1AE718-ABEE-2CEF-7076-C90E002B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7AA66-E160-DD00-6DA8-2C99F5C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40273-0476-DE4F-84F8-4B214250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67B32-A217-C0AE-055B-4D30581F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67F5C-1A92-AD7C-5817-8CA8832B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CB2FFD-1A89-32BF-E625-FE38EA63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52C60-95C0-2AD9-D767-837D6A6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8114C-70C0-399E-F5F2-015D1CD7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43ABC-B447-6F05-CA6C-A5668515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CAE0-00A1-82BC-3763-890179E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59AE8-6F80-CAB3-A4D5-B64888BA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D5F2D-BE66-8FA3-320F-88B1FCBE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46D33-FEC5-2FDF-BFD2-6C53F07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611AB-2185-39BE-F9FB-1EB708EA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737DF-1C8E-F32C-B672-12DE45EB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40F50-E517-38C3-760B-5A09E1FC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4A1B46-4AA1-ABFB-7A10-C6AD11D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1B419-A9DD-D624-7281-3D40FDD1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B8E35-3F8F-617A-F1AE-656B0BF9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ABB65-B067-1192-E6F4-049745E5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32CFA-468C-D4A1-BD00-0885F8AF5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83DB43-0C61-E437-36F5-491943FC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C2AD2-B9F8-0B4E-C820-CF9851A9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5422F-508F-A54D-F373-9A11E537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0E623-E19D-5DA3-878F-798841E0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8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7B6A3-463C-9381-F368-5B777E9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00DE-EA72-405B-B834-FFFFBAC5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C10A6-54A4-317D-25B8-A030AEFE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0C2490-1277-C82C-1CA2-F71D078BC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5CA24F-78FF-3F39-D643-9B824982B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CBDF52-2C3F-F117-3051-D4C97E1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5A5A47-3D13-3398-9BD9-7960A8D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E2B843-F1AC-736D-A9CC-07A8B32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9EA40-5808-17F1-A370-0170D04E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E6D26-E87D-716E-7138-C2A7542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F2B8F-B53A-5F95-96DB-85433D98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0D9A47-E113-1B02-C338-C2B870A3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7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EC239-172C-B430-B336-DD980D25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AE96D1-45E5-6259-6ACF-097E2095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5D125A-A983-3F65-A51C-7802C54A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33A9B-3D8B-7D34-144F-D9933765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BBB23-EFFD-E0A8-EDF0-0DED720A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6BDE4-DA6C-1014-3B47-2C9DC698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57677-2222-4439-7D5A-E54CC06B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8D808-9997-1E8B-3816-0A85E6E7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62257-1F79-05BA-9B22-1AFE2846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8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57312-7914-C0CB-F942-C120F879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0CD480-8096-1DD2-347C-F2323C4F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E55B5-76D4-E067-C63D-36C6C2D6A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DF957-EC25-8602-C0E6-701F4351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DC977C-FFC3-D37F-01A3-2AA1D52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471B6-E821-F69C-1BE6-BD67601A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992ED3-2F5D-E32A-F92D-EA76B1F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9D6F7-F8CB-7385-17DD-48B5BC38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0EF58-569E-8D3D-910E-12862189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6FCAB-0858-484A-AB44-1084B79B57DD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B8158-2120-2756-D5D0-AAFBB4C5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CA68E6-4880-46A5-1FCB-710DC450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A8D2B-1185-439D-99C1-764EA67F3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67094-4867-2A96-6B83-D05195E63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Formulário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1CE9F-4E8F-B54C-35A9-1DD18B64E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Aplicando conceitos básicos de programação WEB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ETEC UIRAPURU</a:t>
            </a:r>
          </a:p>
        </p:txBody>
      </p:sp>
    </p:spTree>
    <p:extLst>
      <p:ext uri="{BB962C8B-B14F-4D97-AF65-F5344CB8AC3E}">
        <p14:creationId xmlns:p14="http://schemas.microsoft.com/office/powerpoint/2010/main" val="105295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F670D-3AAC-79C4-2F92-10664AF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Agora, crie o arquivo index.html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BC36D-7CC4-B91C-961C-CD908EA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/>
              <a:t>Nesse arquivo, é onde vamos desenvolver a nossa tela de LOGIN.</a:t>
            </a:r>
          </a:p>
          <a:p>
            <a:pPr marL="0" indent="0">
              <a:buNone/>
            </a:pPr>
            <a:endParaRPr lang="pt-BR" sz="2200"/>
          </a:p>
        </p:txBody>
      </p:sp>
      <p:pic>
        <p:nvPicPr>
          <p:cNvPr id="5" name="Imagem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2B559223-4B01-2941-8F6E-407E46B1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3" y="640080"/>
            <a:ext cx="572462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6B055-AFA2-FA77-8DD2-AEB31453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INDEX.HTML, vamos codar!’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07EF48-F411-482B-CD22-423469AE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7102" y="903157"/>
            <a:ext cx="8490230" cy="5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62E72-AB35-C3EF-852D-D5716D5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os containers da página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257EE-3169-CB5F-1720-34D84331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containers vão nos apoiar a distribuir o conteúdo da página, com eles podemos definir as margens da tela e consequentemente a proporção de cada componente.</a:t>
            </a:r>
          </a:p>
        </p:txBody>
      </p:sp>
    </p:spTree>
    <p:extLst>
      <p:ext uri="{BB962C8B-B14F-4D97-AF65-F5344CB8AC3E}">
        <p14:creationId xmlns:p14="http://schemas.microsoft.com/office/powerpoint/2010/main" val="121284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AC040BD4-33A9-8F7F-5EF7-8CE9F570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969" r="2887" b="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5D1D-D636-A32E-E8E1-B191438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81E62-8A36-6475-CDD2-9101226B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minLength</a:t>
            </a:r>
            <a:r>
              <a:rPr lang="pt-BR" dirty="0"/>
              <a:t>=“” DEFINE MINIMO DE TEXTO A SER INSERIDO</a:t>
            </a:r>
          </a:p>
          <a:p>
            <a:endParaRPr lang="pt-BR" dirty="0"/>
          </a:p>
          <a:p>
            <a:r>
              <a:rPr lang="pt-BR" b="1" dirty="0" err="1"/>
              <a:t>maxLength</a:t>
            </a:r>
            <a:r>
              <a:rPr lang="pt-BR" dirty="0"/>
              <a:t>=“” DEFINE MAXIMO DE TEXTO A SER INSERIDO</a:t>
            </a:r>
          </a:p>
          <a:p>
            <a:endParaRPr lang="pt-BR" dirty="0"/>
          </a:p>
          <a:p>
            <a:r>
              <a:rPr lang="pt-BR" b="1" dirty="0" err="1"/>
              <a:t>required</a:t>
            </a:r>
            <a:r>
              <a:rPr lang="pt-BR" dirty="0"/>
              <a:t>=“</a:t>
            </a:r>
            <a:r>
              <a:rPr lang="pt-BR" dirty="0" err="1"/>
              <a:t>true</a:t>
            </a:r>
            <a:r>
              <a:rPr lang="pt-BR" dirty="0"/>
              <a:t>” DEFINE QUE O CAMPO É OBRIGATÓRIO</a:t>
            </a:r>
          </a:p>
          <a:p>
            <a:endParaRPr lang="pt-BR" dirty="0"/>
          </a:p>
          <a:p>
            <a:r>
              <a:rPr lang="pt-BR" b="1" dirty="0" err="1"/>
              <a:t>placeholder</a:t>
            </a:r>
            <a:r>
              <a:rPr lang="pt-BR" dirty="0"/>
              <a:t>=“” DEFINE UMA “LABEL” SOBRE O CAMPO</a:t>
            </a:r>
          </a:p>
        </p:txBody>
      </p:sp>
    </p:spTree>
    <p:extLst>
      <p:ext uri="{BB962C8B-B14F-4D97-AF65-F5344CB8AC3E}">
        <p14:creationId xmlns:p14="http://schemas.microsoft.com/office/powerpoint/2010/main" val="423870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5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3CAD1A90-0381-0AB3-9657-6390AE62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1450B-C500-D4DE-EB84-2E1C5057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Abra o arquivo index.html no navegador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82B00-F375-F200-5131-3E92A7E7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Deverá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estar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similar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abaixo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6490D-F3B2-C5F6-BB5B-4A9D805A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5" y="2354239"/>
            <a:ext cx="968855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2CF9E7-A550-64E5-ED55-CEA04B43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equired=“true”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03BE4-FA94-3301-F146-53740CB1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59" y="4038037"/>
            <a:ext cx="5017030" cy="208742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adicionamos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obrigatoriedade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um campo no HTML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precisa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preenchido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F9E878-9B1D-CD37-9E1B-50201B18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827250"/>
            <a:ext cx="10843065" cy="284630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14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CC9B1-E2CB-21E5-2C96-140850A7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pt-BR" dirty="0" err="1"/>
              <a:t>minLength</a:t>
            </a:r>
            <a:r>
              <a:rPr lang="pt-BR" dirty="0"/>
              <a:t>=3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A89B128-E0C2-E7F9-85FB-CBABED57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" y="824218"/>
            <a:ext cx="10872172" cy="271804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C5B75-5EBB-EC10-26A0-64DC2ABF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pt-BR" dirty="0"/>
              <a:t>Utilizamos o parâmetro acima, com isso temos que digitar pelo menos 3 caracteres no campo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67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DD887B-0B31-54A9-7E90-18520BD4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site está sem funcionalidade...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CRC Error?">
            <a:extLst>
              <a:ext uri="{FF2B5EF4-FFF2-40B4-BE49-F238E27FC236}">
                <a16:creationId xmlns:a16="http://schemas.microsoft.com/office/drawing/2014/main" id="{8EEAF625-67E5-0701-B83B-86152DA1D7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5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uia para se Tornar um Desenvolvedor Frontend: Habilidades e  Responsabilidades Profissionais">
            <a:extLst>
              <a:ext uri="{FF2B5EF4-FFF2-40B4-BE49-F238E27FC236}">
                <a16:creationId xmlns:a16="http://schemas.microsoft.com/office/drawing/2014/main" id="{46970D9C-087F-C296-0718-42F4DB8DD9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6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F26D75-5B51-759D-AFC0-94EC8702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Revisando alguns conceitos...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5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3" name="Rectangle 615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8CBEFB-118D-CC40-775E-2384EDFF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Javascript</a:t>
            </a:r>
          </a:p>
        </p:txBody>
      </p:sp>
      <p:sp>
        <p:nvSpPr>
          <p:cNvPr id="6164" name="Rectangle 615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28778-CC5D-F54F-3FB8-EB5424AC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Para isso, utilizaremos a linguagem de programação Javascript. Linguagens de programação nos permitem criar funcionalidades lógicas, seja para site, aplicativo ou sistemas locais.</a:t>
            </a:r>
          </a:p>
        </p:txBody>
      </p:sp>
      <p:sp>
        <p:nvSpPr>
          <p:cNvPr id="6165" name="Rectangle 615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6" name="Rectangle 61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7" name="Rectangle 61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JavaScript – Wikipédia, a enciclopédia livre">
            <a:extLst>
              <a:ext uri="{FF2B5EF4-FFF2-40B4-BE49-F238E27FC236}">
                <a16:creationId xmlns:a16="http://schemas.microsoft.com/office/drawing/2014/main" id="{8CD39C89-7B53-C201-9E93-80B007C8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" r="-2" b="-2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5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35BD7-42AC-67BE-2559-927655B6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HTML, CSS e JavaScript</a:t>
            </a:r>
          </a:p>
        </p:txBody>
      </p:sp>
      <p:pic>
        <p:nvPicPr>
          <p:cNvPr id="7170" name="Picture 2" descr="HTML, CSS e Javascript, quais as diferenças? | Alura">
            <a:extLst>
              <a:ext uri="{FF2B5EF4-FFF2-40B4-BE49-F238E27FC236}">
                <a16:creationId xmlns:a16="http://schemas.microsoft.com/office/drawing/2014/main" id="{7D9E13DD-5CDF-1483-2B0A-7B8E0F089B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15556"/>
            <a:ext cx="6780700" cy="54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12" name="Right Triangle 82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3F277A5-1023-6379-A5C5-F95A779E36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54093"/>
            <a:ext cx="7746709" cy="42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2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7DDA6-A318-3E94-149D-262842BC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0F33F-E6BE-2AC9-F9A5-E5C3A8B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 da pasta “js” crie o arquivo “index.js”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D8AC9E51-93C9-52DC-4DA7-A80540B1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692897"/>
            <a:ext cx="5536001" cy="34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4D7C9F-C75D-24C4-318F-9DB85707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Depois de criar o arquivo Javascript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BA7D6-D502-BA5A-2152-286A97CF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Acesse o arquivo index.html e vincule a página WEB ao index.js, isso significa que toda programação daquela página, por enquanto, virá daquele script. 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569A61D-DDBA-26A6-B9CA-90302B3E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5" y="2971800"/>
            <a:ext cx="10165858" cy="32784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6373CD3-F60A-A3CB-94EE-197FD6FE41D6}"/>
              </a:ext>
            </a:extLst>
          </p:cNvPr>
          <p:cNvSpPr/>
          <p:nvPr/>
        </p:nvSpPr>
        <p:spPr>
          <a:xfrm>
            <a:off x="2743200" y="5342022"/>
            <a:ext cx="4796589" cy="433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6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926F-E5B7-353D-E6BA-9EB68B4D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Pegando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valor que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digitado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formulário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HTML 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armazenando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variável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linguagem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programação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através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função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logar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()”</a:t>
            </a: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07B22A-72C4-9C1F-1EB7-51D776CA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2183055"/>
            <a:ext cx="9875520" cy="3653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57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97EC2-E2EF-108D-72E9-6165B15D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logar()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B752F-1D0D-A6C6-104A-9F63BCE2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função em Javascript, funções servem para que possamos definir uma tarefa especifica no código. </a:t>
            </a:r>
          </a:p>
          <a:p>
            <a:r>
              <a:rPr lang="pt-BR" dirty="0"/>
              <a:t>Nesse caso, nossa função vai ser responsável por validar o usuário e a senha digitada, a função será chamada toda ver que o botão “entrar” for clicado no formulário HTML</a:t>
            </a:r>
          </a:p>
        </p:txBody>
      </p:sp>
    </p:spTree>
    <p:extLst>
      <p:ext uri="{BB962C8B-B14F-4D97-AF65-F5344CB8AC3E}">
        <p14:creationId xmlns:p14="http://schemas.microsoft.com/office/powerpoint/2010/main" val="90886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337D-EB13-FC5E-24D1-9D2543FE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1856B258-F723-1C6F-0E1D-651D2C65C6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54093"/>
            <a:ext cx="7746709" cy="42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9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C689-700F-4137-EDB6-9B698952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OLHA O PONTO E VIRGULA!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A28AB-E0FB-BC37-2B58-49817E3C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9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18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51D12-D8FF-A998-690C-F8132A24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Vinculando a função JS com o botão HTML.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8A498-397C-7B0F-0A4C-0D4DD5DE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onclick=“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();return false”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F0F4EAD-F2D8-2CAA-51AD-C67A703C2829}"/>
              </a:ext>
            </a:extLst>
          </p:cNvPr>
          <p:cNvSpPr txBox="1">
            <a:spLocks/>
          </p:cNvSpPr>
          <p:nvPr/>
        </p:nvSpPr>
        <p:spPr>
          <a:xfrm>
            <a:off x="638878" y="5612675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Ao </a:t>
            </a:r>
            <a:r>
              <a:rPr lang="en-US" sz="2400" dirty="0" err="1"/>
              <a:t>clicar</a:t>
            </a:r>
            <a:r>
              <a:rPr lang="en-US" sz="2400" dirty="0"/>
              <a:t> chama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logar</a:t>
            </a:r>
            <a:r>
              <a:rPr lang="en-US" sz="2400" dirty="0"/>
              <a:t>(), </a:t>
            </a:r>
            <a:r>
              <a:rPr lang="en-US" sz="2400" dirty="0" err="1"/>
              <a:t>depois</a:t>
            </a:r>
            <a:r>
              <a:rPr lang="en-US" sz="2400" dirty="0"/>
              <a:t> impede o site de </a:t>
            </a:r>
            <a:r>
              <a:rPr lang="en-US" sz="2400" dirty="0" err="1"/>
              <a:t>ficar</a:t>
            </a:r>
            <a:r>
              <a:rPr lang="en-US" sz="2400" dirty="0"/>
              <a:t> </a:t>
            </a:r>
            <a:r>
              <a:rPr lang="en-US" sz="2400" dirty="0" err="1"/>
              <a:t>voltando</a:t>
            </a:r>
            <a:r>
              <a:rPr lang="en-US" sz="2400" dirty="0"/>
              <a:t> pro </a:t>
            </a:r>
            <a:r>
              <a:rPr lang="en-US" sz="2400" dirty="0" err="1"/>
              <a:t>formulário</a:t>
            </a:r>
            <a:r>
              <a:rPr lang="en-US" sz="2400" dirty="0"/>
              <a:t> (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abrir</a:t>
            </a:r>
            <a:r>
              <a:rPr lang="en-US" sz="2400" dirty="0"/>
              <a:t> a </a:t>
            </a:r>
            <a:r>
              <a:rPr lang="en-US" sz="2400" dirty="0" err="1"/>
              <a:t>tela</a:t>
            </a:r>
            <a:r>
              <a:rPr lang="en-US" sz="2400" dirty="0"/>
              <a:t> de login se </a:t>
            </a:r>
            <a:r>
              <a:rPr lang="en-US" sz="2400" dirty="0" err="1"/>
              <a:t>tiver</a:t>
            </a:r>
            <a:r>
              <a:rPr lang="en-US" sz="2400" dirty="0"/>
              <a:t> </a:t>
            </a:r>
            <a:r>
              <a:rPr lang="en-US" sz="2400" dirty="0" err="1"/>
              <a:t>tudo</a:t>
            </a:r>
            <a:r>
              <a:rPr lang="en-US" sz="2400" dirty="0"/>
              <a:t> ok, </a:t>
            </a:r>
            <a:r>
              <a:rPr lang="en-US" sz="2400" dirty="0" err="1"/>
              <a:t>senão</a:t>
            </a:r>
            <a:r>
              <a:rPr lang="en-US" sz="2400" dirty="0"/>
              <a:t> </a:t>
            </a:r>
            <a:r>
              <a:rPr lang="en-US" sz="2400" dirty="0" err="1"/>
              <a:t>colocamos</a:t>
            </a:r>
            <a:r>
              <a:rPr lang="en-US" sz="2400" dirty="0"/>
              <a:t> return false,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avança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próxima</a:t>
            </a:r>
            <a:r>
              <a:rPr lang="en-US" sz="2400" dirty="0"/>
              <a:t> </a:t>
            </a:r>
            <a:r>
              <a:rPr lang="en-US" sz="2400" dirty="0" err="1"/>
              <a:t>tela</a:t>
            </a:r>
            <a:r>
              <a:rPr lang="en-US" sz="2400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68AEB-3B0C-6421-FE1F-6CD97186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1" y="3263053"/>
            <a:ext cx="11661515" cy="17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8D3D6-26CB-367D-60DA-8355DD8C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0D5E10-DC10-D186-A5B4-0D7968A6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0969F-9ED1-C84E-B731-27ADF2AF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O HTML não é considerado uma linguagem de programação, ele é uma linguagem que define a estruturas e textos de uma página WEB.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/>
              <a:t>O que definimos com ele: </a:t>
            </a:r>
          </a:p>
          <a:p>
            <a:pPr marL="0" indent="0">
              <a:buNone/>
            </a:pPr>
            <a:endParaRPr lang="pt-BR" sz="2000"/>
          </a:p>
          <a:p>
            <a:r>
              <a:rPr lang="pt-BR" sz="2000"/>
              <a:t>Cabeçalhos</a:t>
            </a:r>
          </a:p>
          <a:p>
            <a:r>
              <a:rPr lang="pt-BR" sz="2000"/>
              <a:t>Títulos </a:t>
            </a:r>
          </a:p>
          <a:p>
            <a:r>
              <a:rPr lang="pt-BR" sz="2000"/>
              <a:t>Parágrafos </a:t>
            </a:r>
          </a:p>
          <a:p>
            <a:endParaRPr lang="pt-BR" sz="2000"/>
          </a:p>
          <a:p>
            <a:pPr marL="0" indent="0">
              <a:buNone/>
            </a:pPr>
            <a:r>
              <a:rPr lang="pt-BR" sz="2000"/>
              <a:t>E etc.</a:t>
            </a:r>
          </a:p>
        </p:txBody>
      </p:sp>
    </p:spTree>
    <p:extLst>
      <p:ext uri="{BB962C8B-B14F-4D97-AF65-F5344CB8AC3E}">
        <p14:creationId xmlns:p14="http://schemas.microsoft.com/office/powerpoint/2010/main" val="260229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A56B517-1255-902F-9438-81EF2783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4" r="-1" b="-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17F1E9-9E04-5418-945C-04BB36B3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300">
                <a:solidFill>
                  <a:schemeClr val="tx2"/>
                </a:solidFill>
              </a:rPr>
              <a:t>Vamos continuar desenvolvendo a lógica da função...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B0561-130A-AACE-9959-038B6EB0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Por enquanto ela só armazena os dados digitados no formulário nas variáveis JS, no próximo slide vamos realizar uma validação.</a:t>
            </a:r>
          </a:p>
        </p:txBody>
      </p:sp>
    </p:spTree>
    <p:extLst>
      <p:ext uri="{BB962C8B-B14F-4D97-AF65-F5344CB8AC3E}">
        <p14:creationId xmlns:p14="http://schemas.microsoft.com/office/powerpoint/2010/main" val="1232912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577D5-9719-F31D-A20F-9D9F4E56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Validando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DF9FA-DB60-5115-0B6F-D13E0C8A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usuário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senha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igual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‘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vamos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‘OK’.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E09A1D-5C37-11CC-5AFB-31365DA0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85" y="2001803"/>
            <a:ext cx="871218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8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99B9A-FC3E-1367-08B4-6B5EBB33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Digitei “Cleiton” e a senha “1234”, o que deve acontecer? 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F31EA-32D6-586E-82D6-EAE5A849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testar, abra o index.html no navegador.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28ABFE-E879-9F5E-8A20-466BCB61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76" y="2083507"/>
            <a:ext cx="8480034" cy="42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D86C59-67A0-03D3-34F7-17D8E73D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 aparecer a mensagem de erro! </a:t>
            </a: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B96326F-4C11-BBE0-3B28-705F085E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670931"/>
            <a:ext cx="10744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F6C93-D6B4-742B-21E4-AB7F5153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‘admin’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A7AF3-F250-A83C-58FF-0C4B60BC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Vamos testar a senha e o usuário que definimos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D92D3E7-72E0-3E6A-233F-72DD792D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967122"/>
            <a:ext cx="5614416" cy="2956772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4A1FD0E-84C3-34A4-E9CE-53415A64D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161211"/>
            <a:ext cx="5614416" cy="25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1051B0-0DD0-61DB-DFF7-81F0F9BE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 dirty="0"/>
              <a:t>Agora vamos criar a página inicial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48BAE-541A-C549-D395-D54CE027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pt-BR" sz="2000"/>
              <a:t>Após realizar o login, o usuário será redirecionado para a </a:t>
            </a:r>
            <a:r>
              <a:rPr lang="pt-BR" sz="2000" b="1"/>
              <a:t>“home.html”</a:t>
            </a:r>
          </a:p>
          <a:p>
            <a:endParaRPr lang="pt-BR" sz="2000"/>
          </a:p>
          <a:p>
            <a:r>
              <a:rPr lang="pt-BR" sz="2000"/>
              <a:t>Dentro da pasta “</a:t>
            </a:r>
            <a:r>
              <a:rPr lang="pt-BR" sz="2000" b="1"/>
              <a:t>html</a:t>
            </a:r>
            <a:r>
              <a:rPr lang="pt-BR" sz="2000"/>
              <a:t>” crie o arquivo “</a:t>
            </a:r>
            <a:r>
              <a:rPr lang="pt-BR" sz="2000" b="1"/>
              <a:t>home.html</a:t>
            </a:r>
            <a:r>
              <a:rPr lang="pt-BR" sz="2000"/>
              <a:t>”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FCA4A1-19DF-EF98-3BB9-F6A0BFBD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47617"/>
            <a:ext cx="4737650" cy="51849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38221EE-1931-34AD-DB09-AD28B3F6E98B}"/>
              </a:ext>
            </a:extLst>
          </p:cNvPr>
          <p:cNvSpPr/>
          <p:nvPr/>
        </p:nvSpPr>
        <p:spPr>
          <a:xfrm>
            <a:off x="7061119" y="2855496"/>
            <a:ext cx="3590839" cy="1138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7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DD2A7-BEED-F9A8-BCDF-B1111CD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Adicionando o conteúdo na tela nova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7AC4A9F-0798-4059-BDF8-64252CF13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022392"/>
            <a:ext cx="6780700" cy="48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4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0D95FD-7C03-CDF0-0760-60CCC4BD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Essa será a página inicial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916CA0-2864-533B-E0A0-EFBE34ACD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1102631"/>
            <a:ext cx="6846363" cy="45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0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8BA2D-D70E-44BB-D38B-BDA121D7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 o login estiver correto, vamos direcionar o usuário para a página que acabamos de criar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08D423-F1E3-4A65-7FD2-9473B0C8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5012D19-9F6D-410D-8830-E37C6F362378}"/>
              </a:ext>
            </a:extLst>
          </p:cNvPr>
          <p:cNvSpPr/>
          <p:nvPr/>
        </p:nvSpPr>
        <p:spPr>
          <a:xfrm flipV="1">
            <a:off x="3914275" y="4267200"/>
            <a:ext cx="4475746" cy="320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48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2F7ACA-6E77-07ED-31E1-034DF4A5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Ao </a:t>
            </a:r>
            <a:r>
              <a:rPr lang="en-US" sz="4800" dirty="0" err="1"/>
              <a:t>realizar</a:t>
            </a:r>
            <a:r>
              <a:rPr lang="en-US" sz="4800" dirty="0"/>
              <a:t> o login </a:t>
            </a:r>
            <a:r>
              <a:rPr lang="en-US" sz="4800" dirty="0" err="1"/>
              <a:t>corretamente</a:t>
            </a:r>
            <a:r>
              <a:rPr lang="en-US" sz="4800" dirty="0"/>
              <a:t> (admin)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F8E6CE9D-4B00-86C2-8ECD-110367E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7765"/>
            <a:ext cx="5140661" cy="2223335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8A571688-4308-E431-E627-AAC86A999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142" y="2649442"/>
            <a:ext cx="5140656" cy="33799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0FBBF3-71BB-7064-9598-4DC327FB5EAC}"/>
              </a:ext>
            </a:extLst>
          </p:cNvPr>
          <p:cNvSpPr txBox="1"/>
          <p:nvPr/>
        </p:nvSpPr>
        <p:spPr>
          <a:xfrm>
            <a:off x="838199" y="1511157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Após realizar o login com usuário e senha ‘admin’, o usuário será redirecionado para a tela inicial 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DA804C5-8412-876D-BE6C-8304E0751850}"/>
              </a:ext>
            </a:extLst>
          </p:cNvPr>
          <p:cNvCxnSpPr/>
          <p:nvPr/>
        </p:nvCxnSpPr>
        <p:spPr>
          <a:xfrm>
            <a:off x="6096000" y="2280456"/>
            <a:ext cx="0" cy="415242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E1177-0717-FF7B-752D-0FD506AD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02235-F321-F152-910A-EEC6E2AE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dirty="0"/>
              <a:t>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C32B7-B844-E835-5336-3973C911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/>
              <a:t>Se com o HTML conseguimos montar a estrutura (esqueleto) das páginas, o CSS nos permite realizar a estilização das páginas. </a:t>
            </a:r>
          </a:p>
          <a:p>
            <a:pPr marL="0" indent="0">
              <a:buNone/>
            </a:pPr>
            <a:endParaRPr lang="pt-BR" sz="1800"/>
          </a:p>
          <a:p>
            <a:pPr marL="0" indent="0">
              <a:buNone/>
            </a:pPr>
            <a:r>
              <a:rPr lang="pt-BR" sz="1800"/>
              <a:t>O CSS é responsável pela parte estética das páginas WEB e também não é uma linguagem de programação.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Ícone&#10;&#10;Descrição gerada automaticamente">
            <a:extLst>
              <a:ext uri="{FF2B5EF4-FFF2-40B4-BE49-F238E27FC236}">
                <a16:creationId xmlns:a16="http://schemas.microsoft.com/office/drawing/2014/main" id="{B011AD5B-F14A-CCA8-AAF9-6A2F1132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2" b="-2"/>
          <a:stretch/>
        </p:blipFill>
        <p:spPr bwMode="auto">
          <a:xfrm>
            <a:off x="6129603" y="650494"/>
            <a:ext cx="534428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68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7" name="Group 9226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9228" name="Freeform: Shape 9227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29" name="Freeform: Shape 9228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30" name="Freeform: Shape 9229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31" name="Freeform: Shape 9230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32" name="Freeform: Shape 9231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78EF6-D60E-4088-10B0-BAF1F681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Agora vamos estilizar nossa tela de login</a:t>
            </a:r>
          </a:p>
        </p:txBody>
      </p:sp>
      <p:pic>
        <p:nvPicPr>
          <p:cNvPr id="9218" name="Picture 2" descr="CSS3 - The Basics. What is CSS3? | by STWebDesigner | Medium">
            <a:extLst>
              <a:ext uri="{FF2B5EF4-FFF2-40B4-BE49-F238E27FC236}">
                <a16:creationId xmlns:a16="http://schemas.microsoft.com/office/drawing/2014/main" id="{83D05481-D538-2F7B-4DD9-29D222455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408" y="743798"/>
            <a:ext cx="4020464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8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A8434C-8C45-B69A-ADE0-E56A2C08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Crie o arquivo index.css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52DE5F-511E-AFCF-9D8D-8496435D7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455" y="643466"/>
            <a:ext cx="5544421" cy="556873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014E3C5-CAB8-7684-DFB3-D56756BBAD18}"/>
              </a:ext>
            </a:extLst>
          </p:cNvPr>
          <p:cNvSpPr/>
          <p:nvPr/>
        </p:nvSpPr>
        <p:spPr>
          <a:xfrm flipV="1">
            <a:off x="5646822" y="1326528"/>
            <a:ext cx="3834062" cy="1281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89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78585-B6EE-A94A-6B53-B963B583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Vinculando a tela de login, com o CSS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EA36D9-3300-8AC2-D186-CA97D532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906" y="2072640"/>
            <a:ext cx="9600312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D5E7F0-C2CA-90DE-A96B-CE975A3CB15E}"/>
              </a:ext>
            </a:extLst>
          </p:cNvPr>
          <p:cNvSpPr/>
          <p:nvPr/>
        </p:nvSpPr>
        <p:spPr>
          <a:xfrm flipV="1">
            <a:off x="2839453" y="4203032"/>
            <a:ext cx="7450718" cy="7700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65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98FE-8A89-6AFC-51F4-854BE84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HTML, definimos essas </a:t>
            </a:r>
            <a:r>
              <a:rPr lang="pt-BR" dirty="0" err="1"/>
              <a:t>divs</a:t>
            </a:r>
            <a:r>
              <a:rPr lang="pt-BR" dirty="0"/>
              <a:t> (containers)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5402040-15E4-6DE7-5B6E-9B1B8AE2F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57" y="1825625"/>
            <a:ext cx="41964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73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Freeform: Shape 1229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81792-A650-7EA0-124A-BBB54916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no CSS, vamos organizar nossa página.</a:t>
            </a:r>
          </a:p>
        </p:txBody>
      </p:sp>
      <p:pic>
        <p:nvPicPr>
          <p:cNvPr id="12290" name="Picture 2" descr="Lets Go Imagens – Download Grátis no Freepik">
            <a:extLst>
              <a:ext uri="{FF2B5EF4-FFF2-40B4-BE49-F238E27FC236}">
                <a16:creationId xmlns:a16="http://schemas.microsoft.com/office/drawing/2014/main" id="{F149D294-9650-BF74-0655-750BD2A71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91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5B86F-5BA5-FAD5-B444-721970C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Vamos usar flexbox para deixar o login responsivo e centralizado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2BEEFCD-50A5-7260-464D-09C1FE640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178" y="579473"/>
            <a:ext cx="10303642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BE088-C017-77DB-A6FD-9BB215E7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Centralizamos a tela, por conta que mexemos no container principal 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4F9DC6B-7B45-E667-F3B1-A79F3979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890" y="578738"/>
            <a:ext cx="5656371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42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031AE-AB56-3BCF-62C2-E3D1D196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Agora, vamos mexer no espaço do formulário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AB4FAD5C-DDDB-57F6-A79A-2AFA5A8EC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2563718"/>
            <a:ext cx="10905066" cy="26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6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17DD59-4EEE-3BAB-7346-B75FF5D1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.formulario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84FA3F9-C81E-644B-E82C-F245866AC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0895" y="643466"/>
            <a:ext cx="56535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2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015BB-5A11-05FF-726B-AF42F4C6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Mexemos nos espaços, agora vamos estilizar os componentes que ficam nesses espaços!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C5A81-0B6A-BAA7-CEB9-8BCFD46B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Centralizando o título do formulário</a:t>
            </a:r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BA12D0FF-D4B0-4302-EEE0-2A17DB6D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3059931"/>
            <a:ext cx="11420856" cy="22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2EF16-5F40-28B3-8CEB-24B661B2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vs CSS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2A87D83-59AD-4BA5-76B0-B9951BFD9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190" y="666728"/>
            <a:ext cx="453660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6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E1785A-D1F8-9E99-0FA0-F9BA757B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Agora vamos mexer nos campos (login, senha)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7318E69-2B9F-F5FA-0FFD-389C5069C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359" y="637497"/>
            <a:ext cx="10843065" cy="322581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521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4A922-7200-94A5-1572-9E13FDCE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Restou, o componente “botão” (submit)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309B6C8-ED3A-3835-22E6-BB7BEFCB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103" y="2083506"/>
            <a:ext cx="1032179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FDE78-B745-B09D-CFED-AE7A6B7F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Verificando a nossa tela de login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F9E069-8FC3-937A-ACBE-794D3F0AB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751" y="588232"/>
            <a:ext cx="5708649" cy="56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2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3" name="Freeform: Shape 133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CD86C3-D967-481F-EC53-363D8B57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36" y="2049116"/>
            <a:ext cx="3959013" cy="1364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Muito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Toooop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 Sem framework! </a:t>
            </a:r>
          </a:p>
        </p:txBody>
      </p:sp>
      <p:pic>
        <p:nvPicPr>
          <p:cNvPr id="13316" name="Picture 4" descr="Memes da Galeria - Gerar Memes - Gerador de Memes Online">
            <a:extLst>
              <a:ext uri="{FF2B5EF4-FFF2-40B4-BE49-F238E27FC236}">
                <a16:creationId xmlns:a16="http://schemas.microsoft.com/office/drawing/2014/main" id="{6D8FA2B3-A9C1-D31B-00B3-660A07911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23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1A16A3-483C-73F9-FA0E-1B65970A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pt-BR" sz="3200" dirty="0"/>
              <a:t>Mudar de cor ao passar o mouse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E447F-CD6B-6CFE-9528-50FF446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61" y="364143"/>
            <a:ext cx="3461073" cy="34264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B1E68C-3C6B-2617-422D-DD3AE3EA0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984" y="364142"/>
            <a:ext cx="3461354" cy="34264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FD7A6-6074-AAC0-1EEC-F04A40F8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pt-BR" sz="1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46707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A10E2D-C997-6E8C-8A14-389384D3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hover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6C2DD9D-F9B0-8492-0858-FA07E1FFB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972" y="3006048"/>
            <a:ext cx="10768181" cy="22613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9E6151-0689-F1BF-FDEB-BD148C8D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 clicar no botão, vamos estilizar a mensagem enviada pelo Javascript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BED8248-36B0-B108-6BF3-A2E927A7E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3003" y="666728"/>
            <a:ext cx="553497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96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B6C30-B150-6CCC-4A63-E09D8046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pt-BR" sz="4800"/>
              <a:t>Framework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ramework: o que é, para que serve e quais suas vantagens – Blog da Task">
            <a:extLst>
              <a:ext uri="{FF2B5EF4-FFF2-40B4-BE49-F238E27FC236}">
                <a16:creationId xmlns:a16="http://schemas.microsoft.com/office/drawing/2014/main" id="{665FC825-5F98-3DD6-4638-9BE4545C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3094268"/>
            <a:ext cx="5150277" cy="2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5ACF2-8C81-0900-E86A-3B5C7682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 b="1"/>
              <a:t>São ferramentas que nos auxiliam no desenvolvimento otimizando o tempo, ao invés de construir tudo do zero, os frameworks nos entregam um molde do que queremos desenvolver.</a:t>
            </a:r>
          </a:p>
          <a:p>
            <a:endParaRPr lang="pt-BR" sz="2000" b="1"/>
          </a:p>
          <a:p>
            <a:r>
              <a:rPr lang="pt-BR" sz="2000" b="1"/>
              <a:t>Nesse caso, vamos desenvolver um modal para a tela de login usando Javascript com o SweetAlert</a:t>
            </a:r>
            <a:endParaRPr lang="pt-BR" sz="200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7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E90D7-5654-5744-B6DC-8C4B76BC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isso vamos usar o framework sweetalert2</a:t>
            </a:r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E917C3A3-C740-8D7C-6150-985354F21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1498" y="1675227"/>
            <a:ext cx="76090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6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FA5B0-6ACA-4BE7-F2DB-FE51966F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Vinculando a nossa tela, ao framework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A6C719DE-4631-2F1C-34B8-D3D1972D5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FED41BF-CF55-B50D-7733-7623702F853C}"/>
              </a:ext>
            </a:extLst>
          </p:cNvPr>
          <p:cNvSpPr/>
          <p:nvPr/>
        </p:nvSpPr>
        <p:spPr>
          <a:xfrm flipV="1">
            <a:off x="3176336" y="4989093"/>
            <a:ext cx="6953413" cy="721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undamentos Básicos da Programação | Domatech">
            <a:extLst>
              <a:ext uri="{FF2B5EF4-FFF2-40B4-BE49-F238E27FC236}">
                <a16:creationId xmlns:a16="http://schemas.microsoft.com/office/drawing/2014/main" id="{7E08E505-4152-0CE5-5A8A-E093C84A9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 b="73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81C935-CC3D-869C-BB41-E2CABAC1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13" y="298580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HANDS-ON </a:t>
            </a:r>
          </a:p>
        </p:txBody>
      </p:sp>
    </p:spTree>
    <p:extLst>
      <p:ext uri="{BB962C8B-B14F-4D97-AF65-F5344CB8AC3E}">
        <p14:creationId xmlns:p14="http://schemas.microsoft.com/office/powerpoint/2010/main" val="2821767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9021-3C6B-9582-5D7D-728785A7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C6789-58AC-E1FB-430C-1984E42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330668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kern="1200" dirty="0">
                <a:latin typeface="+mj-lt"/>
                <a:ea typeface="+mj-ea"/>
                <a:cs typeface="+mj-cs"/>
              </a:rPr>
              <a:t>&lt;script </a:t>
            </a:r>
            <a:r>
              <a:rPr lang="en-US" sz="2800" b="1" kern="1200" dirty="0" err="1">
                <a:latin typeface="+mj-lt"/>
                <a:ea typeface="+mj-ea"/>
                <a:cs typeface="+mj-cs"/>
              </a:rPr>
              <a:t>src</a:t>
            </a:r>
            <a:r>
              <a:rPr lang="en-US" sz="2800" b="1" kern="1200" dirty="0">
                <a:latin typeface="+mj-lt"/>
                <a:ea typeface="+mj-ea"/>
                <a:cs typeface="+mj-cs"/>
              </a:rPr>
              <a:t>="https://cdn.jsdelivr.net/</a:t>
            </a:r>
            <a:r>
              <a:rPr lang="en-US" sz="2800" b="1" kern="1200" dirty="0" err="1">
                <a:latin typeface="+mj-lt"/>
                <a:ea typeface="+mj-ea"/>
                <a:cs typeface="+mj-cs"/>
              </a:rPr>
              <a:t>npm</a:t>
            </a:r>
            <a:r>
              <a:rPr lang="en-US" sz="2800" b="1" kern="1200" dirty="0">
                <a:latin typeface="+mj-lt"/>
                <a:ea typeface="+mj-ea"/>
                <a:cs typeface="+mj-cs"/>
              </a:rPr>
              <a:t>/sweetalert2@11"&gt;&lt;/script&gt;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C153B3F6-1F79-9FF6-B4DB-80C1E882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59E4374-E49E-34F8-DCA8-6B0E4FFE854E}"/>
              </a:ext>
            </a:extLst>
          </p:cNvPr>
          <p:cNvSpPr/>
          <p:nvPr/>
        </p:nvSpPr>
        <p:spPr>
          <a:xfrm flipV="1">
            <a:off x="3176336" y="4989093"/>
            <a:ext cx="6953413" cy="721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42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5FF73C-360D-0380-7CEE-9A4B7F11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adicionar o event como parametro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0A31E-BE3C-E0D9-203B-99CEA2B2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seguida, forçamos o envio do formulário (event) a acessar nossa função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445D18-23CE-DA62-2008-BD454ADA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134435"/>
            <a:ext cx="7608304" cy="46600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652E5F-177A-CB1F-B1F8-03A068D50A38}"/>
              </a:ext>
            </a:extLst>
          </p:cNvPr>
          <p:cNvSpPr/>
          <p:nvPr/>
        </p:nvSpPr>
        <p:spPr>
          <a:xfrm flipV="1">
            <a:off x="1427748" y="1479885"/>
            <a:ext cx="3577390" cy="97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6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78AE1-842C-156F-347D-6A5DDE2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Desenvolvendo o modal com o Swal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D16FD-73EA-903F-001F-B1A1A853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item dentro do “fire” é uma coisa que irá aparecer dentro do modal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8FC42A-C351-B09D-8DA2-790B81FE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87" y="863428"/>
            <a:ext cx="7780713" cy="49300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E59DB1D-68EC-4669-D826-2CBD7CDEE632}"/>
              </a:ext>
            </a:extLst>
          </p:cNvPr>
          <p:cNvSpPr/>
          <p:nvPr/>
        </p:nvSpPr>
        <p:spPr>
          <a:xfrm flipV="1">
            <a:off x="5901965" y="3429000"/>
            <a:ext cx="5215213" cy="1853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286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9CFC-2EB6-C2ED-C6F2-1EFC4BE7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AA1598D3-EA98-392B-6007-2F5DDD89B9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54093"/>
            <a:ext cx="7746709" cy="42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44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66B05-F8DF-CE7A-6894-1863236F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Após o modal, vamos redirecionar para a tela HOME.html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2DCFE1-CC93-9A88-8C9A-0B82EBD7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5393" y="1659185"/>
            <a:ext cx="10001214" cy="4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5DBD38-C01D-2EC5-F31B-39AFEC87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testar, acesse o index.html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5838A-EA82-63AD-721A-37D35C3C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924" y="4545576"/>
            <a:ext cx="3886075" cy="17190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formulário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vamos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o: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onsubmit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logar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(event)”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FDD5B-6071-76F9-C029-7CE2A93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915697"/>
            <a:ext cx="7608304" cy="50975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BEE4A1-646E-C028-C711-649FC48780E7}"/>
              </a:ext>
            </a:extLst>
          </p:cNvPr>
          <p:cNvSpPr/>
          <p:nvPr/>
        </p:nvSpPr>
        <p:spPr>
          <a:xfrm flipV="1">
            <a:off x="1410175" y="2229853"/>
            <a:ext cx="6161699" cy="497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69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48B67-C142-3287-4DED-224A0571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Testando, inserindo login corretamente...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87EA5E-7585-1A24-922E-D74503B62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7100" y="858525"/>
            <a:ext cx="5544580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5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FDA0E-B370-95FC-E0DF-982D58F5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 o login correto, olha o Swal em 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BD3F5F-045E-EB81-7C11-A3CCC1E8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884" y="858525"/>
            <a:ext cx="5759012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2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028BE-E431-EA48-9C2E-8EF68040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Clicando em “OK”, será direcionado a tela Home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C4A957-BD28-CEED-3F66-9F02968D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15948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A659B-5F48-87DB-9362-BFE652C4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Porém, precisamos desenvolver o modal, caso a senha ou o login estejam incorretos.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0E3CC-C89B-4599-D3DA-25C10700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89D81A-BBAE-EADB-D7A4-EADA885F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93" y="2091095"/>
            <a:ext cx="904567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412E3-ADFC-C74F-17F8-D7D27F9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Crie uma pasta chamada “site”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E29B5-84A4-F917-E672-B254983E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Preferencialmente na área de trabalho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82644B-753D-4700-F96C-67526255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21" r="-1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87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90B72-8D95-99CC-7273-048A690B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IF/ELSE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8FDF8A-BCE5-030C-E5BE-C02F20E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41" y="643466"/>
            <a:ext cx="6226485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42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73EBA-30EE-97F4-2D9D-079FD9C2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“</a:t>
            </a:r>
            <a:r>
              <a:rPr lang="pt-BR" b="1" dirty="0" err="1"/>
              <a:t>else</a:t>
            </a:r>
            <a:r>
              <a:rPr lang="pt-BR" dirty="0"/>
              <a:t>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7B095D-95F5-A6C9-007D-327DFCC59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350" y="1939131"/>
            <a:ext cx="4305300" cy="4124325"/>
          </a:xfrm>
        </p:spPr>
      </p:pic>
    </p:spTree>
    <p:extLst>
      <p:ext uri="{BB962C8B-B14F-4D97-AF65-F5344CB8AC3E}">
        <p14:creationId xmlns:p14="http://schemas.microsoft.com/office/powerpoint/2010/main" val="31833219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AFC61-0536-FBD0-F0C9-6284F8B5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Modal de erro</a:t>
            </a:r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1DC4F09-EE4A-BE77-9C47-DF562072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1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M CASO DE DÚVIDA: LEIA OS SLIDES NOVAMENTE - Gerador de Memes Online">
            <a:extLst>
              <a:ext uri="{FF2B5EF4-FFF2-40B4-BE49-F238E27FC236}">
                <a16:creationId xmlns:a16="http://schemas.microsoft.com/office/drawing/2014/main" id="{C049F734-89C7-B249-D823-1E4CA07A9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85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FIM DO SLIDE OBRIGADA PELA ATENÇÃO - Gerador de Memes Online">
            <a:extLst>
              <a:ext uri="{FF2B5EF4-FFF2-40B4-BE49-F238E27FC236}">
                <a16:creationId xmlns:a16="http://schemas.microsoft.com/office/drawing/2014/main" id="{4646972B-23F1-3F6E-AF01-4D406F51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8908" y="1112293"/>
            <a:ext cx="4633414" cy="4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529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8" name="Rectangle 1946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469" name="Arc 1946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48794-CF29-B81F-5CFE-8B60732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/>
              <a:t>ETEC UIRAPURU</a:t>
            </a:r>
          </a:p>
        </p:txBody>
      </p:sp>
      <p:sp>
        <p:nvSpPr>
          <p:cNvPr id="19467" name="Freeform: Shape 1946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0B7878D1-97E9-92BF-9830-EB395468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08D0E-B4D6-EB02-4BE2-C1CB36D2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/>
              <a:t>Cleiton S Dias</a:t>
            </a:r>
          </a:p>
          <a:p>
            <a:r>
              <a:rPr lang="pt-BR"/>
              <a:t>Fábio Claret</a:t>
            </a:r>
          </a:p>
          <a:p>
            <a:r>
              <a:rPr lang="pt-BR"/>
              <a:t>Thiago Pascotto</a:t>
            </a:r>
          </a:p>
          <a:p>
            <a:r>
              <a:rPr lang="pt-BR"/>
              <a:t>Sueli Muniz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7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BBFE6D-5C7F-4BF5-027E-3AFB71A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pt-BR" sz="2900"/>
              <a:t>Dentro da pasta “site”, crie três pastas: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C2DF9-0401-CCDE-EB4F-A96836BE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pt-BR" sz="2000" dirty="0" err="1"/>
              <a:t>css</a:t>
            </a:r>
            <a:endParaRPr lang="pt-BR" sz="2000" dirty="0"/>
          </a:p>
          <a:p>
            <a:r>
              <a:rPr lang="pt-BR" sz="2000" dirty="0" err="1"/>
              <a:t>js</a:t>
            </a:r>
            <a:endParaRPr lang="pt-BR" sz="2000" dirty="0"/>
          </a:p>
          <a:p>
            <a:r>
              <a:rPr lang="pt-BR" sz="2000" dirty="0" err="1"/>
              <a:t>html</a:t>
            </a:r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Em seguida, abra a pasta “site” no Visual Studio </a:t>
            </a:r>
            <a:r>
              <a:rPr lang="pt-BR" sz="2000" b="1" dirty="0" err="1"/>
              <a:t>Code</a:t>
            </a:r>
            <a:endParaRPr lang="pt-BR" sz="2000" b="1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F81FCBF-DD7B-E748-18FC-E9888527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591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C667C-E4F0-62C8-6D41-A450B652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Code</a:t>
            </a:r>
          </a:p>
        </p:txBody>
      </p:sp>
      <p:pic>
        <p:nvPicPr>
          <p:cNvPr id="5" name="Espaço Reservado para Conteúdo 4" descr="Tela de celular&#10;&#10;Descrição gerada automaticamente">
            <a:extLst>
              <a:ext uri="{FF2B5EF4-FFF2-40B4-BE49-F238E27FC236}">
                <a16:creationId xmlns:a16="http://schemas.microsoft.com/office/drawing/2014/main" id="{54B6E28F-CA6A-167C-1535-8A05B9E10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85150"/>
            <a:ext cx="6780700" cy="4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1201</Words>
  <Application>Microsoft Office PowerPoint</Application>
  <PresentationFormat>Widescreen</PresentationFormat>
  <Paragraphs>187</Paragraphs>
  <Slides>75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0" baseType="lpstr">
      <vt:lpstr>Aptos</vt:lpstr>
      <vt:lpstr>Aptos Display</vt:lpstr>
      <vt:lpstr>Arial</vt:lpstr>
      <vt:lpstr>Calibri</vt:lpstr>
      <vt:lpstr>Tema do Office</vt:lpstr>
      <vt:lpstr>Formulário de Login</vt:lpstr>
      <vt:lpstr>Revisando alguns conceitos...</vt:lpstr>
      <vt:lpstr>HTML</vt:lpstr>
      <vt:lpstr>CSS</vt:lpstr>
      <vt:lpstr>HTML vs CSS</vt:lpstr>
      <vt:lpstr>HANDS-ON </vt:lpstr>
      <vt:lpstr>Crie uma pasta chamada “site”</vt:lpstr>
      <vt:lpstr>Dentro da pasta “site”, crie três pastas:</vt:lpstr>
      <vt:lpstr>VS Code</vt:lpstr>
      <vt:lpstr>Agora, crie o arquivo index.html</vt:lpstr>
      <vt:lpstr>INDEX.HTML, vamos codar!’</vt:lpstr>
      <vt:lpstr>Vamos criar os containers da página WEB</vt:lpstr>
      <vt:lpstr>Apresentação do PowerPoint</vt:lpstr>
      <vt:lpstr>Criando o formulário...</vt:lpstr>
      <vt:lpstr>Apresentação do PowerPoint</vt:lpstr>
      <vt:lpstr>Abra o arquivo index.html no navegador</vt:lpstr>
      <vt:lpstr>required=“true”</vt:lpstr>
      <vt:lpstr>minLength=3</vt:lpstr>
      <vt:lpstr>O site está sem funcionalidade...</vt:lpstr>
      <vt:lpstr>Javascript</vt:lpstr>
      <vt:lpstr>HTML, CSS e JavaScript</vt:lpstr>
      <vt:lpstr>Apresentação do PowerPoint</vt:lpstr>
      <vt:lpstr>index.js</vt:lpstr>
      <vt:lpstr>Depois de criar o arquivo Javascript</vt:lpstr>
      <vt:lpstr>Pegando o valor que foi digitado no formulário HTML e armazenando dentro da variável da linguagem de programação através da função “logar()”</vt:lpstr>
      <vt:lpstr>logar()</vt:lpstr>
      <vt:lpstr>Apresentação do PowerPoint</vt:lpstr>
      <vt:lpstr>OLHA O PONTO E VIRGULA!</vt:lpstr>
      <vt:lpstr>Vinculando a função JS com o botão HTML.</vt:lpstr>
      <vt:lpstr>Vamos continuar desenvolvendo a lógica da função...</vt:lpstr>
      <vt:lpstr>Validando login</vt:lpstr>
      <vt:lpstr>Digitei “Cleiton” e a senha “1234”, o que deve acontecer?  </vt:lpstr>
      <vt:lpstr>Deve aparecer a mensagem de erro! </vt:lpstr>
      <vt:lpstr>‘admin’</vt:lpstr>
      <vt:lpstr>Agora vamos criar a página inicial do site</vt:lpstr>
      <vt:lpstr>Adicionando o conteúdo na tela nova</vt:lpstr>
      <vt:lpstr>Essa será a página inicial</vt:lpstr>
      <vt:lpstr>Se o login estiver correto, vamos direcionar o usuário para a página que acabamos de criar</vt:lpstr>
      <vt:lpstr>Ao realizar o login corretamente (admin)</vt:lpstr>
      <vt:lpstr>Agora vamos estilizar nossa tela de login</vt:lpstr>
      <vt:lpstr>Crie o arquivo index.css</vt:lpstr>
      <vt:lpstr>Vinculando a tela de login, com o CSS</vt:lpstr>
      <vt:lpstr>No HTML, definimos essas divs (containers)</vt:lpstr>
      <vt:lpstr>Agora no CSS, vamos organizar nossa página.</vt:lpstr>
      <vt:lpstr>Vamos usar flexbox para deixar o login responsivo e centralizado</vt:lpstr>
      <vt:lpstr>Centralizamos a tela, por conta que mexemos no container principal </vt:lpstr>
      <vt:lpstr>Agora, vamos mexer no espaço do formulário</vt:lpstr>
      <vt:lpstr>.formulario</vt:lpstr>
      <vt:lpstr>Mexemos nos espaços, agora vamos estilizar os componentes que ficam nesses espaços!</vt:lpstr>
      <vt:lpstr>Agora vamos mexer nos campos (login, senha)</vt:lpstr>
      <vt:lpstr>Restou, o componente “botão” (submit)</vt:lpstr>
      <vt:lpstr>Verificando a nossa tela de login</vt:lpstr>
      <vt:lpstr>Muito Toooop! Sem framework! </vt:lpstr>
      <vt:lpstr>Mudar de cor ao passar o mouse</vt:lpstr>
      <vt:lpstr>hover</vt:lpstr>
      <vt:lpstr>Ao clicar no botão, vamos estilizar a mensagem enviada pelo Javascript</vt:lpstr>
      <vt:lpstr>Framework</vt:lpstr>
      <vt:lpstr>Para isso vamos usar o framework sweetalert2</vt:lpstr>
      <vt:lpstr>Vinculando a nossa tela, ao framework</vt:lpstr>
      <vt:lpstr>&lt;script src="https://cdn.jsdelivr.net/npm/sweetalert2@11"&gt;&lt;/script&gt;</vt:lpstr>
      <vt:lpstr>Vamos adicionar o event como parametro</vt:lpstr>
      <vt:lpstr>Desenvolvendo o modal com o Swal</vt:lpstr>
      <vt:lpstr>Apresentação do PowerPoint</vt:lpstr>
      <vt:lpstr>Após o modal, vamos redirecionar para a tela HOME.html</vt:lpstr>
      <vt:lpstr>Para testar, acesse o index.html</vt:lpstr>
      <vt:lpstr>Testando, inserindo login corretamente...</vt:lpstr>
      <vt:lpstr>Com o login correto, olha o Swal em ação</vt:lpstr>
      <vt:lpstr>Clicando em “OK”, será direcionado a tela Home</vt:lpstr>
      <vt:lpstr>Porém, precisamos desenvolver o modal, caso a senha ou o login estejam incorretos.</vt:lpstr>
      <vt:lpstr>IF/ELSE</vt:lpstr>
      <vt:lpstr>Testando o “else”</vt:lpstr>
      <vt:lpstr>Modal de erro</vt:lpstr>
      <vt:lpstr>Apresentação do PowerPoint</vt:lpstr>
      <vt:lpstr>Apresentação do PowerPoint</vt:lpstr>
      <vt:lpstr>ETEC UIRAPURU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keywords>https:/github.com/CleitonDsd</cp:keywords>
  <cp:lastModifiedBy>Cleiton Dias</cp:lastModifiedBy>
  <cp:revision>24</cp:revision>
  <dcterms:created xsi:type="dcterms:W3CDTF">2024-11-23T18:12:19Z</dcterms:created>
  <dcterms:modified xsi:type="dcterms:W3CDTF">2024-11-30T04:26:24Z</dcterms:modified>
</cp:coreProperties>
</file>