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7" r:id="rId3"/>
    <p:sldId id="257" r:id="rId4"/>
    <p:sldId id="271" r:id="rId5"/>
    <p:sldId id="258" r:id="rId6"/>
    <p:sldId id="276" r:id="rId7"/>
    <p:sldId id="277" r:id="rId8"/>
    <p:sldId id="259" r:id="rId9"/>
    <p:sldId id="283" r:id="rId10"/>
    <p:sldId id="261" r:id="rId11"/>
    <p:sldId id="282" r:id="rId12"/>
    <p:sldId id="280" r:id="rId13"/>
    <p:sldId id="262" r:id="rId14"/>
    <p:sldId id="281" r:id="rId15"/>
    <p:sldId id="285" r:id="rId16"/>
    <p:sldId id="273" r:id="rId17"/>
    <p:sldId id="269" r:id="rId18"/>
    <p:sldId id="264" r:id="rId19"/>
    <p:sldId id="265" r:id="rId20"/>
    <p:sldId id="272" r:id="rId21"/>
    <p:sldId id="279" r:id="rId22"/>
  </p:sldIdLst>
  <p:sldSz cx="9144000" cy="6858000" type="screen4x3"/>
  <p:notesSz cx="7099300" cy="10234613"/>
  <p:custDataLst>
    <p:tags r:id="rId2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2"/>
        </a:solidFill>
        <a:latin typeface="Tempus Sans ITC" pitchFamily="8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24"/>
    <p:restoredTop sz="76368" autoAdjust="0"/>
  </p:normalViewPr>
  <p:slideViewPr>
    <p:cSldViewPr>
      <p:cViewPr varScale="1">
        <p:scale>
          <a:sx n="106" d="100"/>
          <a:sy n="106" d="100"/>
        </p:scale>
        <p:origin x="3176" y="17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422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t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l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2534"/>
            <a:ext cx="3076363" cy="5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5" tIns="48668" rIns="97335" bIns="48668" numCol="1" anchor="b" anchorCtr="0" compatLnSpc="1">
            <a:prstTxWarp prst="textNoShape">
              <a:avLst/>
            </a:prstTxWarp>
          </a:bodyPr>
          <a:lstStyle>
            <a:lvl1pPr algn="r" defTabSz="972546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D8CA0BC-0227-4EC0-BFD0-03DE60C18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8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576" y="4862142"/>
            <a:ext cx="5676153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8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l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8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5"/>
            <a:ext cx="3076363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34" tIns="49217" rIns="98434" bIns="49217" numCol="1" anchor="b" anchorCtr="0" compatLnSpc="1">
            <a:prstTxWarp prst="textNoShape">
              <a:avLst/>
            </a:prstTxWarp>
          </a:bodyPr>
          <a:lstStyle>
            <a:lvl1pPr algn="r" defTabSz="986172">
              <a:defRPr sz="11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6C47E0B-2958-48CC-BA4E-C350203CF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7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7234D-0500-412D-9241-ED378398BE71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95E931-AD34-4F83-811E-A003C2CD08A6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4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33719-6A68-428D-95F2-0D45C5C0EFE3}" type="slidenum">
              <a:rPr lang="en-US"/>
              <a:pPr/>
              <a:t>5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E8039-E13B-4423-B29A-A285F0C29163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97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B75874-9FD0-4927-A57E-339F5950060B}" type="slidenum">
              <a:rPr lang="en-US"/>
              <a:pPr/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47E0B-2958-48CC-BA4E-C350203CF107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1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71068-24EB-4D86-BDDE-721064523854}" type="slidenum">
              <a:rPr lang="en-US"/>
              <a:pPr/>
              <a:t>18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1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B4483-D0B2-4AA0-91FF-AA1D9CB50E16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19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47E0B-2958-48CC-BA4E-C350203CF10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5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2388" y="304800"/>
            <a:ext cx="2082800" cy="6065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097588" cy="606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341438"/>
            <a:ext cx="8305800" cy="5029200"/>
          </a:xfrm>
        </p:spPr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08488" y="13414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08488" y="3932238"/>
            <a:ext cx="40767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058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77000"/>
            <a:ext cx="5867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488" y="1341438"/>
            <a:ext cx="40767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©2021, Karl Aberer, EPFL-IC, Laboratoire de systèmes d'informations répartis 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867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tx1"/>
                </a:solidFill>
                <a:latin typeface="Verdana" charset="0"/>
              </a:defRPr>
            </a:lvl1pPr>
          </a:lstStyle>
          <a:p>
            <a:r>
              <a:rPr lang="fr-CH" dirty="0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5127" name="Rectangle 7"/>
          <p:cNvSpPr>
            <a:spLocks noChangeArrowheads="1"/>
          </p:cNvSpPr>
          <p:nvPr userDrawn="1"/>
        </p:nvSpPr>
        <p:spPr bwMode="auto">
          <a:xfrm>
            <a:off x="6554788" y="6453188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r"/>
            <a:r>
              <a:rPr lang="en-US" sz="900">
                <a:solidFill>
                  <a:schemeClr val="tx1"/>
                </a:solidFill>
                <a:latin typeface="Verdana" charset="0"/>
              </a:rPr>
              <a:t>Introduction - </a:t>
            </a:r>
            <a:fld id="{FBCEA208-1882-4C4A-B71F-4FA789A04155}" type="slidenum">
              <a:rPr lang="en-US" sz="900">
                <a:solidFill>
                  <a:schemeClr val="tx1"/>
                </a:solidFill>
                <a:latin typeface="Verdana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%3csadegh.farhadkhani@epfl.ch" TargetMode="External"/><Relationship Id="rId3" Type="http://schemas.openxmlformats.org/officeDocument/2006/relationships/hyperlink" Target="http://moodle.epfl.ch/course/view.php?id=4051" TargetMode="External"/><Relationship Id="rId7" Type="http://schemas.openxmlformats.org/officeDocument/2006/relationships/hyperlink" Target="mailto:%3cehsan.mokhtarian@epfl.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ugrulcan.elmas@epfl.ch" TargetMode="External"/><Relationship Id="rId5" Type="http://schemas.openxmlformats.org/officeDocument/2006/relationships/hyperlink" Target="mailto:%3cangelika.romanou@epfl.ch" TargetMode="External"/><Relationship Id="rId4" Type="http://schemas.openxmlformats.org/officeDocument/2006/relationships/hyperlink" Target="mailto:karl.aberer@epfl.ch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pfl.zoom.us/j/9698874452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be.switch.ch/channels/45c71cb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sir.github.io/DI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981075"/>
            <a:ext cx="7772400" cy="3384550"/>
          </a:xfrm>
        </p:spPr>
        <p:txBody>
          <a:bodyPr/>
          <a:lstStyle/>
          <a:p>
            <a:pPr eaLnBrk="1" hangingPunct="1"/>
            <a:r>
              <a:rPr lang="en-US" sz="3200" dirty="0"/>
              <a:t>Distributed Information Systems</a:t>
            </a:r>
            <a:br>
              <a:rPr lang="en-US" sz="3200" dirty="0"/>
            </a:br>
            <a:r>
              <a:rPr lang="en-US" sz="3200" dirty="0"/>
              <a:t>Fall Semester – 2021 </a:t>
            </a:r>
            <a:br>
              <a:rPr lang="en-US" sz="3200" dirty="0"/>
            </a:br>
            <a:r>
              <a:rPr lang="en-US" sz="3200" dirty="0"/>
              <a:t>CS-423</a:t>
            </a:r>
            <a:br>
              <a:rPr lang="en-US" sz="2400" dirty="0"/>
            </a:br>
            <a:br>
              <a:rPr lang="en-US" sz="2400" dirty="0"/>
            </a:br>
            <a:r>
              <a:rPr lang="en-GB" sz="2400" dirty="0"/>
              <a:t>Time and Place</a:t>
            </a:r>
            <a:br>
              <a:rPr lang="en-GB" sz="2400" dirty="0"/>
            </a:br>
            <a:r>
              <a:rPr lang="fr-CH" sz="2400" dirty="0"/>
              <a:t>Lecture: </a:t>
            </a:r>
            <a:r>
              <a:rPr lang="en-GB" sz="2400" dirty="0"/>
              <a:t>Monday </a:t>
            </a:r>
            <a:r>
              <a:rPr lang="fr-CH" sz="2400" dirty="0"/>
              <a:t>13:15-15:00, BCH 2201</a:t>
            </a:r>
            <a:r>
              <a:rPr lang="en-GB" sz="2400" dirty="0"/>
              <a:t> </a:t>
            </a:r>
            <a:r>
              <a:rPr lang="fr-CH" sz="2400" dirty="0">
                <a:hlinkClick r:id="rId3"/>
              </a:rPr>
              <a:t>https://epfl.zoom.us/j/96988744528</a:t>
            </a:r>
            <a:br>
              <a:rPr lang="fr-CH" sz="2400" dirty="0"/>
            </a:br>
            <a:br>
              <a:rPr lang="fr-CH" sz="2400" dirty="0"/>
            </a:br>
            <a:r>
              <a:rPr lang="fr-CH" sz="2400" dirty="0"/>
              <a:t>Exercise: </a:t>
            </a:r>
            <a:r>
              <a:rPr lang="en-GB" sz="2400" dirty="0"/>
              <a:t>Monday </a:t>
            </a:r>
            <a:r>
              <a:rPr lang="fr-CH" sz="2400" dirty="0"/>
              <a:t>15:15-16:00, BCH 2201</a:t>
            </a:r>
            <a:r>
              <a:rPr lang="en-GB" sz="2400" dirty="0"/>
              <a:t> </a:t>
            </a:r>
            <a:br>
              <a:rPr lang="fr-CH" sz="2400" dirty="0"/>
            </a:br>
            <a:br>
              <a:rPr lang="fr-CH" sz="2400" dirty="0"/>
            </a:br>
            <a:endParaRPr lang="en-US" sz="3200" strike="sngStrike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653136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dirty="0"/>
              <a:t>Karl Aberer</a:t>
            </a:r>
          </a:p>
          <a:p>
            <a:pPr algn="l" eaLnBrk="1" hangingPunct="1"/>
            <a:r>
              <a:rPr lang="en-US" sz="2400" dirty="0"/>
              <a:t>Distributed Information Systems Laboratory</a:t>
            </a:r>
          </a:p>
        </p:txBody>
      </p:sp>
    </p:spTree>
    <p:extLst>
      <p:ext uri="{BB962C8B-B14F-4D97-AF65-F5344CB8AC3E}">
        <p14:creationId xmlns:p14="http://schemas.microsoft.com/office/powerpoint/2010/main" val="1656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exercises</a:t>
            </a:r>
          </a:p>
          <a:p>
            <a:pPr lvl="1"/>
            <a:r>
              <a:rPr lang="en-US" dirty="0"/>
              <a:t>2-3 problems to solve</a:t>
            </a:r>
            <a:endParaRPr lang="en-US" sz="3200" dirty="0"/>
          </a:p>
          <a:p>
            <a:r>
              <a:rPr lang="en-US" dirty="0"/>
              <a:t>Most problems will be (simple) programming exercises</a:t>
            </a:r>
          </a:p>
          <a:p>
            <a:pPr lvl="1"/>
            <a:r>
              <a:rPr lang="en-US" dirty="0"/>
              <a:t>Uses Python</a:t>
            </a:r>
          </a:p>
          <a:p>
            <a:pPr lvl="1"/>
            <a:r>
              <a:rPr lang="en-US" dirty="0"/>
              <a:t>Focus on understanding the techniques (not programming skills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sz="3200" dirty="0"/>
          </a:p>
          <a:p>
            <a:r>
              <a:rPr lang="en-US" dirty="0"/>
              <a:t>Exercises and exam questions from previous years will be made available as well</a:t>
            </a:r>
          </a:p>
          <a:p>
            <a:pPr lvl="1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539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88B-7054-9C4A-B392-C5FEE4F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38E2-5800-4946-BBBB-BEA722ED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b="1" dirty="0"/>
              <a:t>Zoom</a:t>
            </a:r>
            <a:r>
              <a:rPr lang="en-US" dirty="0"/>
              <a:t> for communicating with assistants during exercises</a:t>
            </a:r>
          </a:p>
          <a:p>
            <a:endParaRPr lang="en-GB" dirty="0"/>
          </a:p>
          <a:p>
            <a:r>
              <a:rPr lang="en-GB" dirty="0"/>
              <a:t>In addition, we will use </a:t>
            </a:r>
            <a:r>
              <a:rPr lang="en-GB" b="1" dirty="0"/>
              <a:t>Piazza</a:t>
            </a:r>
            <a:r>
              <a:rPr lang="en-GB" dirty="0"/>
              <a:t> for posing questions and discussions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Both among students and with assistants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4117F-2B53-4045-A563-19FB3F100D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8AF-ED57-6140-9D9D-3E817351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“Continuous control”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C994-CBD1-D143-A987-A7E786B2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Due to the current situation not clear whether graded continuous control is possible</a:t>
            </a:r>
          </a:p>
          <a:p>
            <a:pPr eaLnBrk="1" hangingPunct="1"/>
            <a:r>
              <a:rPr lang="en-US" dirty="0"/>
              <a:t>But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Midterm programming exercise</a:t>
            </a:r>
          </a:p>
          <a:p>
            <a:pPr marL="342900" indent="-342900" eaLnBrk="1" hangingPunct="1">
              <a:buFontTx/>
              <a:buChar char="-"/>
            </a:pPr>
            <a:r>
              <a:rPr lang="en-US" dirty="0"/>
              <a:t>2 Quizzes</a:t>
            </a:r>
          </a:p>
          <a:p>
            <a:pPr eaLnBrk="1" hangingPunct="1"/>
            <a:r>
              <a:rPr lang="en-US" dirty="0"/>
              <a:t>Will allow to test your skills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C2FA4-C78B-CA4E-80C8-5BD3BF6F64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99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/>
              <a:t>Grading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388" y="1341438"/>
            <a:ext cx="8713092" cy="5029200"/>
          </a:xfrm>
        </p:spPr>
        <p:txBody>
          <a:bodyPr/>
          <a:lstStyle/>
          <a:p>
            <a:pPr eaLnBrk="1" hangingPunct="1"/>
            <a:r>
              <a:rPr lang="en-US" dirty="0"/>
              <a:t>Final Exam: 100%</a:t>
            </a:r>
          </a:p>
          <a:p>
            <a:pPr lvl="1" eaLnBrk="1" hangingPunct="1"/>
            <a:r>
              <a:rPr lang="en-US" dirty="0"/>
              <a:t>Questions similar to the question in exercises and quizzes</a:t>
            </a:r>
          </a:p>
          <a:p>
            <a:pPr lvl="1" eaLnBrk="1" hangingPunct="1"/>
            <a:r>
              <a:rPr lang="en-US" dirty="0"/>
              <a:t>will assume you attended the lecture</a:t>
            </a:r>
          </a:p>
          <a:p>
            <a:pPr lvl="1" eaLnBrk="1" hangingPunct="1"/>
            <a:r>
              <a:rPr lang="en-US" dirty="0"/>
              <a:t>will assume you did the exercises</a:t>
            </a:r>
          </a:p>
          <a:p>
            <a:pPr lvl="1" eaLnBrk="1" hangingPunct="1"/>
            <a:r>
              <a:rPr lang="en-US" dirty="0"/>
              <a:t>examples from earlier years (exercises, exams) provided for preparation</a:t>
            </a:r>
            <a:endParaRPr lang="en-US" sz="3200" b="1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fr-CH" sz="2400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32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921-648B-6D40-BD1A-9E6FE7AF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Support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AB2-87F8-B44B-86B3-509D0A858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Your computer will be admitted to the exam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will have Internet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But: </a:t>
            </a:r>
            <a:r>
              <a:rPr lang="en-US" sz="2800" u="sng" dirty="0"/>
              <a:t>communication not allowed </a:t>
            </a:r>
            <a:r>
              <a:rPr lang="en-US" sz="2800" dirty="0"/>
              <a:t>(messaging, social platform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can use your notes (paper of electronically, all lecture materials)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387F4-C4F2-714B-8241-C7933B5DE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1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80CC-1914-B74A-B08F-F3EE2EF4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planning to join the lecture live or virtually?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EDBB-DB9B-724B-A3AD-F555D8CC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Live</a:t>
            </a:r>
          </a:p>
          <a:p>
            <a:pPr marL="514350" indent="-514350">
              <a:buAutoNum type="arabicPeriod"/>
            </a:pPr>
            <a:r>
              <a:rPr lang="en-US" dirty="0"/>
              <a:t>Virtually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53E3-7B91-D749-AD1A-7363D57F03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8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412683"/>
              </p:ext>
            </p:extLst>
          </p:nvPr>
        </p:nvGraphicFramePr>
        <p:xfrm>
          <a:off x="179388" y="2204864"/>
          <a:ext cx="8305800" cy="3156643"/>
        </p:xfrm>
        <a:graphic>
          <a:graphicData uri="http://schemas.openxmlformats.org/drawingml/2006/table">
            <a:tbl>
              <a:tblPr/>
              <a:tblGrid>
                <a:gridCol w="72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Week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Cont.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Eval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Area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Topic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20 September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Holiday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27 September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Distributed Information Systems - An Overview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04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Information Retrieval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Basic Text Retrieval Models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Probabilistic Retrieval  and Relevance Feedback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18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Prog.  midterm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Indexing and Distributed retrieval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25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Word Embeddings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26 October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Link-based ranking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Data Mining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Graph Mining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09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Document classification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Recommender Systems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23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November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>
                        <a:solidFill>
                          <a:srgbClr val="0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Association Rules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30 November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From Documents to Knowledge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Semantic Web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07 December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 </a:t>
                      </a: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Entity and Information Extraction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1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 December 2021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479" marR="5479" marT="10958" marB="109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Inference for Knowledge Graphs</a:t>
                      </a:r>
                    </a:p>
                  </a:txBody>
                  <a:tcPr marL="5479" marR="5479" marT="54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575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Lecturer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348880"/>
            <a:ext cx="347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Organizational Info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96975"/>
            <a:ext cx="83058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1800" dirty="0"/>
          </a:p>
          <a:p>
            <a:pPr eaLnBrk="1" hangingPunct="1"/>
            <a:r>
              <a:rPr lang="en-GB" sz="1800" dirty="0" err="1"/>
              <a:t>Moodle</a:t>
            </a:r>
            <a:endParaRPr lang="en-GB" sz="1800" dirty="0"/>
          </a:p>
          <a:p>
            <a:pPr lvl="1" eaLnBrk="1" hangingPunct="1"/>
            <a:r>
              <a:rPr lang="en-US" sz="1600" b="1" dirty="0">
                <a:hlinkClick r:id="rId3"/>
              </a:rPr>
              <a:t>http://moodle.epfl.ch/course/view.php?id=4051</a:t>
            </a:r>
            <a:endParaRPr lang="en-US" sz="1600" b="1" dirty="0"/>
          </a:p>
          <a:p>
            <a:pPr lvl="1" eaLnBrk="1" hangingPunct="1"/>
            <a:endParaRPr lang="en-US" sz="1600" dirty="0">
              <a:solidFill>
                <a:schemeClr val="accent2"/>
              </a:solidFill>
            </a:endParaRPr>
          </a:p>
          <a:p>
            <a:pPr eaLnBrk="1" hangingPunct="1"/>
            <a:r>
              <a:rPr lang="en-US" sz="1800" dirty="0"/>
              <a:t>Lecturers</a:t>
            </a:r>
          </a:p>
          <a:p>
            <a:pPr lvl="1" eaLnBrk="1" hangingPunct="1"/>
            <a:r>
              <a:rPr lang="en-US" sz="1600" dirty="0"/>
              <a:t>Prof. Karl Aberer		</a:t>
            </a:r>
            <a:r>
              <a:rPr lang="en-US" sz="1600" dirty="0">
                <a:hlinkClick r:id="rId4"/>
              </a:rPr>
              <a:t>karl.aberer@epfl.ch</a:t>
            </a:r>
            <a:r>
              <a:rPr lang="en-US" sz="1600" dirty="0"/>
              <a:t> 		BC 108 </a:t>
            </a:r>
          </a:p>
          <a:p>
            <a:pPr lvl="1" eaLnBrk="1" hangingPunct="1"/>
            <a:endParaRPr lang="en-US" sz="1600" dirty="0"/>
          </a:p>
          <a:p>
            <a:pPr eaLnBrk="1" hangingPunct="1"/>
            <a:r>
              <a:rPr lang="en-US" sz="1800" dirty="0"/>
              <a:t>Assistants</a:t>
            </a:r>
          </a:p>
          <a:p>
            <a:pPr lvl="1"/>
            <a:r>
              <a:rPr lang="en-US" sz="1600" dirty="0" err="1"/>
              <a:t>Romanou</a:t>
            </a:r>
            <a:r>
              <a:rPr lang="en-US" sz="1600" dirty="0"/>
              <a:t> Angelika 		</a:t>
            </a:r>
            <a:r>
              <a:rPr lang="en-US" sz="1600" dirty="0">
                <a:hlinkClick r:id="rId5"/>
              </a:rPr>
              <a:t>angelika.romanou@epfl.ch</a:t>
            </a:r>
            <a:endParaRPr lang="en-US" sz="1600" dirty="0"/>
          </a:p>
          <a:p>
            <a:pPr lvl="1"/>
            <a:r>
              <a:rPr lang="en-US" sz="1600" dirty="0" err="1"/>
              <a:t>Tugrulcan</a:t>
            </a:r>
            <a:r>
              <a:rPr lang="en-US" sz="1600" dirty="0"/>
              <a:t> </a:t>
            </a:r>
            <a:r>
              <a:rPr lang="en-US" sz="1600" dirty="0" err="1"/>
              <a:t>Elmas</a:t>
            </a:r>
            <a:r>
              <a:rPr lang="en-US" sz="1600" dirty="0"/>
              <a:t> 		</a:t>
            </a:r>
            <a:r>
              <a:rPr lang="en-US" sz="1600" dirty="0">
                <a:hlinkClick r:id="rId6"/>
              </a:rPr>
              <a:t>tugrulcan.elmas@epfl.ch</a:t>
            </a:r>
            <a:endParaRPr lang="en-US" sz="1600" dirty="0"/>
          </a:p>
          <a:p>
            <a:pPr lvl="1"/>
            <a:r>
              <a:rPr lang="en-US" sz="1600" dirty="0" err="1"/>
              <a:t>Mokhtarian</a:t>
            </a:r>
            <a:r>
              <a:rPr lang="en-US" sz="1600" dirty="0"/>
              <a:t> Ehsan 		</a:t>
            </a:r>
            <a:r>
              <a:rPr lang="en-US" sz="1600" dirty="0">
                <a:hlinkClick r:id="rId7"/>
              </a:rPr>
              <a:t>ehsan.mokhtarian@epfl.ch</a:t>
            </a:r>
            <a:endParaRPr lang="en-US" sz="1600" dirty="0"/>
          </a:p>
          <a:p>
            <a:pPr lvl="1"/>
            <a:r>
              <a:rPr lang="en-US" sz="1600" dirty="0" err="1"/>
              <a:t>Farhadkhani</a:t>
            </a:r>
            <a:r>
              <a:rPr lang="en-US" sz="1600" dirty="0"/>
              <a:t> </a:t>
            </a:r>
            <a:r>
              <a:rPr lang="en-US" sz="1600" dirty="0" err="1"/>
              <a:t>Sadegh</a:t>
            </a:r>
            <a:r>
              <a:rPr lang="en-US" sz="1600" dirty="0"/>
              <a:t> 		</a:t>
            </a:r>
            <a:r>
              <a:rPr lang="en-US" sz="1600" dirty="0">
                <a:hlinkClick r:id="rId8"/>
              </a:rPr>
              <a:t>sadegh.farhadkhani@epfl.ch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321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Parts of the course are based on the following text books</a:t>
            </a:r>
          </a:p>
          <a:p>
            <a:pPr lvl="1" eaLnBrk="1" hangingPunct="1"/>
            <a:r>
              <a:rPr lang="en-GB" sz="2000" dirty="0"/>
              <a:t>Ricardo </a:t>
            </a:r>
            <a:r>
              <a:rPr lang="en-GB" sz="2000" dirty="0" err="1"/>
              <a:t>Baeza</a:t>
            </a:r>
            <a:r>
              <a:rPr lang="en-GB" sz="2000" dirty="0"/>
              <a:t>-Yates, Berthier Ribeiro-</a:t>
            </a:r>
            <a:r>
              <a:rPr lang="en-GB" sz="2000" dirty="0" err="1"/>
              <a:t>Neto</a:t>
            </a:r>
            <a:r>
              <a:rPr lang="en-GB" sz="2000" dirty="0"/>
              <a:t>, Modern Information Retrieval (</a:t>
            </a:r>
            <a:r>
              <a:rPr lang="en-GB" sz="2000" dirty="0" err="1"/>
              <a:t>Acm</a:t>
            </a:r>
            <a:r>
              <a:rPr lang="en-GB" sz="2000" dirty="0"/>
              <a:t> Press Series),</a:t>
            </a:r>
            <a:r>
              <a:rPr lang="fr-CH" sz="2000" dirty="0"/>
              <a:t> </a:t>
            </a:r>
            <a:r>
              <a:rPr lang="en-GB" sz="2000" dirty="0"/>
              <a:t>Addison Wesley, 1999.</a:t>
            </a:r>
          </a:p>
          <a:p>
            <a:pPr lvl="1"/>
            <a:r>
              <a:rPr lang="en-GB" sz="2000" dirty="0"/>
              <a:t>Jiawei Han, Data Mining: concepts and techniques, Morgan Kaufman, 2000.</a:t>
            </a:r>
          </a:p>
          <a:p>
            <a:pPr lvl="1"/>
            <a:r>
              <a:rPr lang="en-GB" sz="2000" dirty="0"/>
              <a:t>Christopher D. Manning, </a:t>
            </a:r>
            <a:r>
              <a:rPr lang="en-GB" sz="2000" dirty="0" err="1"/>
              <a:t>Prabhakar</a:t>
            </a:r>
            <a:r>
              <a:rPr lang="en-GB" sz="2000" dirty="0"/>
              <a:t> </a:t>
            </a:r>
            <a:r>
              <a:rPr lang="en-GB" sz="2000" dirty="0" err="1"/>
              <a:t>Raghavan</a:t>
            </a:r>
            <a:r>
              <a:rPr lang="en-GB" sz="2000" dirty="0"/>
              <a:t> and </a:t>
            </a:r>
            <a:r>
              <a:rPr lang="en-GB" sz="2000" dirty="0" err="1"/>
              <a:t>Hinrich</a:t>
            </a:r>
            <a:r>
              <a:rPr lang="en-GB" sz="2000" dirty="0"/>
              <a:t> </a:t>
            </a:r>
            <a:r>
              <a:rPr lang="en-GB" sz="2000" dirty="0" err="1"/>
              <a:t>Schütze</a:t>
            </a:r>
            <a:r>
              <a:rPr lang="en-GB" sz="2000" dirty="0"/>
              <a:t>, Introduction to Information Retrieval, Cambridge University Press. 2008.</a:t>
            </a:r>
          </a:p>
          <a:p>
            <a:pPr lvl="1"/>
            <a:r>
              <a:rPr lang="en-GB" sz="2000" dirty="0"/>
              <a:t>J </a:t>
            </a:r>
            <a:r>
              <a:rPr lang="en-GB" sz="2000" dirty="0" err="1"/>
              <a:t>Leskovec</a:t>
            </a:r>
            <a:r>
              <a:rPr lang="en-GB" sz="2000" dirty="0"/>
              <a:t>, A </a:t>
            </a:r>
            <a:r>
              <a:rPr lang="en-GB" sz="2000" dirty="0" err="1"/>
              <a:t>Rajaraman</a:t>
            </a:r>
            <a:r>
              <a:rPr lang="en-GB" sz="2000" dirty="0"/>
              <a:t>, JD Ullman, Mining of Massive Datasets, 2014.</a:t>
            </a:r>
          </a:p>
          <a:p>
            <a:pPr lvl="1" eaLnBrk="1" hangingPunct="1"/>
            <a:endParaRPr lang="en-GB" sz="2000" dirty="0"/>
          </a:p>
          <a:p>
            <a:pPr eaLnBrk="1" hangingPunct="1"/>
            <a:r>
              <a:rPr lang="en-GB" sz="2400" dirty="0"/>
              <a:t>Further references to the literature will be given during the lecture</a:t>
            </a:r>
          </a:p>
        </p:txBody>
      </p:sp>
    </p:spTree>
    <p:extLst>
      <p:ext uri="{BB962C8B-B14F-4D97-AF65-F5344CB8AC3E}">
        <p14:creationId xmlns:p14="http://schemas.microsoft.com/office/powerpoint/2010/main" val="12768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3FF8-8308-BE44-A4A8-933E5175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(another) Special Semester!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B856-6EC6-8446-9A3F-FF691FC9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341438"/>
            <a:ext cx="8964612" cy="5029200"/>
          </a:xfrm>
        </p:spPr>
        <p:txBody>
          <a:bodyPr/>
          <a:lstStyle/>
          <a:p>
            <a:r>
              <a:rPr lang="en-US" dirty="0"/>
              <a:t>Everything is different</a:t>
            </a:r>
          </a:p>
          <a:p>
            <a:r>
              <a:rPr lang="en-US" dirty="0"/>
              <a:t>We will be working in hybrid mode</a:t>
            </a:r>
          </a:p>
          <a:p>
            <a:r>
              <a:rPr lang="en-US" dirty="0"/>
              <a:t>Program of today:</a:t>
            </a:r>
          </a:p>
          <a:p>
            <a:pPr lvl="1"/>
            <a:r>
              <a:rPr lang="en-US" dirty="0"/>
              <a:t>Hour 1: Everything you need to know on the organization</a:t>
            </a:r>
          </a:p>
          <a:p>
            <a:pPr lvl="1"/>
            <a:r>
              <a:rPr lang="en-US" dirty="0"/>
              <a:t>Hour 2 &amp; 3: An overview of main concepts that will be covered during the semester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EB18-3BDB-754E-999A-C51B93D60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5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books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086596" cy="4400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196752"/>
            <a:ext cx="2983577" cy="43924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648" y="5805264"/>
            <a:ext cx="14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mmds.org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5805264"/>
            <a:ext cx="400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http://</a:t>
            </a:r>
            <a:r>
              <a:rPr lang="en-US" sz="2000" b="1" dirty="0" err="1"/>
              <a:t>nlp.stanford.edu</a:t>
            </a:r>
            <a:r>
              <a:rPr lang="en-US" sz="2000" b="1" dirty="0"/>
              <a:t>/IR-book/</a:t>
            </a:r>
          </a:p>
        </p:txBody>
      </p:sp>
    </p:spTree>
    <p:extLst>
      <p:ext uri="{BB962C8B-B14F-4D97-AF65-F5344CB8AC3E}">
        <p14:creationId xmlns:p14="http://schemas.microsoft.com/office/powerpoint/2010/main" val="5876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0979-4173-FD4E-8503-7B714243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ECA6D-88C7-E34E-97F9-6566F415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CB65-6CFD-C743-A9FA-01BFD77BAA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92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Goals of the Course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is a "</a:t>
            </a:r>
            <a:r>
              <a:rPr lang="en-US" sz="2800" b="1" dirty="0"/>
              <a:t>Distributed Information System</a:t>
            </a:r>
            <a:r>
              <a:rPr lang="en-US" sz="2800" dirty="0"/>
              <a:t>"?</a:t>
            </a:r>
          </a:p>
          <a:p>
            <a:pPr lvl="1" eaLnBrk="1" hangingPunct="1"/>
            <a:r>
              <a:rPr lang="fr-CH" sz="2400" dirty="0"/>
              <a:t>e.g. Web Search Engines, Online Social Networks, etc.</a:t>
            </a:r>
          </a:p>
          <a:p>
            <a:pPr eaLnBrk="1" hangingPunct="1"/>
            <a:r>
              <a:rPr lang="en-US" sz="2800" dirty="0"/>
              <a:t>Know which are </a:t>
            </a:r>
            <a:r>
              <a:rPr lang="en-US" sz="2800" b="1" dirty="0"/>
              <a:t>key tasks</a:t>
            </a:r>
            <a:r>
              <a:rPr lang="en-US" sz="2800" dirty="0"/>
              <a:t> relevant for DIS?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retrieval</a:t>
            </a:r>
            <a:r>
              <a:rPr lang="fr-CH" sz="2400" dirty="0"/>
              <a:t>,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recommending</a:t>
            </a:r>
            <a:r>
              <a:rPr lang="fr-CH" sz="2400" dirty="0"/>
              <a:t>, information extraction, data </a:t>
            </a:r>
            <a:r>
              <a:rPr lang="fr-CH" sz="2400" dirty="0" err="1"/>
              <a:t>integration</a:t>
            </a:r>
            <a:r>
              <a:rPr lang="fr-CH" sz="2400" dirty="0"/>
              <a:t> etc. </a:t>
            </a:r>
            <a:endParaRPr lang="en-US" sz="2400" dirty="0"/>
          </a:p>
          <a:p>
            <a:pPr eaLnBrk="1" hangingPunct="1"/>
            <a:r>
              <a:rPr lang="en-US" sz="2800" dirty="0"/>
              <a:t>Master </a:t>
            </a:r>
            <a:r>
              <a:rPr lang="en-US" sz="2800" b="1" dirty="0"/>
              <a:t>common techniques</a:t>
            </a:r>
            <a:r>
              <a:rPr lang="en-US" sz="2800" dirty="0"/>
              <a:t> used to solve these problems</a:t>
            </a:r>
          </a:p>
          <a:p>
            <a:pPr lvl="1" eaLnBrk="1" hangingPunct="1"/>
            <a:r>
              <a:rPr lang="fr-CH" sz="2400" dirty="0"/>
              <a:t>e.g. </a:t>
            </a:r>
            <a:r>
              <a:rPr lang="fr-CH" sz="2400" dirty="0" err="1"/>
              <a:t>vector</a:t>
            </a:r>
            <a:r>
              <a:rPr lang="fr-CH" sz="2400" dirty="0"/>
              <a:t> </a:t>
            </a:r>
            <a:r>
              <a:rPr lang="fr-CH" sz="2400" dirty="0" err="1"/>
              <a:t>space</a:t>
            </a:r>
            <a:r>
              <a:rPr lang="fr-CH" sz="2400" dirty="0"/>
              <a:t> model, graph </a:t>
            </a:r>
            <a:r>
              <a:rPr lang="fr-CH" sz="2400" dirty="0" err="1"/>
              <a:t>rule</a:t>
            </a:r>
            <a:r>
              <a:rPr lang="fr-CH" sz="2400" dirty="0"/>
              <a:t> </a:t>
            </a:r>
            <a:r>
              <a:rPr lang="fr-CH" sz="2400" dirty="0" err="1"/>
              <a:t>mining</a:t>
            </a:r>
            <a:r>
              <a:rPr lang="fr-CH" sz="2400" dirty="0"/>
              <a:t>, </a:t>
            </a:r>
            <a:r>
              <a:rPr lang="fr-CH" sz="2400" dirty="0" err="1"/>
              <a:t>word</a:t>
            </a:r>
            <a:r>
              <a:rPr lang="fr-CH" sz="2400" dirty="0"/>
              <a:t> </a:t>
            </a:r>
            <a:r>
              <a:rPr lang="fr-CH" sz="2400" dirty="0" err="1"/>
              <a:t>embeddings</a:t>
            </a:r>
            <a:r>
              <a:rPr lang="fr-CH" sz="2400" dirty="0"/>
              <a:t> etc.</a:t>
            </a:r>
          </a:p>
          <a:p>
            <a:endParaRPr lang="en-US" sz="2800" dirty="0"/>
          </a:p>
          <a:p>
            <a:r>
              <a:rPr lang="en-US" sz="2800" dirty="0"/>
              <a:t>Pre-existing knowledge not required</a:t>
            </a:r>
          </a:p>
          <a:p>
            <a:r>
              <a:rPr lang="en-US" sz="2800" dirty="0"/>
              <a:t>Knowledge in databases and machine learning helpful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424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4" y="1340768"/>
            <a:ext cx="8305800" cy="5029200"/>
          </a:xfrm>
        </p:spPr>
        <p:txBody>
          <a:bodyPr/>
          <a:lstStyle/>
          <a:p>
            <a:r>
              <a:rPr lang="en-US" dirty="0"/>
              <a:t>Master important </a:t>
            </a:r>
            <a:r>
              <a:rPr lang="en-US" b="1" dirty="0">
                <a:solidFill>
                  <a:schemeClr val="bg2"/>
                </a:solidFill>
              </a:rPr>
              <a:t>Models and Algorithms</a:t>
            </a:r>
            <a:r>
              <a:rPr lang="en-US" dirty="0"/>
              <a:t> for representing and processing information:</a:t>
            </a:r>
          </a:p>
          <a:p>
            <a:r>
              <a:rPr lang="en-US" i="1" dirty="0"/>
              <a:t>Data Science</a:t>
            </a:r>
          </a:p>
          <a:p>
            <a:endParaRPr lang="en-US" dirty="0"/>
          </a:p>
          <a:p>
            <a:r>
              <a:rPr lang="en-US" dirty="0"/>
              <a:t>Conceptual foundations to practically use tools and platforms for Data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Complementary to </a:t>
            </a:r>
            <a:r>
              <a:rPr lang="en-US" i="1" dirty="0"/>
              <a:t>Applied Data Analysis </a:t>
            </a:r>
            <a:r>
              <a:rPr lang="en-US" dirty="0"/>
              <a:t>by Bob West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41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Related Courses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0768"/>
            <a:ext cx="8305800" cy="5029200"/>
          </a:xfrm>
        </p:spPr>
        <p:txBody>
          <a:bodyPr/>
          <a:lstStyle/>
          <a:p>
            <a:r>
              <a:rPr lang="en-US" sz="2400" dirty="0"/>
              <a:t>In synergy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Applied Data Analysis</a:t>
            </a:r>
          </a:p>
          <a:p>
            <a:r>
              <a:rPr lang="en-US" sz="2400" dirty="0"/>
              <a:t>Complementary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database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Database systems</a:t>
            </a:r>
          </a:p>
          <a:p>
            <a:r>
              <a:rPr lang="en-US" sz="2400" dirty="0"/>
              <a:t>Some overlaps possible with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Introduction to natural language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Internet analytics</a:t>
            </a:r>
          </a:p>
        </p:txBody>
      </p:sp>
    </p:spTree>
    <p:extLst>
      <p:ext uri="{BB962C8B-B14F-4D97-AF65-F5344CB8AC3E}">
        <p14:creationId xmlns:p14="http://schemas.microsoft.com/office/powerpoint/2010/main" val="248040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MS PGothic" charset="-128"/>
              </a:rPr>
              <a:t>Which masters program are you from?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fr-FR" dirty="0"/>
              <a:t>Computer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Communications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Data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Cybersecurity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Digital Humanities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Life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Electrical Engineering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Environmental</a:t>
            </a:r>
            <a:r>
              <a:rPr lang="fr-FR" dirty="0"/>
              <a:t> Science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5BA04-9DF0-4F4A-A471-B0574B15DD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©2021,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Did you take Applied Data Analysis?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Yes</a:t>
            </a:r>
          </a:p>
          <a:p>
            <a:pPr marL="514350" indent="-514350">
              <a:buAutoNum type="arabicPeriod"/>
            </a:pPr>
            <a:r>
              <a:rPr lang="en-US" dirty="0"/>
              <a:t>No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A37BC9-2682-EC4C-A446-BC12DA98E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©2021, Karl Aberer, EPFL-IC, Laboratoire de systèmes d'informations répartis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Course - Lecture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Live lecture will be transmitted via webinar </a:t>
            </a:r>
            <a:r>
              <a:rPr lang="en-GB" u="sng" dirty="0">
                <a:hlinkClick r:id="rId3"/>
              </a:rPr>
              <a:t>https://epfl.zoom.us/j/96988744528</a:t>
            </a:r>
            <a:endParaRPr lang="en-US" dirty="0"/>
          </a:p>
          <a:p>
            <a:pPr lvl="1" eaLnBrk="1" hangingPunct="1"/>
            <a:r>
              <a:rPr lang="en-US" dirty="0"/>
              <a:t>Standard online ex cathedra lecture</a:t>
            </a:r>
          </a:p>
          <a:p>
            <a:pPr lvl="1" eaLnBrk="1" hangingPunct="1"/>
            <a:r>
              <a:rPr lang="en-US" dirty="0"/>
              <a:t>Use QA tool to ask questions</a:t>
            </a:r>
          </a:p>
          <a:p>
            <a:pPr lvl="2"/>
            <a:r>
              <a:rPr lang="en-US" dirty="0"/>
              <a:t>Will be answered privately by assistants, or by the lecturer, depending on the questions</a:t>
            </a:r>
          </a:p>
          <a:p>
            <a:pPr lvl="1"/>
            <a:r>
              <a:rPr lang="en-US" dirty="0"/>
              <a:t>Quizzes using </a:t>
            </a:r>
            <a:r>
              <a:rPr lang="en-US" dirty="0" err="1"/>
              <a:t>Zoom (anonymous)</a:t>
            </a:r>
          </a:p>
          <a:p>
            <a:r>
              <a:rPr lang="en-US" dirty="0" err="1"/>
              <a:t>Video recording 	</a:t>
            </a:r>
            <a:r>
              <a:rPr lang="en-GB" u="sng" dirty="0">
                <a:hlinkClick r:id="rId4"/>
              </a:rPr>
              <a:t>https://tube.switch.ch/channels/45c71cb4</a:t>
            </a:r>
            <a:endParaRPr lang="en-US" dirty="0" err="1"/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58454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65E9-F355-ED41-AF43-ED56F5D2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773E-3764-B944-BC52-ABAF7A88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platform: Moodle</a:t>
            </a:r>
          </a:p>
          <a:p>
            <a:pPr lvl="1">
              <a:buFont typeface="Arial"/>
              <a:buChar char="–"/>
            </a:pPr>
            <a:r>
              <a:rPr lang="en-US" dirty="0"/>
              <a:t>General announcements will be published on Moodle</a:t>
            </a:r>
          </a:p>
          <a:p>
            <a:pPr lvl="1">
              <a:buFont typeface="Arial"/>
              <a:buChar char="–"/>
            </a:pPr>
            <a:r>
              <a:rPr lang="en-US" dirty="0"/>
              <a:t>Course notes and exercises will be published on the Web in advance: </a:t>
            </a:r>
            <a:r>
              <a:rPr lang="en-GB">
                <a:hlinkClick r:id="rId2"/>
              </a:rPr>
              <a:t>https://lsir.github.io/DIS/</a:t>
            </a:r>
            <a:endParaRPr lang="en-US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4E54F-D107-BA4A-A4DA-AF44F5FC3A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CH"/>
              <a:t>©2021, Karl Aberer, EPFL-IC, Laboratoire de systèmes d'informations répartis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28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7"/>
  <p:tag name="TPFULLVERSION" val="8.3.0.130"/>
  <p:tag name="PPTVERSION" val="16"/>
  <p:tag name="TPOS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30CD03CAFD748799BB1146240E6F5B1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3D0B88396CD44CFA857070DB9C1145D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30CD03CAFD748799BB1146240E6F5B1&lt;/guid&gt;&lt;repollguid&gt;07E893FF03AA492D8785577B37441A31&lt;/repollguid&gt;&lt;sourceid&gt;7266217BAD874D22927B463BC137EAD2&lt;/sourceid&gt;&lt;questiontext&gt;Which masters program are you from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2441E3F616F4110B07B22A17129CAA1&lt;/guid&gt;&lt;answertext&gt;Computer Science&lt;/answertext&gt;&lt;valuetype&gt;0&lt;/valuetype&gt;&lt;/answer&gt;&lt;answer&gt;&lt;guid&gt;908E86F57C5547BAA59B44DA86B552CE&lt;/guid&gt;&lt;answertext&gt;Communications&lt;/answertext&gt;&lt;valuetype&gt;0&lt;/valuetype&gt;&lt;/answer&gt;&lt;answer&gt;&lt;guid&gt;A0CCBD3A5CE3406AA57EED3310756788&lt;/guid&gt;&lt;answertext&gt;Data Science&lt;/answertext&gt;&lt;valuetype&gt;0&lt;/valuetype&gt;&lt;/answer&gt;&lt;answer&gt;&lt;guid&gt;A76F80BA0FD941C6B0DF90F0E99663F0&lt;/guid&gt;&lt;answertext&gt;Cybersecurity&lt;/answertext&gt;&lt;valuetype&gt;0&lt;/valuetype&gt;&lt;/answer&gt;&lt;answer&gt;&lt;guid&gt;AD7AA92B7D864343877449636BBBFD0C&lt;/guid&gt;&lt;answertext&gt;Digital Humanities&lt;/answertext&gt;&lt;valuetype&gt;0&lt;/valuetype&gt;&lt;/answer&gt;&lt;answer&gt;&lt;guid&gt;013C1B36698F421A84E4D86EDDCFCF8A&lt;/guid&gt;&lt;answertext&gt;Life Science&lt;/answertext&gt;&lt;valuetype&gt;0&lt;/valuetype&gt;&lt;/answer&gt;&lt;answer&gt;&lt;guid&gt;AA1A64E0C03E4B759226C58ED19F660B&lt;/guid&gt;&lt;answertext&gt;Electrical Engineering&lt;/answertext&gt;&lt;valuetype&gt;0&lt;/valuetype&gt;&lt;/answer&gt;&lt;answer&gt;&lt;guid&gt;DC56A941FA974716B5CAC1167FDB9ECA&lt;/guid&gt;&lt;answertext&gt;Environmental Science&lt;/answertext&gt;&lt;valuetype&gt;0&lt;/valuetype&gt;&lt;/answer&gt;&lt;answer&gt;&lt;guid&gt;395BB0DDEC1D4A45A7D065238F2FEF7A&lt;/guid&gt;&lt;answertext&gt;Others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Which masters program are you from?[;crlf;]45[;]45[;]45[;]False[;]0[;][;crlf;]2.9778[;]2[;]2.371[;]5.6217[;crlf;]17[;]0[;]Computer Science1[;]Computer Science[;][;crlf;]6[;]0[;]Communications2[;]Communications[;][;crlf;]11[;]0[;]Data Science3[;]Data Science[;][;crlf;]3[;]0[;]Cybersecurity4[;]Cybersecurity[;][;crlf;]1[;]0[;]Digital Humanities5[;]Digital Humanities[;][;crlf;]0[;]0[;]Life Science6[;]Life Science[;][;crlf;]4[;]0[;]Electrical Engineering7[;]Electrical Engineering[;][;crlf;]0[;]0[;]Environmental Science8[;]Environmental Science[;][;crlf;]3[;]0[;]Others9[;]Others[;][;crlf;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DB2990A505D64CF788E148F4DDA7E0A0"/>
  <p:tag name="AUTOOPENPOLL" val="False"/>
  <p:tag name="TYPE" val="MultiChoiceSlide"/>
  <p:tag name="TPSLIDEBULLETSTYLE" val="2"/>
  <p:tag name="TPQUESTIONXML" val="&lt;?xml version=&quot;1.0&quot; encoding=&quot;UTF-8&quot; standalone=&quot;yes&quot;?&gt;&lt;questionlist&gt;&lt;properties&gt;&lt;guid&gt;EE41236B03F644C3AB166FCCDD2B05C6&lt;/guid&gt;&lt;date&gt;2/17/2020 10:30:33 A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DB2990A505D64CF788E148F4DDA7E0A0&lt;/guid&gt;&lt;repollguid&gt;6343E9A0EEC94D738FC0F971AE5CB77F&lt;/repollguid&gt;&lt;sourceid&gt;ACE99DB9FCFE4CD1BED07041FA99569D&lt;/sourceid&gt;&lt;questiontext&gt;Did you take Applied Data Analysis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5236532A29DF45DB83D96547CA1C80F3&lt;/guid&gt;&lt;answertext&gt;Yes&lt;/answertext&gt;&lt;valuetype&gt;0&lt;/valuetype&gt;&lt;/answer&gt;&lt;answer&gt;&lt;guid&gt;1CC0B890823849548581C56F2B6E1237&lt;/guid&gt;&lt;answertext&gt;No&lt;/answertext&gt;&lt;valuetype&gt;0&lt;/valuetype&gt;&lt;/answer&gt;&lt;/answers&gt;&lt;/multichoice&gt;&lt;/questions&gt;&lt;/questionlist&gt;"/>
  <p:tag name="LIVECHARTING" val="False"/>
  <p:tag name="CHARTTYPE" val="0"/>
  <p:tag name="CHARTDEFINEDCOLORS" val="3,6,10,45,32,50,13,4,9,55,1"/>
  <p:tag name="HASRESULTS" val="True"/>
  <p:tag name="RESULTS" val="Did you take Applied Data Analysis[;crlf;]62[;]65[;]62[;]False[;]0[;][;crlf;]1.5968[;]2[;]0.4905[;]0.2406[;crlf;]25[;]0[;]Yes1[;]Yes[;][;crlf;]37[;]0[;]No2[;]No[;][;crlf;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part1 XML">
  <a:themeElements>
    <a:clrScheme name="part1 XM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rt1 XM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empus Sans ITC" pitchFamily="82" charset="0"/>
          </a:defRPr>
        </a:defPPr>
      </a:lstStyle>
    </a:lnDef>
  </a:objectDefaults>
  <a:extraClrSchemeLst>
    <a:extraClrScheme>
      <a:clrScheme name="part1 XM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t1 XM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t1 XM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part0 Basics</Template>
  <TotalTime>27923</TotalTime>
  <Words>1193</Words>
  <Application>Microsoft Macintosh PowerPoint</Application>
  <PresentationFormat>On-screen Show (4:3)</PresentationFormat>
  <Paragraphs>206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Comic Sans MS</vt:lpstr>
      <vt:lpstr>Tempus Sans ITC</vt:lpstr>
      <vt:lpstr>Verdana</vt:lpstr>
      <vt:lpstr>part1 XML</vt:lpstr>
      <vt:lpstr>Distributed Information Systems Fall Semester – 2021  CS-423  Time and Place Lecture: Monday 13:15-15:00, BCH 2201 https://epfl.zoom.us/j/96988744528  Exercise: Monday 15:15-16:00, BCH 2201   </vt:lpstr>
      <vt:lpstr>Welcome to (another) Special Semester!</vt:lpstr>
      <vt:lpstr>Goals of the Course</vt:lpstr>
      <vt:lpstr>Focus of the Course</vt:lpstr>
      <vt:lpstr>Other Related Courses</vt:lpstr>
      <vt:lpstr>Which masters program are you from?</vt:lpstr>
      <vt:lpstr>Did you take Applied Data Analysis?</vt:lpstr>
      <vt:lpstr>The Course - Lecture</vt:lpstr>
      <vt:lpstr>Materials</vt:lpstr>
      <vt:lpstr>Exercises</vt:lpstr>
      <vt:lpstr>Exercise Platform</vt:lpstr>
      <vt:lpstr>“Continuous control”</vt:lpstr>
      <vt:lpstr>Grading</vt:lpstr>
      <vt:lpstr>Exam Support</vt:lpstr>
      <vt:lpstr>Are you planning to join the lecture live or virtually?</vt:lpstr>
      <vt:lpstr>Schedule</vt:lpstr>
      <vt:lpstr>Lecturer</vt:lpstr>
      <vt:lpstr>Organizational Info</vt:lpstr>
      <vt:lpstr>References</vt:lpstr>
      <vt:lpstr>Free books</vt:lpstr>
      <vt:lpstr>Exam Date</vt:lpstr>
    </vt:vector>
  </TitlesOfParts>
  <Company>EPFL I&amp;C - LSIR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aberer</dc:creator>
  <cp:lastModifiedBy> </cp:lastModifiedBy>
  <cp:revision>478</cp:revision>
  <cp:lastPrinted>2020-09-07T08:08:15Z</cp:lastPrinted>
  <dcterms:created xsi:type="dcterms:W3CDTF">2002-10-01T12:44:42Z</dcterms:created>
  <dcterms:modified xsi:type="dcterms:W3CDTF">2021-09-10T09:19:07Z</dcterms:modified>
</cp:coreProperties>
</file>