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30CEDF-BB1C-4238-A545-847B4EF2DFC4}" type="datetimeFigureOut">
              <a:rPr lang="de-DE" smtClean="0"/>
              <a:t>15.03.2020</a:t>
            </a:fld>
            <a:endParaRPr lang="de-DE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9F1B4-F35C-448F-95C5-E3DEE8751251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70935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89F1B4-F35C-448F-95C5-E3DEE8751251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3170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89F1B4-F35C-448F-95C5-E3DEE8751251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91364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89F1B4-F35C-448F-95C5-E3DEE8751251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4376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89F1B4-F35C-448F-95C5-E3DEE8751251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33846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89F1B4-F35C-448F-95C5-E3DEE8751251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11404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89F1B4-F35C-448F-95C5-E3DEE8751251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85695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89F1B4-F35C-448F-95C5-E3DEE8751251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62552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89F1B4-F35C-448F-95C5-E3DEE8751251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12614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89F1B4-F35C-448F-95C5-E3DEE8751251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98754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89F1B4-F35C-448F-95C5-E3DEE8751251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4076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46EA9-2D63-4566-9380-8FE13E8EC95B}" type="datetime1">
              <a:rPr lang="en-US" smtClean="0"/>
              <a:t>3/15/2020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warp dir="in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BA5FE-029B-4899-88F7-86FEC11F1217}" type="datetime1">
              <a:rPr lang="en-US" smtClean="0"/>
              <a:t>3/15/2020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warp dir="in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FFEA3-DFE1-4A5F-ABAA-9F71537704D5}" type="datetime1">
              <a:rPr lang="en-US" smtClean="0"/>
              <a:t>3/15/2020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warp dir="in"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2193E-CB25-427B-88DA-098191D5EC7E}" type="datetime1">
              <a:rPr lang="en-US" smtClean="0"/>
              <a:t>3/15/2020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warp dir="in"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51734-173D-4F55-9009-246248FAEED7}" type="datetime1">
              <a:rPr lang="en-US" smtClean="0"/>
              <a:t>3/15/2020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warp dir="in"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fr-FR"/>
              <a:t>Modifiez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fr-FR"/>
              <a:t>Modifiez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2EA14-6BB8-403E-9B28-4836A9EB60D4}" type="datetime1">
              <a:rPr lang="en-US" smtClean="0"/>
              <a:t>3/15/2020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warp dir="in"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6D1FD-CA1F-4CAC-8700-15547AF60824}" type="datetime1">
              <a:rPr lang="en-US" smtClean="0"/>
              <a:t>3/15/2020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warp dir="in"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A9182-2F76-493C-8FB3-CF35B67A778A}" type="datetime1">
              <a:rPr lang="en-US" smtClean="0"/>
              <a:t>3/15/2020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warp dir="in"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F262-7CA4-4B02-9B86-0CB1E2EC2AA4}" type="datetime1">
              <a:rPr lang="en-US" smtClean="0"/>
              <a:t>3/15/2020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warp dir="in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02E5A-8F2B-4AC4-97AF-576F9DCB4ECF}" type="datetime1">
              <a:rPr lang="en-US" smtClean="0"/>
              <a:t>3/15/2020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warp dir="in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94940-D26F-4169-9E31-60B408B8E629}" type="datetime1">
              <a:rPr lang="en-US" smtClean="0"/>
              <a:t>3/15/2020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warp dir="in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A384E-B5ED-4107-8A79-4FB19EB6C167}" type="datetime1">
              <a:rPr lang="en-US" smtClean="0"/>
              <a:t>3/15/2020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warp dir="in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fr-FR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193E8-9675-435C-8691-0998C93DA01B}" type="datetime1">
              <a:rPr lang="en-US" smtClean="0"/>
              <a:t>3/15/2020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warp dir="in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44BA0-D98B-4F9D-9BF8-1EC7014BD34D}" type="datetime1">
              <a:rPr lang="en-US" smtClean="0"/>
              <a:t>3/15/2020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warp dir="in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D6459-1EAD-4788-88FD-412047F175AC}" type="datetime1">
              <a:rPr lang="en-US" smtClean="0"/>
              <a:t>3/15/2020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warp dir="in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05EC0-ADB1-4CF1-9CCC-0F5C3E173F0F}" type="datetime1">
              <a:rPr lang="en-US" smtClean="0"/>
              <a:t>3/15/2020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warp dir="in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8559C-8BC0-4465-A18A-1C234B75C174}" type="datetime1">
              <a:rPr lang="en-US" smtClean="0"/>
              <a:t>3/15/2020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warp dir="in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2F33E1D3-9A2E-4350-A4C3-D4817CE62B8A}" type="datetime1">
              <a:rPr lang="en-US" smtClean="0"/>
              <a:t>3/15/2020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mc:AlternateContent xmlns:mc="http://schemas.openxmlformats.org/markup-compatibility/2006">
    <mc:Choice xmlns:p14="http://schemas.microsoft.com/office/powerpoint/2010/main" Requires="p14">
      <p:transition spd="slow">
        <p14:warp dir="in"/>
      </p:transition>
    </mc:Choice>
    <mc:Fallback>
      <p:transition spd="slow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gif"/><Relationship Id="rId4" Type="http://schemas.openxmlformats.org/officeDocument/2006/relationships/image" Target="../media/image9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23207" y="2311852"/>
            <a:ext cx="11277953" cy="1357297"/>
          </a:xfrm>
        </p:spPr>
        <p:txBody>
          <a:bodyPr>
            <a:normAutofit/>
          </a:bodyPr>
          <a:lstStyle/>
          <a:p>
            <a:r>
              <a:rPr lang="fr-FR" sz="7200" dirty="0" smtClean="0"/>
              <a:t>Projet </a:t>
            </a:r>
            <a:r>
              <a:rPr lang="fr-FR" sz="7200" dirty="0"/>
              <a:t>deuxième année</a:t>
            </a:r>
            <a:endParaRPr lang="de-DE" sz="7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857159" y="3289775"/>
            <a:ext cx="9144000" cy="754025"/>
          </a:xfrm>
        </p:spPr>
        <p:txBody>
          <a:bodyPr/>
          <a:lstStyle/>
          <a:p>
            <a:r>
              <a:rPr lang="fr-FR" dirty="0"/>
              <a:t>Logiciel de gestion de patrimoine immobilier</a:t>
            </a:r>
            <a:endParaRPr lang="de-DE" dirty="0"/>
          </a:p>
        </p:txBody>
      </p:sp>
      <p:sp>
        <p:nvSpPr>
          <p:cNvPr id="4" name="ZoneTexte 3"/>
          <p:cNvSpPr txBox="1"/>
          <p:nvPr/>
        </p:nvSpPr>
        <p:spPr>
          <a:xfrm>
            <a:off x="7938958" y="4284934"/>
            <a:ext cx="40622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2000" dirty="0"/>
              <a:t>Sylvain BESSONNEAU</a:t>
            </a:r>
          </a:p>
          <a:p>
            <a:pPr algn="r"/>
            <a:r>
              <a:rPr lang="fr-FR" sz="2000" dirty="0"/>
              <a:t>Clément DIF</a:t>
            </a:r>
            <a:endParaRPr lang="de-DE" sz="2000" dirty="0"/>
          </a:p>
        </p:txBody>
      </p:sp>
      <p:sp>
        <p:nvSpPr>
          <p:cNvPr id="5" name="ZoneTexte 4"/>
          <p:cNvSpPr txBox="1"/>
          <p:nvPr/>
        </p:nvSpPr>
        <p:spPr>
          <a:xfrm>
            <a:off x="235131" y="5763739"/>
            <a:ext cx="117660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Tutrice de projet : </a:t>
            </a:r>
            <a:r>
              <a:rPr lang="fr-FR" dirty="0" err="1"/>
              <a:t>Myoung</a:t>
            </a:r>
            <a:r>
              <a:rPr lang="fr-FR" dirty="0"/>
              <a:t>-Ah Kang													</a:t>
            </a:r>
            <a:endParaRPr lang="fr-FR" dirty="0" smtClean="0"/>
          </a:p>
          <a:p>
            <a:r>
              <a:rPr lang="fr-FR" dirty="0" smtClean="0"/>
              <a:t>Référent de projet : Christian Laforest</a:t>
            </a:r>
          </a:p>
          <a:p>
            <a:r>
              <a:rPr lang="fr-FR" dirty="0" smtClean="0"/>
              <a:t>Référente communication : Ev</a:t>
            </a:r>
            <a:r>
              <a:rPr lang="fr-FR" dirty="0" smtClean="0"/>
              <a:t>a </a:t>
            </a:r>
            <a:r>
              <a:rPr lang="fr-FR" dirty="0" err="1" smtClean="0"/>
              <a:t>Hassinger</a:t>
            </a:r>
            <a:r>
              <a:rPr lang="fr-FR" dirty="0"/>
              <a:t>	</a:t>
            </a:r>
            <a:r>
              <a:rPr lang="fr-FR" dirty="0" smtClean="0"/>
              <a:t>											</a:t>
            </a:r>
            <a:r>
              <a:rPr lang="fr-FR" dirty="0" smtClean="0"/>
              <a:t>Le </a:t>
            </a:r>
            <a:r>
              <a:rPr lang="fr-FR" dirty="0"/>
              <a:t>mercredi 18 mars 2020</a:t>
            </a:r>
            <a:endParaRPr lang="de-DE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5729" y="721361"/>
            <a:ext cx="4729973" cy="1372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8542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6360" y="464120"/>
            <a:ext cx="10515600" cy="1325563"/>
          </a:xfrm>
        </p:spPr>
        <p:txBody>
          <a:bodyPr/>
          <a:lstStyle/>
          <a:p>
            <a:r>
              <a:rPr lang="fr-FR" dirty="0"/>
              <a:t>Analyse de </a:t>
            </a:r>
            <a:r>
              <a:rPr lang="fr-FR" dirty="0" smtClean="0"/>
              <a:t>l’interface </a:t>
            </a:r>
            <a:r>
              <a:rPr lang="fr-FR" i="1" dirty="0" smtClean="0"/>
              <a:t>(</a:t>
            </a:r>
            <a:r>
              <a:rPr lang="fr-FR" i="1" dirty="0" err="1" smtClean="0"/>
              <a:t>frontend</a:t>
            </a:r>
            <a:r>
              <a:rPr lang="fr-FR" i="1" dirty="0" smtClean="0"/>
              <a:t>)</a:t>
            </a:r>
            <a:endParaRPr lang="de-DE" dirty="0"/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>
          <a:xfrm>
            <a:off x="539796" y="1808889"/>
            <a:ext cx="11234116" cy="2335517"/>
          </a:xfrm>
        </p:spPr>
        <p:txBody>
          <a:bodyPr>
            <a:normAutofit/>
          </a:bodyPr>
          <a:lstStyle/>
          <a:p>
            <a:pPr indent="-540000">
              <a:buFont typeface="Wingdings" panose="05000000000000000000" pitchFamily="2" charset="2"/>
              <a:buChar char="Ø"/>
            </a:pPr>
            <a:r>
              <a:rPr lang="fr-FR" dirty="0" smtClean="0"/>
              <a:t>Relation directe avec l’utilisateur</a:t>
            </a:r>
          </a:p>
          <a:p>
            <a:pPr indent="-540000">
              <a:buFont typeface="Wingdings" panose="05000000000000000000" pitchFamily="2" charset="2"/>
              <a:buChar char="Ø"/>
            </a:pPr>
            <a:r>
              <a:rPr lang="fr-FR" dirty="0" smtClean="0"/>
              <a:t>Présente des méthodes d’interaction avec l’application (requêtes HTTP)</a:t>
            </a:r>
          </a:p>
          <a:p>
            <a:pPr indent="-540000">
              <a:buFont typeface="Wingdings" panose="05000000000000000000" pitchFamily="2" charset="2"/>
              <a:buChar char="Ø"/>
            </a:pPr>
            <a:r>
              <a:rPr lang="fr-FR" dirty="0" smtClean="0"/>
              <a:t>Affiche les champs des formulaires et boutons</a:t>
            </a:r>
          </a:p>
          <a:p>
            <a:pPr indent="-540000">
              <a:buFont typeface="Wingdings" panose="05000000000000000000" pitchFamily="2" charset="2"/>
              <a:buChar char="Ø"/>
            </a:pPr>
            <a:r>
              <a:rPr lang="fr-FR" dirty="0" smtClean="0"/>
              <a:t>Offre un retour visuel du fonctionnement de la solution</a:t>
            </a:r>
          </a:p>
          <a:p>
            <a:pPr indent="-540000">
              <a:buFont typeface="Wingdings" panose="05000000000000000000" pitchFamily="2" charset="2"/>
              <a:buChar char="Ø"/>
            </a:pP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z="1600" smtClean="0"/>
              <a:pPr/>
              <a:t>10</a:t>
            </a:fld>
            <a:endParaRPr lang="en-US" sz="1600" dirty="0"/>
          </a:p>
        </p:txBody>
      </p:sp>
      <p:sp>
        <p:nvSpPr>
          <p:cNvPr id="7" name="Ellipse 6"/>
          <p:cNvSpPr/>
          <p:nvPr/>
        </p:nvSpPr>
        <p:spPr>
          <a:xfrm>
            <a:off x="993751" y="267481"/>
            <a:ext cx="126249" cy="12947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Ellipse 9"/>
          <p:cNvSpPr/>
          <p:nvPr/>
        </p:nvSpPr>
        <p:spPr>
          <a:xfrm>
            <a:off x="1232466" y="267481"/>
            <a:ext cx="126249" cy="12947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/>
          <p:cNvSpPr/>
          <p:nvPr/>
        </p:nvSpPr>
        <p:spPr>
          <a:xfrm>
            <a:off x="2120113" y="267481"/>
            <a:ext cx="126249" cy="12947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Ellipse 11"/>
          <p:cNvSpPr/>
          <p:nvPr/>
        </p:nvSpPr>
        <p:spPr>
          <a:xfrm>
            <a:off x="2379057" y="267481"/>
            <a:ext cx="126249" cy="12947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/>
          <p:cNvSpPr/>
          <p:nvPr/>
        </p:nvSpPr>
        <p:spPr>
          <a:xfrm>
            <a:off x="2638001" y="267481"/>
            <a:ext cx="126249" cy="12947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Ellipse 13"/>
          <p:cNvSpPr/>
          <p:nvPr/>
        </p:nvSpPr>
        <p:spPr>
          <a:xfrm>
            <a:off x="2896945" y="267481"/>
            <a:ext cx="126249" cy="12947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accent1"/>
              </a:solidFill>
            </a:endParaRPr>
          </a:p>
        </p:txBody>
      </p:sp>
      <p:sp>
        <p:nvSpPr>
          <p:cNvPr id="15" name="Ellipse 14"/>
          <p:cNvSpPr/>
          <p:nvPr/>
        </p:nvSpPr>
        <p:spPr>
          <a:xfrm>
            <a:off x="4253985" y="264724"/>
            <a:ext cx="126249" cy="12947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Ellipse 15"/>
          <p:cNvSpPr/>
          <p:nvPr/>
        </p:nvSpPr>
        <p:spPr>
          <a:xfrm>
            <a:off x="4512930" y="264724"/>
            <a:ext cx="126249" cy="12947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Ellipse 16"/>
          <p:cNvSpPr/>
          <p:nvPr/>
        </p:nvSpPr>
        <p:spPr>
          <a:xfrm>
            <a:off x="5833187" y="262411"/>
            <a:ext cx="126249" cy="12947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ZoneTexte 17"/>
          <p:cNvSpPr txBox="1"/>
          <p:nvPr/>
        </p:nvSpPr>
        <p:spPr>
          <a:xfrm>
            <a:off x="774101" y="9616"/>
            <a:ext cx="8180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dirty="0" smtClean="0"/>
              <a:t>Introduction</a:t>
            </a:r>
            <a:endParaRPr lang="de-DE" dirty="0"/>
          </a:p>
        </p:txBody>
      </p:sp>
      <p:sp>
        <p:nvSpPr>
          <p:cNvPr id="19" name="ZoneTexte 18"/>
          <p:cNvSpPr txBox="1"/>
          <p:nvPr/>
        </p:nvSpPr>
        <p:spPr>
          <a:xfrm>
            <a:off x="1729778" y="9616"/>
            <a:ext cx="176598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dirty="0" smtClean="0"/>
              <a:t>Etude fonctionnelle et technique</a:t>
            </a:r>
            <a:endParaRPr lang="de-DE" dirty="0"/>
          </a:p>
        </p:txBody>
      </p:sp>
      <p:sp>
        <p:nvSpPr>
          <p:cNvPr id="20" name="ZoneTexte 19"/>
          <p:cNvSpPr txBox="1"/>
          <p:nvPr/>
        </p:nvSpPr>
        <p:spPr>
          <a:xfrm>
            <a:off x="3593475" y="9616"/>
            <a:ext cx="176598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dirty="0" smtClean="0"/>
              <a:t>Résultats et perspectives</a:t>
            </a:r>
            <a:endParaRPr lang="de-DE" dirty="0"/>
          </a:p>
        </p:txBody>
      </p:sp>
      <p:sp>
        <p:nvSpPr>
          <p:cNvPr id="21" name="ZoneTexte 20"/>
          <p:cNvSpPr txBox="1"/>
          <p:nvPr/>
        </p:nvSpPr>
        <p:spPr>
          <a:xfrm>
            <a:off x="5359456" y="9616"/>
            <a:ext cx="10737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dirty="0" smtClean="0"/>
              <a:t>Conclusion</a:t>
            </a:r>
            <a:endParaRPr lang="de-DE" dirty="0"/>
          </a:p>
        </p:txBody>
      </p:sp>
      <p:pic>
        <p:nvPicPr>
          <p:cNvPr id="22" name="Image 21" descr="C:\Users\Clément\Downloads\tot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168" y="4049130"/>
            <a:ext cx="6279182" cy="2473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3887" y="4309632"/>
            <a:ext cx="4674499" cy="1881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245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838200" y="2827914"/>
            <a:ext cx="9144000" cy="1641490"/>
          </a:xfrm>
        </p:spPr>
        <p:txBody>
          <a:bodyPr>
            <a:noAutofit/>
          </a:bodyPr>
          <a:lstStyle/>
          <a:p>
            <a:r>
              <a:rPr lang="fr-FR" sz="6600" dirty="0"/>
              <a:t>Résultats et perspectives</a:t>
            </a:r>
            <a:br>
              <a:rPr lang="fr-FR" sz="6600" dirty="0"/>
            </a:br>
            <a:endParaRPr lang="de-DE" sz="66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838200" y="3823728"/>
            <a:ext cx="9144000" cy="645676"/>
          </a:xfrm>
        </p:spPr>
        <p:txBody>
          <a:bodyPr/>
          <a:lstStyle/>
          <a:p>
            <a:r>
              <a:rPr lang="fr-FR" dirty="0" smtClean="0"/>
              <a:t>Utilisation de la solution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z="1600" smtClean="0"/>
              <a:t>11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2200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z="1600" smtClean="0"/>
              <a:pPr/>
              <a:t>12</a:t>
            </a:fld>
            <a:endParaRPr lang="en-US" sz="1600" dirty="0"/>
          </a:p>
        </p:txBody>
      </p:sp>
      <p:sp>
        <p:nvSpPr>
          <p:cNvPr id="4" name="Ellipse 3"/>
          <p:cNvSpPr/>
          <p:nvPr/>
        </p:nvSpPr>
        <p:spPr>
          <a:xfrm>
            <a:off x="993751" y="267481"/>
            <a:ext cx="126249" cy="12947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Ellipse 5"/>
          <p:cNvSpPr/>
          <p:nvPr/>
        </p:nvSpPr>
        <p:spPr>
          <a:xfrm>
            <a:off x="1232466" y="267481"/>
            <a:ext cx="126249" cy="12947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Ellipse 6"/>
          <p:cNvSpPr/>
          <p:nvPr/>
        </p:nvSpPr>
        <p:spPr>
          <a:xfrm>
            <a:off x="2120113" y="267481"/>
            <a:ext cx="126249" cy="12947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Ellipse 7"/>
          <p:cNvSpPr/>
          <p:nvPr/>
        </p:nvSpPr>
        <p:spPr>
          <a:xfrm>
            <a:off x="2379057" y="267481"/>
            <a:ext cx="126249" cy="12947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llipse 8"/>
          <p:cNvSpPr/>
          <p:nvPr/>
        </p:nvSpPr>
        <p:spPr>
          <a:xfrm>
            <a:off x="2638001" y="267481"/>
            <a:ext cx="126249" cy="12947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Ellipse 9"/>
          <p:cNvSpPr/>
          <p:nvPr/>
        </p:nvSpPr>
        <p:spPr>
          <a:xfrm>
            <a:off x="2896945" y="267481"/>
            <a:ext cx="126249" cy="12947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accent1"/>
              </a:solidFill>
            </a:endParaRPr>
          </a:p>
        </p:txBody>
      </p:sp>
      <p:sp>
        <p:nvSpPr>
          <p:cNvPr id="11" name="Ellipse 10"/>
          <p:cNvSpPr/>
          <p:nvPr/>
        </p:nvSpPr>
        <p:spPr>
          <a:xfrm>
            <a:off x="4253985" y="264724"/>
            <a:ext cx="126249" cy="12947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Ellipse 11"/>
          <p:cNvSpPr/>
          <p:nvPr/>
        </p:nvSpPr>
        <p:spPr>
          <a:xfrm>
            <a:off x="4512930" y="264724"/>
            <a:ext cx="126249" cy="12947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/>
          <p:cNvSpPr/>
          <p:nvPr/>
        </p:nvSpPr>
        <p:spPr>
          <a:xfrm>
            <a:off x="5833187" y="262411"/>
            <a:ext cx="126249" cy="12947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ZoneTexte 13"/>
          <p:cNvSpPr txBox="1"/>
          <p:nvPr/>
        </p:nvSpPr>
        <p:spPr>
          <a:xfrm>
            <a:off x="774101" y="9616"/>
            <a:ext cx="8180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dirty="0" smtClean="0"/>
              <a:t>Introduction</a:t>
            </a:r>
            <a:endParaRPr lang="de-DE" dirty="0"/>
          </a:p>
        </p:txBody>
      </p:sp>
      <p:sp>
        <p:nvSpPr>
          <p:cNvPr id="15" name="ZoneTexte 14"/>
          <p:cNvSpPr txBox="1"/>
          <p:nvPr/>
        </p:nvSpPr>
        <p:spPr>
          <a:xfrm>
            <a:off x="1729778" y="9616"/>
            <a:ext cx="176598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dirty="0" smtClean="0"/>
              <a:t>Etude fonctionnelle et technique</a:t>
            </a:r>
            <a:endParaRPr lang="de-DE" dirty="0"/>
          </a:p>
        </p:txBody>
      </p:sp>
      <p:sp>
        <p:nvSpPr>
          <p:cNvPr id="16" name="ZoneTexte 15"/>
          <p:cNvSpPr txBox="1"/>
          <p:nvPr/>
        </p:nvSpPr>
        <p:spPr>
          <a:xfrm>
            <a:off x="3593475" y="9616"/>
            <a:ext cx="176598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dirty="0" smtClean="0"/>
              <a:t>Résultats et perspectives</a:t>
            </a:r>
            <a:endParaRPr lang="de-DE" dirty="0"/>
          </a:p>
        </p:txBody>
      </p:sp>
      <p:sp>
        <p:nvSpPr>
          <p:cNvPr id="17" name="ZoneTexte 16"/>
          <p:cNvSpPr txBox="1"/>
          <p:nvPr/>
        </p:nvSpPr>
        <p:spPr>
          <a:xfrm>
            <a:off x="5359456" y="9616"/>
            <a:ext cx="10737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dirty="0" smtClean="0"/>
              <a:t>Conclusion</a:t>
            </a:r>
            <a:endParaRPr lang="de-DE" dirty="0"/>
          </a:p>
        </p:txBody>
      </p:sp>
      <p:sp>
        <p:nvSpPr>
          <p:cNvPr id="18" name="Titre 1"/>
          <p:cNvSpPr txBox="1">
            <a:spLocks/>
          </p:cNvSpPr>
          <p:nvPr/>
        </p:nvSpPr>
        <p:spPr>
          <a:xfrm>
            <a:off x="676360" y="46412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Démonstration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010310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445505"/>
            <a:ext cx="10515600" cy="1325563"/>
          </a:xfrm>
        </p:spPr>
        <p:txBody>
          <a:bodyPr>
            <a:normAutofit/>
          </a:bodyPr>
          <a:lstStyle/>
          <a:p>
            <a:r>
              <a:rPr lang="fr-FR" dirty="0"/>
              <a:t>Ambitions d’amélioration</a:t>
            </a:r>
            <a:endParaRPr lang="de-DE" dirty="0"/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>
          <a:xfrm>
            <a:off x="838200" y="1772320"/>
            <a:ext cx="10515600" cy="2884731"/>
          </a:xfrm>
        </p:spPr>
        <p:txBody>
          <a:bodyPr>
            <a:normAutofit/>
          </a:bodyPr>
          <a:lstStyle/>
          <a:p>
            <a:pPr indent="-540000">
              <a:buFont typeface="Wingdings" panose="05000000000000000000" pitchFamily="2" charset="2"/>
              <a:buChar char="Ø"/>
            </a:pPr>
            <a:r>
              <a:rPr lang="fr-FR" dirty="0"/>
              <a:t>Module interactif pour les inventaires</a:t>
            </a:r>
          </a:p>
          <a:p>
            <a:pPr indent="-540000">
              <a:buFont typeface="Wingdings" panose="05000000000000000000" pitchFamily="2" charset="2"/>
              <a:buChar char="Ø"/>
            </a:pPr>
            <a:r>
              <a:rPr lang="fr-FR" dirty="0"/>
              <a:t>Envoi </a:t>
            </a:r>
            <a:r>
              <a:rPr lang="fr-FR" dirty="0" smtClean="0"/>
              <a:t>automatique de </a:t>
            </a:r>
            <a:r>
              <a:rPr lang="fr-FR" dirty="0"/>
              <a:t>mails</a:t>
            </a:r>
          </a:p>
          <a:p>
            <a:pPr indent="-540000">
              <a:buFont typeface="Wingdings" panose="05000000000000000000" pitchFamily="2" charset="2"/>
              <a:buChar char="Ø"/>
            </a:pPr>
            <a:r>
              <a:rPr lang="fr-FR" dirty="0" smtClean="0"/>
              <a:t>Utilisation des </a:t>
            </a:r>
            <a:r>
              <a:rPr lang="fr-FR" i="1" dirty="0" err="1" smtClean="0"/>
              <a:t>frameworks</a:t>
            </a:r>
            <a:r>
              <a:rPr lang="fr-FR" dirty="0" smtClean="0"/>
              <a:t> </a:t>
            </a:r>
            <a:r>
              <a:rPr lang="fr-FR" i="1" dirty="0" err="1" smtClean="0"/>
              <a:t>Jhipster</a:t>
            </a:r>
            <a:r>
              <a:rPr lang="fr-FR" i="1" dirty="0" smtClean="0"/>
              <a:t> </a:t>
            </a:r>
            <a:r>
              <a:rPr lang="fr-FR" dirty="0" smtClean="0"/>
              <a:t>et </a:t>
            </a:r>
            <a:r>
              <a:rPr lang="fr-FR" i="1" dirty="0" smtClean="0"/>
              <a:t>Electron</a:t>
            </a:r>
            <a:endParaRPr lang="fr-FR" i="1" dirty="0"/>
          </a:p>
          <a:p>
            <a:pPr indent="-540000">
              <a:buFont typeface="Wingdings" panose="05000000000000000000" pitchFamily="2" charset="2"/>
              <a:buChar char="Ø"/>
            </a:pPr>
            <a:r>
              <a:rPr lang="fr-FR" dirty="0" smtClean="0"/>
              <a:t>Mise en place d’une </a:t>
            </a:r>
            <a:r>
              <a:rPr lang="fr-FR" i="1" dirty="0" smtClean="0"/>
              <a:t>API REST</a:t>
            </a:r>
            <a:endParaRPr lang="fr-FR" i="1" dirty="0"/>
          </a:p>
          <a:p>
            <a:pPr indent="-540000">
              <a:buFont typeface="Wingdings" panose="05000000000000000000" pitchFamily="2" charset="2"/>
              <a:buChar char="Ø"/>
            </a:pP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z="1600" smtClean="0"/>
              <a:pPr/>
              <a:t>13</a:t>
            </a:fld>
            <a:endParaRPr lang="en-US" sz="1600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xmlns="" id="{57E29A5C-C6CE-4DB8-B228-326E848D35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7735" y="4410423"/>
            <a:ext cx="1752473" cy="1584973"/>
          </a:xfrm>
          <a:prstGeom prst="rect">
            <a:avLst/>
          </a:prstGeom>
        </p:spPr>
      </p:pic>
      <p:sp>
        <p:nvSpPr>
          <p:cNvPr id="7" name="Ellipse 6"/>
          <p:cNvSpPr/>
          <p:nvPr/>
        </p:nvSpPr>
        <p:spPr>
          <a:xfrm>
            <a:off x="993751" y="267481"/>
            <a:ext cx="126249" cy="12947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Ellipse 9"/>
          <p:cNvSpPr/>
          <p:nvPr/>
        </p:nvSpPr>
        <p:spPr>
          <a:xfrm>
            <a:off x="1232466" y="267481"/>
            <a:ext cx="126249" cy="12947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/>
          <p:cNvSpPr/>
          <p:nvPr/>
        </p:nvSpPr>
        <p:spPr>
          <a:xfrm>
            <a:off x="2120113" y="267481"/>
            <a:ext cx="126249" cy="12947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Ellipse 11"/>
          <p:cNvSpPr/>
          <p:nvPr/>
        </p:nvSpPr>
        <p:spPr>
          <a:xfrm>
            <a:off x="2379057" y="267481"/>
            <a:ext cx="126249" cy="12947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/>
          <p:cNvSpPr/>
          <p:nvPr/>
        </p:nvSpPr>
        <p:spPr>
          <a:xfrm>
            <a:off x="2638001" y="267481"/>
            <a:ext cx="126249" cy="12947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Ellipse 13"/>
          <p:cNvSpPr/>
          <p:nvPr/>
        </p:nvSpPr>
        <p:spPr>
          <a:xfrm>
            <a:off x="2896945" y="267481"/>
            <a:ext cx="126249" cy="12947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accent1"/>
              </a:solidFill>
            </a:endParaRPr>
          </a:p>
        </p:txBody>
      </p:sp>
      <p:sp>
        <p:nvSpPr>
          <p:cNvPr id="15" name="Ellipse 14"/>
          <p:cNvSpPr/>
          <p:nvPr/>
        </p:nvSpPr>
        <p:spPr>
          <a:xfrm>
            <a:off x="4253985" y="264724"/>
            <a:ext cx="126249" cy="12947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Ellipse 15"/>
          <p:cNvSpPr/>
          <p:nvPr/>
        </p:nvSpPr>
        <p:spPr>
          <a:xfrm>
            <a:off x="4512930" y="264724"/>
            <a:ext cx="126249" cy="12947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Ellipse 16"/>
          <p:cNvSpPr/>
          <p:nvPr/>
        </p:nvSpPr>
        <p:spPr>
          <a:xfrm>
            <a:off x="5833187" y="262411"/>
            <a:ext cx="126249" cy="12947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ZoneTexte 17"/>
          <p:cNvSpPr txBox="1"/>
          <p:nvPr/>
        </p:nvSpPr>
        <p:spPr>
          <a:xfrm>
            <a:off x="774101" y="9616"/>
            <a:ext cx="8180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dirty="0" smtClean="0"/>
              <a:t>Introduction</a:t>
            </a:r>
            <a:endParaRPr lang="de-DE" dirty="0"/>
          </a:p>
        </p:txBody>
      </p:sp>
      <p:sp>
        <p:nvSpPr>
          <p:cNvPr id="19" name="ZoneTexte 18"/>
          <p:cNvSpPr txBox="1"/>
          <p:nvPr/>
        </p:nvSpPr>
        <p:spPr>
          <a:xfrm>
            <a:off x="1729778" y="9616"/>
            <a:ext cx="176598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dirty="0" smtClean="0"/>
              <a:t>Etude fonctionnelle et technique</a:t>
            </a:r>
            <a:endParaRPr lang="de-DE" dirty="0"/>
          </a:p>
        </p:txBody>
      </p:sp>
      <p:sp>
        <p:nvSpPr>
          <p:cNvPr id="20" name="ZoneTexte 19"/>
          <p:cNvSpPr txBox="1"/>
          <p:nvPr/>
        </p:nvSpPr>
        <p:spPr>
          <a:xfrm>
            <a:off x="3593475" y="9616"/>
            <a:ext cx="176598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dirty="0" smtClean="0"/>
              <a:t>Résultats et perspectives</a:t>
            </a:r>
            <a:endParaRPr lang="de-DE" dirty="0"/>
          </a:p>
        </p:txBody>
      </p:sp>
      <p:sp>
        <p:nvSpPr>
          <p:cNvPr id="21" name="ZoneTexte 20"/>
          <p:cNvSpPr txBox="1"/>
          <p:nvPr/>
        </p:nvSpPr>
        <p:spPr>
          <a:xfrm>
            <a:off x="5359456" y="9616"/>
            <a:ext cx="10737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dirty="0" smtClean="0"/>
              <a:t>Conclusion</a:t>
            </a:r>
            <a:endParaRPr lang="de-DE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7963" y="3783518"/>
            <a:ext cx="1544125" cy="196525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23" t="20605" b="26109"/>
          <a:stretch/>
        </p:blipFill>
        <p:spPr>
          <a:xfrm>
            <a:off x="7757377" y="5834905"/>
            <a:ext cx="2805296" cy="704007"/>
          </a:xfrm>
          <a:prstGeom prst="rect">
            <a:avLst/>
          </a:prstGeom>
        </p:spPr>
      </p:pic>
      <p:pic>
        <p:nvPicPr>
          <p:cNvPr id="22" name="Image 21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891"/>
          <a:stretch/>
        </p:blipFill>
        <p:spPr>
          <a:xfrm>
            <a:off x="602854" y="4548578"/>
            <a:ext cx="4021742" cy="1291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278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445505"/>
            <a:ext cx="10515600" cy="1325563"/>
          </a:xfrm>
        </p:spPr>
        <p:txBody>
          <a:bodyPr>
            <a:normAutofit/>
          </a:bodyPr>
          <a:lstStyle/>
          <a:p>
            <a:r>
              <a:rPr lang="fr-FR" dirty="0" smtClean="0"/>
              <a:t>Conclusion</a:t>
            </a:r>
            <a:endParaRPr lang="de-DE" dirty="0"/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>
          <a:xfrm>
            <a:off x="774101" y="1771068"/>
            <a:ext cx="10579699" cy="458528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fr-FR" dirty="0" smtClean="0"/>
              <a:t>	</a:t>
            </a:r>
            <a:r>
              <a:rPr lang="fr-FR" b="1" dirty="0" smtClean="0"/>
              <a:t>Résumé technique :</a:t>
            </a:r>
          </a:p>
          <a:p>
            <a:pPr indent="-540000" algn="just">
              <a:buFont typeface="Wingdings" panose="05000000000000000000" pitchFamily="2" charset="2"/>
              <a:buChar char="Ø"/>
            </a:pPr>
            <a:r>
              <a:rPr lang="fr-FR" dirty="0" smtClean="0"/>
              <a:t>Solution adaptée aux besoins et actuellement fonctionnelle</a:t>
            </a:r>
            <a:endParaRPr lang="fr-FR" dirty="0"/>
          </a:p>
          <a:p>
            <a:pPr indent="-540000" algn="just">
              <a:buFont typeface="Wingdings" panose="05000000000000000000" pitchFamily="2" charset="2"/>
              <a:buChar char="Ø"/>
            </a:pPr>
            <a:r>
              <a:rPr lang="fr-FR" dirty="0" smtClean="0"/>
              <a:t>Mais encore non terminée : nécessiter d’apporter des modifications</a:t>
            </a:r>
          </a:p>
          <a:p>
            <a:pPr indent="-540000" algn="just">
              <a:buFont typeface="Wingdings" panose="05000000000000000000" pitchFamily="2" charset="2"/>
              <a:buChar char="Ø"/>
            </a:pPr>
            <a:endParaRPr lang="fr-FR" dirty="0"/>
          </a:p>
          <a:p>
            <a:pPr marL="0" indent="0" algn="just">
              <a:buNone/>
            </a:pPr>
            <a:r>
              <a:rPr lang="fr-FR" dirty="0" smtClean="0"/>
              <a:t>	</a:t>
            </a:r>
            <a:r>
              <a:rPr lang="fr-FR" b="1" dirty="0" smtClean="0"/>
              <a:t>Bilans personnels :</a:t>
            </a:r>
          </a:p>
          <a:p>
            <a:pPr indent="-540000" algn="just">
              <a:buFont typeface="Wingdings" panose="05000000000000000000" pitchFamily="2" charset="2"/>
              <a:buChar char="Ø"/>
            </a:pPr>
            <a:r>
              <a:rPr lang="fr-FR" dirty="0"/>
              <a:t>Acquisition certaine de nouvelles </a:t>
            </a:r>
            <a:r>
              <a:rPr lang="fr-FR" dirty="0" smtClean="0"/>
              <a:t>compétences</a:t>
            </a:r>
            <a:endParaRPr lang="fr-FR" dirty="0"/>
          </a:p>
          <a:p>
            <a:pPr indent="-540000" algn="just">
              <a:buFont typeface="Wingdings" panose="05000000000000000000" pitchFamily="2" charset="2"/>
              <a:buChar char="Ø"/>
            </a:pPr>
            <a:r>
              <a:rPr lang="fr-FR" dirty="0"/>
              <a:t>Malgré quelques </a:t>
            </a:r>
            <a:r>
              <a:rPr lang="fr-FR" dirty="0" smtClean="0"/>
              <a:t>difficultés :</a:t>
            </a:r>
          </a:p>
          <a:p>
            <a:pPr lvl="2" indent="-540000" algn="just"/>
            <a:r>
              <a:rPr lang="fr-FR" i="1" dirty="0" smtClean="0"/>
              <a:t>Lancement du projet avec </a:t>
            </a:r>
            <a:r>
              <a:rPr lang="fr-FR" i="1" dirty="0" err="1" smtClean="0"/>
              <a:t>Symfony</a:t>
            </a:r>
            <a:endParaRPr lang="fr-FR" i="1" dirty="0" smtClean="0"/>
          </a:p>
          <a:p>
            <a:pPr lvl="2" indent="-540000" algn="just"/>
            <a:r>
              <a:rPr lang="fr-FR" i="1" dirty="0" smtClean="0"/>
              <a:t>Mise en place de la base de données avec ORM doctrine</a:t>
            </a:r>
          </a:p>
          <a:p>
            <a:pPr lvl="2" indent="-540000" algn="just"/>
            <a:r>
              <a:rPr lang="fr-FR" i="1" dirty="0" smtClean="0"/>
              <a:t>Compréhension des attentes du client</a:t>
            </a:r>
            <a:endParaRPr lang="fr-FR" i="1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z="1600" smtClean="0"/>
              <a:pPr/>
              <a:t>14</a:t>
            </a:fld>
            <a:endParaRPr lang="en-US" sz="1600" dirty="0"/>
          </a:p>
        </p:txBody>
      </p:sp>
      <p:sp>
        <p:nvSpPr>
          <p:cNvPr id="7" name="Ellipse 6"/>
          <p:cNvSpPr/>
          <p:nvPr/>
        </p:nvSpPr>
        <p:spPr>
          <a:xfrm>
            <a:off x="993751" y="267481"/>
            <a:ext cx="126249" cy="12947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Ellipse 9"/>
          <p:cNvSpPr/>
          <p:nvPr/>
        </p:nvSpPr>
        <p:spPr>
          <a:xfrm>
            <a:off x="1232466" y="267481"/>
            <a:ext cx="126249" cy="12947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/>
          <p:cNvSpPr/>
          <p:nvPr/>
        </p:nvSpPr>
        <p:spPr>
          <a:xfrm>
            <a:off x="2120113" y="267481"/>
            <a:ext cx="126249" cy="12947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Ellipse 11"/>
          <p:cNvSpPr/>
          <p:nvPr/>
        </p:nvSpPr>
        <p:spPr>
          <a:xfrm>
            <a:off x="2379057" y="267481"/>
            <a:ext cx="126249" cy="12947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/>
          <p:cNvSpPr/>
          <p:nvPr/>
        </p:nvSpPr>
        <p:spPr>
          <a:xfrm>
            <a:off x="2638001" y="267481"/>
            <a:ext cx="126249" cy="12947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Ellipse 13"/>
          <p:cNvSpPr/>
          <p:nvPr/>
        </p:nvSpPr>
        <p:spPr>
          <a:xfrm>
            <a:off x="2896945" y="267481"/>
            <a:ext cx="126249" cy="12947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accent1"/>
              </a:solidFill>
            </a:endParaRPr>
          </a:p>
        </p:txBody>
      </p:sp>
      <p:sp>
        <p:nvSpPr>
          <p:cNvPr id="15" name="Ellipse 14"/>
          <p:cNvSpPr/>
          <p:nvPr/>
        </p:nvSpPr>
        <p:spPr>
          <a:xfrm>
            <a:off x="4253985" y="264724"/>
            <a:ext cx="126249" cy="12947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Ellipse 15"/>
          <p:cNvSpPr/>
          <p:nvPr/>
        </p:nvSpPr>
        <p:spPr>
          <a:xfrm>
            <a:off x="4512930" y="264724"/>
            <a:ext cx="126249" cy="12947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Ellipse 16"/>
          <p:cNvSpPr/>
          <p:nvPr/>
        </p:nvSpPr>
        <p:spPr>
          <a:xfrm>
            <a:off x="5833187" y="262411"/>
            <a:ext cx="126249" cy="12947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ZoneTexte 17"/>
          <p:cNvSpPr txBox="1"/>
          <p:nvPr/>
        </p:nvSpPr>
        <p:spPr>
          <a:xfrm>
            <a:off x="774101" y="9616"/>
            <a:ext cx="8180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dirty="0" smtClean="0"/>
              <a:t>Introduction</a:t>
            </a:r>
            <a:endParaRPr lang="de-DE" dirty="0"/>
          </a:p>
        </p:txBody>
      </p:sp>
      <p:sp>
        <p:nvSpPr>
          <p:cNvPr id="19" name="ZoneTexte 18"/>
          <p:cNvSpPr txBox="1"/>
          <p:nvPr/>
        </p:nvSpPr>
        <p:spPr>
          <a:xfrm>
            <a:off x="1729778" y="9616"/>
            <a:ext cx="176598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dirty="0" smtClean="0"/>
              <a:t>Etude fonctionnelle et technique</a:t>
            </a:r>
            <a:endParaRPr lang="de-DE" dirty="0"/>
          </a:p>
        </p:txBody>
      </p:sp>
      <p:sp>
        <p:nvSpPr>
          <p:cNvPr id="20" name="ZoneTexte 19"/>
          <p:cNvSpPr txBox="1"/>
          <p:nvPr/>
        </p:nvSpPr>
        <p:spPr>
          <a:xfrm>
            <a:off x="3593475" y="9616"/>
            <a:ext cx="176598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dirty="0" smtClean="0"/>
              <a:t>Résultats et perspectives</a:t>
            </a:r>
            <a:endParaRPr lang="de-DE" dirty="0"/>
          </a:p>
        </p:txBody>
      </p:sp>
      <p:sp>
        <p:nvSpPr>
          <p:cNvPr id="21" name="ZoneTexte 20"/>
          <p:cNvSpPr txBox="1"/>
          <p:nvPr/>
        </p:nvSpPr>
        <p:spPr>
          <a:xfrm>
            <a:off x="5359456" y="9616"/>
            <a:ext cx="10737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dirty="0" smtClean="0"/>
              <a:t>Conclusion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382188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243205"/>
            <a:ext cx="10515600" cy="1325563"/>
          </a:xfrm>
        </p:spPr>
        <p:txBody>
          <a:bodyPr/>
          <a:lstStyle/>
          <a:p>
            <a:r>
              <a:rPr lang="fr-FR" dirty="0"/>
              <a:t>Sommaire</a:t>
            </a:r>
            <a:endParaRPr lang="de-DE" dirty="0"/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>
          <a:xfrm>
            <a:off x="1120000" y="1375647"/>
            <a:ext cx="10233800" cy="5219362"/>
          </a:xfrm>
        </p:spPr>
        <p:txBody>
          <a:bodyPr>
            <a:normAutofit fontScale="92500" lnSpcReduction="20000"/>
          </a:bodyPr>
          <a:lstStyle/>
          <a:p>
            <a:pPr marL="571500" indent="-571500">
              <a:buFont typeface="+mj-lt"/>
              <a:buAutoNum type="romanUcPeriod"/>
            </a:pPr>
            <a:r>
              <a:rPr lang="fr-FR" b="1" dirty="0"/>
              <a:t>Introduction</a:t>
            </a:r>
          </a:p>
          <a:p>
            <a:pPr marL="1028700" lvl="1" indent="-571500">
              <a:buFont typeface="+mj-lt"/>
              <a:buAutoNum type="arabicPeriod"/>
            </a:pPr>
            <a:r>
              <a:rPr lang="fr-FR" dirty="0">
                <a:solidFill>
                  <a:schemeClr val="tx1">
                    <a:lumMod val="65000"/>
                  </a:schemeClr>
                </a:solidFill>
              </a:rPr>
              <a:t>Contexte du client</a:t>
            </a:r>
          </a:p>
          <a:p>
            <a:pPr marL="1028700" lvl="1" indent="-571500">
              <a:buFont typeface="+mj-lt"/>
              <a:buAutoNum type="arabicPeriod"/>
            </a:pPr>
            <a:r>
              <a:rPr lang="fr-FR" dirty="0">
                <a:solidFill>
                  <a:schemeClr val="tx1">
                    <a:lumMod val="65000"/>
                  </a:schemeClr>
                </a:solidFill>
              </a:rPr>
              <a:t>Fonctionnalités </a:t>
            </a:r>
            <a:r>
              <a:rPr lang="fr-FR" dirty="0" smtClean="0">
                <a:solidFill>
                  <a:schemeClr val="tx1">
                    <a:lumMod val="65000"/>
                  </a:schemeClr>
                </a:solidFill>
              </a:rPr>
              <a:t>exigées</a:t>
            </a:r>
          </a:p>
          <a:p>
            <a:pPr marL="457200" lvl="1" indent="0">
              <a:buNone/>
            </a:pPr>
            <a:endParaRPr lang="fr-FR" dirty="0">
              <a:solidFill>
                <a:schemeClr val="tx1">
                  <a:lumMod val="50000"/>
                </a:schemeClr>
              </a:solidFill>
            </a:endParaRPr>
          </a:p>
          <a:p>
            <a:pPr marL="571500" indent="-571500">
              <a:buFont typeface="+mj-lt"/>
              <a:buAutoNum type="romanUcPeriod"/>
            </a:pPr>
            <a:r>
              <a:rPr lang="fr-FR" b="1" dirty="0"/>
              <a:t>Etude fonctionnelle et technique de la solution</a:t>
            </a:r>
          </a:p>
          <a:p>
            <a:pPr marL="1028700" lvl="1" indent="-571500">
              <a:buFont typeface="+mj-lt"/>
              <a:buAutoNum type="arabicPeriod"/>
            </a:pPr>
            <a:r>
              <a:rPr lang="fr-FR" dirty="0">
                <a:solidFill>
                  <a:schemeClr val="tx1">
                    <a:lumMod val="65000"/>
                  </a:schemeClr>
                </a:solidFill>
              </a:rPr>
              <a:t>Technologies utilisées</a:t>
            </a:r>
          </a:p>
          <a:p>
            <a:pPr marL="1028700" lvl="1" indent="-571500">
              <a:buFont typeface="+mj-lt"/>
              <a:buAutoNum type="arabicPeriod"/>
            </a:pPr>
            <a:r>
              <a:rPr lang="fr-FR" dirty="0">
                <a:solidFill>
                  <a:schemeClr val="tx1">
                    <a:lumMod val="65000"/>
                  </a:schemeClr>
                </a:solidFill>
              </a:rPr>
              <a:t>Architecture logicielle</a:t>
            </a:r>
          </a:p>
          <a:p>
            <a:pPr marL="1028700" lvl="1" indent="-571500">
              <a:buFont typeface="+mj-lt"/>
              <a:buAutoNum type="arabicPeriod"/>
            </a:pPr>
            <a:r>
              <a:rPr lang="fr-FR" dirty="0">
                <a:solidFill>
                  <a:schemeClr val="tx1">
                    <a:lumMod val="65000"/>
                  </a:schemeClr>
                </a:solidFill>
              </a:rPr>
              <a:t>Aspect </a:t>
            </a:r>
            <a:r>
              <a:rPr lang="fr-FR" dirty="0" smtClean="0">
                <a:solidFill>
                  <a:schemeClr val="tx1">
                    <a:lumMod val="65000"/>
                  </a:schemeClr>
                </a:solidFill>
              </a:rPr>
              <a:t>fonctionnel </a:t>
            </a:r>
            <a:r>
              <a:rPr lang="fr-FR" i="1" dirty="0" smtClean="0">
                <a:solidFill>
                  <a:schemeClr val="tx1">
                    <a:lumMod val="65000"/>
                  </a:schemeClr>
                </a:solidFill>
              </a:rPr>
              <a:t>(</a:t>
            </a:r>
            <a:r>
              <a:rPr lang="fr-FR" i="1" dirty="0" err="1" smtClean="0">
                <a:solidFill>
                  <a:schemeClr val="tx1">
                    <a:lumMod val="65000"/>
                  </a:schemeClr>
                </a:solidFill>
              </a:rPr>
              <a:t>backend</a:t>
            </a:r>
            <a:r>
              <a:rPr lang="fr-FR" i="1" dirty="0" smtClean="0">
                <a:solidFill>
                  <a:schemeClr val="tx1">
                    <a:lumMod val="65000"/>
                  </a:schemeClr>
                </a:solidFill>
              </a:rPr>
              <a:t>)</a:t>
            </a:r>
            <a:endParaRPr lang="fr-FR" i="1" dirty="0">
              <a:solidFill>
                <a:schemeClr val="tx1">
                  <a:lumMod val="65000"/>
                </a:schemeClr>
              </a:solidFill>
            </a:endParaRPr>
          </a:p>
          <a:p>
            <a:pPr marL="1028700" lvl="1" indent="-571500">
              <a:buFont typeface="+mj-lt"/>
              <a:buAutoNum type="arabicPeriod"/>
            </a:pPr>
            <a:r>
              <a:rPr lang="fr-FR" dirty="0">
                <a:solidFill>
                  <a:schemeClr val="tx1">
                    <a:lumMod val="65000"/>
                  </a:schemeClr>
                </a:solidFill>
              </a:rPr>
              <a:t>Analyse de </a:t>
            </a:r>
            <a:r>
              <a:rPr lang="fr-FR" dirty="0" smtClean="0">
                <a:solidFill>
                  <a:schemeClr val="tx1">
                    <a:lumMod val="65000"/>
                  </a:schemeClr>
                </a:solidFill>
              </a:rPr>
              <a:t>l’interface </a:t>
            </a:r>
            <a:r>
              <a:rPr lang="fr-FR" i="1" dirty="0" smtClean="0">
                <a:solidFill>
                  <a:schemeClr val="tx1">
                    <a:lumMod val="65000"/>
                  </a:schemeClr>
                </a:solidFill>
              </a:rPr>
              <a:t>(</a:t>
            </a:r>
            <a:r>
              <a:rPr lang="fr-FR" i="1" dirty="0" err="1" smtClean="0">
                <a:solidFill>
                  <a:schemeClr val="tx1">
                    <a:lumMod val="65000"/>
                  </a:schemeClr>
                </a:solidFill>
              </a:rPr>
              <a:t>frontend</a:t>
            </a:r>
            <a:r>
              <a:rPr lang="fr-FR" i="1" dirty="0" smtClean="0">
                <a:solidFill>
                  <a:schemeClr val="tx1">
                    <a:lumMod val="65000"/>
                  </a:schemeClr>
                </a:solidFill>
              </a:rPr>
              <a:t>)</a:t>
            </a:r>
          </a:p>
          <a:p>
            <a:pPr marL="457200" lvl="1" indent="0">
              <a:buNone/>
            </a:pPr>
            <a:endParaRPr lang="fr-FR" dirty="0">
              <a:solidFill>
                <a:schemeClr val="tx1">
                  <a:lumMod val="50000"/>
                </a:schemeClr>
              </a:solidFill>
            </a:endParaRPr>
          </a:p>
          <a:p>
            <a:pPr marL="571500" indent="-571500">
              <a:buFont typeface="+mj-lt"/>
              <a:buAutoNum type="romanUcPeriod"/>
            </a:pPr>
            <a:r>
              <a:rPr lang="fr-FR" b="1" dirty="0"/>
              <a:t>Résultats et perspectives</a:t>
            </a:r>
          </a:p>
          <a:p>
            <a:pPr marL="1028700" lvl="1" indent="-571500">
              <a:buFont typeface="+mj-lt"/>
              <a:buAutoNum type="arabicPeriod"/>
            </a:pPr>
            <a:r>
              <a:rPr lang="fr-FR" dirty="0">
                <a:solidFill>
                  <a:schemeClr val="tx1">
                    <a:lumMod val="65000"/>
                  </a:schemeClr>
                </a:solidFill>
              </a:rPr>
              <a:t>Démonstration</a:t>
            </a:r>
          </a:p>
          <a:p>
            <a:pPr marL="1028700" lvl="1" indent="-571500">
              <a:buFont typeface="+mj-lt"/>
              <a:buAutoNum type="arabicPeriod"/>
            </a:pPr>
            <a:r>
              <a:rPr lang="fr-FR" dirty="0">
                <a:solidFill>
                  <a:schemeClr val="tx1">
                    <a:lumMod val="65000"/>
                  </a:schemeClr>
                </a:solidFill>
              </a:rPr>
              <a:t>Ambitions </a:t>
            </a:r>
            <a:r>
              <a:rPr lang="fr-FR" dirty="0" smtClean="0">
                <a:solidFill>
                  <a:schemeClr val="tx1">
                    <a:lumMod val="65000"/>
                  </a:schemeClr>
                </a:solidFill>
              </a:rPr>
              <a:t>d’amélioration</a:t>
            </a:r>
          </a:p>
          <a:p>
            <a:pPr marL="457200" lvl="1" indent="0">
              <a:buNone/>
            </a:pPr>
            <a:endParaRPr lang="fr-FR" dirty="0">
              <a:solidFill>
                <a:schemeClr val="tx1">
                  <a:lumMod val="50000"/>
                </a:schemeClr>
              </a:solidFill>
            </a:endParaRPr>
          </a:p>
          <a:p>
            <a:pPr marL="571500" lvl="0" indent="-571500">
              <a:buFont typeface="+mj-lt"/>
              <a:buAutoNum type="romanUcPeriod"/>
            </a:pPr>
            <a:r>
              <a:rPr lang="fr-FR" b="1" dirty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25000"/>
                        <a:lumOff val="75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</a:rPr>
              <a:t>Conclusion</a:t>
            </a:r>
            <a:endParaRPr lang="fr-FR" b="1" dirty="0"/>
          </a:p>
          <a:p>
            <a:pPr marL="1028700" lvl="1" indent="-571500">
              <a:buFont typeface="+mj-lt"/>
              <a:buAutoNum type="arabicPeriod"/>
            </a:pPr>
            <a:endParaRPr lang="fr-FR" dirty="0"/>
          </a:p>
          <a:p>
            <a:pPr marL="1028700" lvl="1" indent="-571500">
              <a:buFont typeface="+mj-lt"/>
              <a:buAutoNum type="arabicPeriod"/>
            </a:pPr>
            <a:endParaRPr lang="fr-FR" dirty="0"/>
          </a:p>
          <a:p>
            <a:pPr marL="1028700" lvl="1" indent="-571500">
              <a:buFont typeface="+mj-lt"/>
              <a:buAutoNum type="arabicPeriod"/>
            </a:pPr>
            <a:endParaRPr lang="de-D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z="1600" smtClean="0"/>
              <a:pPr/>
              <a:t>2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404584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854532" y="3349326"/>
            <a:ext cx="9144000" cy="1641490"/>
          </a:xfrm>
        </p:spPr>
        <p:txBody>
          <a:bodyPr/>
          <a:lstStyle/>
          <a:p>
            <a:r>
              <a:rPr lang="fr-FR" dirty="0"/>
              <a:t>Introduction</a:t>
            </a:r>
            <a:endParaRPr lang="de-DE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854532" y="4625492"/>
            <a:ext cx="9144000" cy="754025"/>
          </a:xfrm>
        </p:spPr>
        <p:txBody>
          <a:bodyPr/>
          <a:lstStyle/>
          <a:p>
            <a:r>
              <a:rPr lang="fr-FR" dirty="0"/>
              <a:t>Rappel des objectifs et des exigences du projet</a:t>
            </a:r>
            <a:endParaRPr lang="de-D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z="1600" smtClean="0"/>
              <a:t>3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454456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461689"/>
            <a:ext cx="10515600" cy="1325563"/>
          </a:xfrm>
        </p:spPr>
        <p:txBody>
          <a:bodyPr/>
          <a:lstStyle/>
          <a:p>
            <a:r>
              <a:rPr lang="fr-FR" dirty="0"/>
              <a:t>Contexte du client</a:t>
            </a:r>
            <a:endParaRPr lang="de-DE" dirty="0"/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>
          <a:xfrm>
            <a:off x="838200" y="2021163"/>
            <a:ext cx="10515600" cy="1680755"/>
          </a:xfrm>
        </p:spPr>
        <p:txBody>
          <a:bodyPr>
            <a:normAutofit/>
          </a:bodyPr>
          <a:lstStyle/>
          <a:p>
            <a:pPr indent="-540000">
              <a:buFont typeface="Wingdings" panose="05000000000000000000" pitchFamily="2" charset="2"/>
              <a:buChar char="Ø"/>
            </a:pPr>
            <a:r>
              <a:rPr lang="fr-FR" dirty="0"/>
              <a:t>Projet réalisé à la demande d’un particulier</a:t>
            </a:r>
          </a:p>
          <a:p>
            <a:pPr indent="-540000">
              <a:buFont typeface="Wingdings" panose="05000000000000000000" pitchFamily="2" charset="2"/>
              <a:buChar char="Ø"/>
            </a:pPr>
            <a:r>
              <a:rPr lang="fr-FR" dirty="0"/>
              <a:t>L’utilisateur final administre un parc d’appartements</a:t>
            </a:r>
          </a:p>
          <a:p>
            <a:pPr indent="-540000">
              <a:buFont typeface="Wingdings" panose="05000000000000000000" pitchFamily="2" charset="2"/>
              <a:buChar char="Ø"/>
            </a:pPr>
            <a:r>
              <a:rPr lang="fr-FR" dirty="0"/>
              <a:t>Nécessité de lui offrir un logiciel afin de faciliter son activité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z="1600" smtClean="0"/>
              <a:pPr/>
              <a:t>4</a:t>
            </a:fld>
            <a:endParaRPr lang="en-US" sz="1600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347" y="4331078"/>
            <a:ext cx="3690801" cy="210902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5074" y="4504531"/>
            <a:ext cx="4876800" cy="17621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Ellipse 6"/>
          <p:cNvSpPr/>
          <p:nvPr/>
        </p:nvSpPr>
        <p:spPr>
          <a:xfrm>
            <a:off x="993751" y="267481"/>
            <a:ext cx="126249" cy="12947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llipse 8"/>
          <p:cNvSpPr/>
          <p:nvPr/>
        </p:nvSpPr>
        <p:spPr>
          <a:xfrm>
            <a:off x="1232466" y="267481"/>
            <a:ext cx="126249" cy="12947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Ellipse 9"/>
          <p:cNvSpPr/>
          <p:nvPr/>
        </p:nvSpPr>
        <p:spPr>
          <a:xfrm>
            <a:off x="2120113" y="267481"/>
            <a:ext cx="126249" cy="12947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/>
          <p:cNvSpPr/>
          <p:nvPr/>
        </p:nvSpPr>
        <p:spPr>
          <a:xfrm>
            <a:off x="2379057" y="267481"/>
            <a:ext cx="126249" cy="12947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Ellipse 11"/>
          <p:cNvSpPr/>
          <p:nvPr/>
        </p:nvSpPr>
        <p:spPr>
          <a:xfrm>
            <a:off x="2638001" y="267481"/>
            <a:ext cx="126249" cy="12947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/>
          <p:cNvSpPr/>
          <p:nvPr/>
        </p:nvSpPr>
        <p:spPr>
          <a:xfrm>
            <a:off x="2896945" y="267481"/>
            <a:ext cx="126249" cy="12947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Ellipse 13"/>
          <p:cNvSpPr/>
          <p:nvPr/>
        </p:nvSpPr>
        <p:spPr>
          <a:xfrm>
            <a:off x="4253985" y="264724"/>
            <a:ext cx="126249" cy="12947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Ellipse 14"/>
          <p:cNvSpPr/>
          <p:nvPr/>
        </p:nvSpPr>
        <p:spPr>
          <a:xfrm>
            <a:off x="4512930" y="264724"/>
            <a:ext cx="126249" cy="12947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Ellipse 15"/>
          <p:cNvSpPr/>
          <p:nvPr/>
        </p:nvSpPr>
        <p:spPr>
          <a:xfrm>
            <a:off x="5833187" y="262411"/>
            <a:ext cx="126249" cy="12947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ZoneTexte 16"/>
          <p:cNvSpPr txBox="1"/>
          <p:nvPr/>
        </p:nvSpPr>
        <p:spPr>
          <a:xfrm>
            <a:off x="774101" y="9616"/>
            <a:ext cx="8180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dirty="0" smtClean="0"/>
              <a:t>Introduction</a:t>
            </a:r>
            <a:endParaRPr lang="de-DE" dirty="0"/>
          </a:p>
        </p:txBody>
      </p:sp>
      <p:sp>
        <p:nvSpPr>
          <p:cNvPr id="18" name="ZoneTexte 17"/>
          <p:cNvSpPr txBox="1"/>
          <p:nvPr/>
        </p:nvSpPr>
        <p:spPr>
          <a:xfrm>
            <a:off x="1729778" y="9616"/>
            <a:ext cx="176598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dirty="0" smtClean="0"/>
              <a:t>Etude fonctionnelle et technique</a:t>
            </a:r>
            <a:endParaRPr lang="de-DE" dirty="0"/>
          </a:p>
        </p:txBody>
      </p:sp>
      <p:sp>
        <p:nvSpPr>
          <p:cNvPr id="19" name="ZoneTexte 18"/>
          <p:cNvSpPr txBox="1"/>
          <p:nvPr/>
        </p:nvSpPr>
        <p:spPr>
          <a:xfrm>
            <a:off x="3593475" y="9616"/>
            <a:ext cx="176598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dirty="0" smtClean="0"/>
              <a:t>Résultats et perspectives</a:t>
            </a:r>
            <a:endParaRPr lang="de-DE" dirty="0"/>
          </a:p>
        </p:txBody>
      </p:sp>
      <p:sp>
        <p:nvSpPr>
          <p:cNvPr id="20" name="ZoneTexte 19"/>
          <p:cNvSpPr txBox="1"/>
          <p:nvPr/>
        </p:nvSpPr>
        <p:spPr>
          <a:xfrm>
            <a:off x="5359456" y="9616"/>
            <a:ext cx="10737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dirty="0" smtClean="0"/>
              <a:t>Conclusion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903471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453597"/>
            <a:ext cx="10515600" cy="1325563"/>
          </a:xfrm>
        </p:spPr>
        <p:txBody>
          <a:bodyPr/>
          <a:lstStyle/>
          <a:p>
            <a:r>
              <a:rPr lang="fr-FR" dirty="0"/>
              <a:t>Fonctionnalités exigées</a:t>
            </a:r>
            <a:endParaRPr lang="de-DE" dirty="0"/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>
          <a:xfrm>
            <a:off x="716569" y="2000594"/>
            <a:ext cx="10711543" cy="1696707"/>
          </a:xfrm>
        </p:spPr>
        <p:txBody>
          <a:bodyPr>
            <a:normAutofit/>
          </a:bodyPr>
          <a:lstStyle/>
          <a:p>
            <a:pPr indent="-540000">
              <a:buFont typeface="Wingdings" panose="05000000000000000000" pitchFamily="2" charset="2"/>
              <a:buChar char="Ø"/>
            </a:pPr>
            <a:r>
              <a:rPr lang="fr-FR" dirty="0"/>
              <a:t>Création et modification de locataires, locaux et contrats de location</a:t>
            </a:r>
          </a:p>
          <a:p>
            <a:pPr indent="-540000">
              <a:buFont typeface="Wingdings" panose="05000000000000000000" pitchFamily="2" charset="2"/>
              <a:buChar char="Ø"/>
            </a:pPr>
            <a:r>
              <a:rPr lang="fr-FR" dirty="0"/>
              <a:t>Support de pièces justificatives et de patrons de contrats</a:t>
            </a:r>
          </a:p>
          <a:p>
            <a:pPr indent="-540000">
              <a:buFont typeface="Wingdings" panose="05000000000000000000" pitchFamily="2" charset="2"/>
              <a:buChar char="Ø"/>
            </a:pPr>
            <a:r>
              <a:rPr lang="fr-FR" dirty="0"/>
              <a:t>Génération de documents </a:t>
            </a:r>
            <a:r>
              <a:rPr lang="fr-FR" dirty="0" smtClean="0"/>
              <a:t>automatisée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z="1600" smtClean="0"/>
              <a:pPr/>
              <a:t>5</a:t>
            </a:fld>
            <a:endParaRPr lang="en-US" sz="1600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220" y="4306116"/>
            <a:ext cx="2838450" cy="188595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723" y="4306116"/>
            <a:ext cx="1828800" cy="1828800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5573" y="4306116"/>
            <a:ext cx="1828800" cy="1828800"/>
          </a:xfrm>
          <a:prstGeom prst="rect">
            <a:avLst/>
          </a:prstGeom>
        </p:spPr>
      </p:pic>
      <p:sp>
        <p:nvSpPr>
          <p:cNvPr id="9" name="Ellipse 8"/>
          <p:cNvSpPr/>
          <p:nvPr/>
        </p:nvSpPr>
        <p:spPr>
          <a:xfrm>
            <a:off x="993751" y="267481"/>
            <a:ext cx="126249" cy="12947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/>
          <p:cNvSpPr/>
          <p:nvPr/>
        </p:nvSpPr>
        <p:spPr>
          <a:xfrm>
            <a:off x="1232466" y="267481"/>
            <a:ext cx="126249" cy="12947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Ellipse 11"/>
          <p:cNvSpPr/>
          <p:nvPr/>
        </p:nvSpPr>
        <p:spPr>
          <a:xfrm>
            <a:off x="2120113" y="267481"/>
            <a:ext cx="126249" cy="12947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/>
          <p:cNvSpPr/>
          <p:nvPr/>
        </p:nvSpPr>
        <p:spPr>
          <a:xfrm>
            <a:off x="2379057" y="267481"/>
            <a:ext cx="126249" cy="12947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Ellipse 13"/>
          <p:cNvSpPr/>
          <p:nvPr/>
        </p:nvSpPr>
        <p:spPr>
          <a:xfrm>
            <a:off x="2638001" y="267481"/>
            <a:ext cx="126249" cy="12947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Ellipse 14"/>
          <p:cNvSpPr/>
          <p:nvPr/>
        </p:nvSpPr>
        <p:spPr>
          <a:xfrm>
            <a:off x="2896945" y="267481"/>
            <a:ext cx="126249" cy="12947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Ellipse 15"/>
          <p:cNvSpPr/>
          <p:nvPr/>
        </p:nvSpPr>
        <p:spPr>
          <a:xfrm>
            <a:off x="4253985" y="264724"/>
            <a:ext cx="126249" cy="12947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Ellipse 16"/>
          <p:cNvSpPr/>
          <p:nvPr/>
        </p:nvSpPr>
        <p:spPr>
          <a:xfrm>
            <a:off x="4512930" y="264724"/>
            <a:ext cx="126249" cy="12947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Ellipse 17"/>
          <p:cNvSpPr/>
          <p:nvPr/>
        </p:nvSpPr>
        <p:spPr>
          <a:xfrm>
            <a:off x="5833187" y="262411"/>
            <a:ext cx="126249" cy="12947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ZoneTexte 18"/>
          <p:cNvSpPr txBox="1"/>
          <p:nvPr/>
        </p:nvSpPr>
        <p:spPr>
          <a:xfrm>
            <a:off x="774101" y="9616"/>
            <a:ext cx="8180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dirty="0" smtClean="0"/>
              <a:t>Introduction</a:t>
            </a:r>
            <a:endParaRPr lang="de-DE" dirty="0"/>
          </a:p>
        </p:txBody>
      </p:sp>
      <p:sp>
        <p:nvSpPr>
          <p:cNvPr id="20" name="ZoneTexte 19"/>
          <p:cNvSpPr txBox="1"/>
          <p:nvPr/>
        </p:nvSpPr>
        <p:spPr>
          <a:xfrm>
            <a:off x="1729778" y="9616"/>
            <a:ext cx="176598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dirty="0" smtClean="0"/>
              <a:t>Etude fonctionnelle et technique</a:t>
            </a:r>
            <a:endParaRPr lang="de-DE" dirty="0"/>
          </a:p>
        </p:txBody>
      </p:sp>
      <p:sp>
        <p:nvSpPr>
          <p:cNvPr id="21" name="ZoneTexte 20"/>
          <p:cNvSpPr txBox="1"/>
          <p:nvPr/>
        </p:nvSpPr>
        <p:spPr>
          <a:xfrm>
            <a:off x="3593475" y="9616"/>
            <a:ext cx="176598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dirty="0" smtClean="0"/>
              <a:t>Résultats et perspectives</a:t>
            </a:r>
            <a:endParaRPr lang="de-DE" dirty="0"/>
          </a:p>
        </p:txBody>
      </p:sp>
      <p:sp>
        <p:nvSpPr>
          <p:cNvPr id="22" name="ZoneTexte 21"/>
          <p:cNvSpPr txBox="1"/>
          <p:nvPr/>
        </p:nvSpPr>
        <p:spPr>
          <a:xfrm>
            <a:off x="5359456" y="9616"/>
            <a:ext cx="10737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dirty="0" smtClean="0"/>
              <a:t>Conclusion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728941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838200" y="2827914"/>
            <a:ext cx="9144000" cy="1641490"/>
          </a:xfrm>
        </p:spPr>
        <p:txBody>
          <a:bodyPr>
            <a:noAutofit/>
          </a:bodyPr>
          <a:lstStyle/>
          <a:p>
            <a:r>
              <a:rPr lang="fr-FR" sz="6600" dirty="0"/>
              <a:t>Etude fonctionnelle et </a:t>
            </a:r>
            <a:br>
              <a:rPr lang="fr-FR" sz="6600" dirty="0"/>
            </a:br>
            <a:r>
              <a:rPr lang="fr-FR" sz="6600" dirty="0"/>
              <a:t>technique de la solution</a:t>
            </a:r>
            <a:br>
              <a:rPr lang="fr-FR" sz="6600" dirty="0"/>
            </a:br>
            <a:endParaRPr lang="de-DE" sz="66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854532" y="4625492"/>
            <a:ext cx="9144000" cy="754025"/>
          </a:xfrm>
        </p:spPr>
        <p:txBody>
          <a:bodyPr/>
          <a:lstStyle/>
          <a:p>
            <a:r>
              <a:rPr lang="fr-FR" dirty="0"/>
              <a:t>Explication du fonctionnement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z="1600" smtClean="0"/>
              <a:t>6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176748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445505"/>
            <a:ext cx="10515600" cy="1325563"/>
          </a:xfrm>
        </p:spPr>
        <p:txBody>
          <a:bodyPr/>
          <a:lstStyle/>
          <a:p>
            <a:r>
              <a:rPr lang="fr-FR" dirty="0"/>
              <a:t>Technologies utilisées</a:t>
            </a:r>
            <a:endParaRPr lang="de-DE" dirty="0"/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>
          <a:xfrm>
            <a:off x="838200" y="2004979"/>
            <a:ext cx="10515600" cy="1680755"/>
          </a:xfrm>
        </p:spPr>
        <p:txBody>
          <a:bodyPr>
            <a:normAutofit/>
          </a:bodyPr>
          <a:lstStyle/>
          <a:p>
            <a:pPr indent="-540000">
              <a:buFont typeface="Wingdings" panose="05000000000000000000" pitchFamily="2" charset="2"/>
              <a:buChar char="Ø"/>
            </a:pPr>
            <a:r>
              <a:rPr lang="fr-FR" dirty="0" smtClean="0"/>
              <a:t>Solution disponible </a:t>
            </a:r>
            <a:r>
              <a:rPr lang="fr-FR" dirty="0"/>
              <a:t>sur </a:t>
            </a:r>
            <a:r>
              <a:rPr lang="fr-FR" i="1" dirty="0"/>
              <a:t>GitHub</a:t>
            </a:r>
          </a:p>
          <a:p>
            <a:pPr indent="-540000">
              <a:buFont typeface="Wingdings" panose="05000000000000000000" pitchFamily="2" charset="2"/>
              <a:buChar char="Ø"/>
            </a:pPr>
            <a:r>
              <a:rPr lang="fr-FR" dirty="0"/>
              <a:t>Technologies orientées Web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z="1600" smtClean="0"/>
              <a:pPr/>
              <a:t>7</a:t>
            </a:fld>
            <a:endParaRPr lang="en-US" sz="1600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xmlns="" id="{8CFC72C1-9494-4546-8703-58CB45C2152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295590" y="5595091"/>
            <a:ext cx="3792138" cy="943821"/>
          </a:xfrm>
          <a:prstGeom prst="rect">
            <a:avLst/>
          </a:prstGeom>
        </p:spPr>
      </p:pic>
      <p:sp>
        <p:nvSpPr>
          <p:cNvPr id="7" name="Ellipse 6"/>
          <p:cNvSpPr/>
          <p:nvPr/>
        </p:nvSpPr>
        <p:spPr>
          <a:xfrm>
            <a:off x="993751" y="267481"/>
            <a:ext cx="126249" cy="12947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Ellipse 9"/>
          <p:cNvSpPr/>
          <p:nvPr/>
        </p:nvSpPr>
        <p:spPr>
          <a:xfrm>
            <a:off x="1232466" y="267481"/>
            <a:ext cx="126249" cy="12947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/>
          <p:cNvSpPr/>
          <p:nvPr/>
        </p:nvSpPr>
        <p:spPr>
          <a:xfrm>
            <a:off x="2120113" y="267481"/>
            <a:ext cx="126249" cy="12947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Ellipse 11"/>
          <p:cNvSpPr/>
          <p:nvPr/>
        </p:nvSpPr>
        <p:spPr>
          <a:xfrm>
            <a:off x="2379057" y="267481"/>
            <a:ext cx="126249" cy="12947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/>
          <p:cNvSpPr/>
          <p:nvPr/>
        </p:nvSpPr>
        <p:spPr>
          <a:xfrm>
            <a:off x="2638001" y="267481"/>
            <a:ext cx="126249" cy="12947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Ellipse 13"/>
          <p:cNvSpPr/>
          <p:nvPr/>
        </p:nvSpPr>
        <p:spPr>
          <a:xfrm>
            <a:off x="2896945" y="267481"/>
            <a:ext cx="126249" cy="12947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Ellipse 14"/>
          <p:cNvSpPr/>
          <p:nvPr/>
        </p:nvSpPr>
        <p:spPr>
          <a:xfrm>
            <a:off x="4253985" y="264724"/>
            <a:ext cx="126249" cy="12947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Ellipse 15"/>
          <p:cNvSpPr/>
          <p:nvPr/>
        </p:nvSpPr>
        <p:spPr>
          <a:xfrm>
            <a:off x="4512930" y="264724"/>
            <a:ext cx="126249" cy="12947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Ellipse 16"/>
          <p:cNvSpPr/>
          <p:nvPr/>
        </p:nvSpPr>
        <p:spPr>
          <a:xfrm>
            <a:off x="5833187" y="262411"/>
            <a:ext cx="126249" cy="12947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ZoneTexte 17"/>
          <p:cNvSpPr txBox="1"/>
          <p:nvPr/>
        </p:nvSpPr>
        <p:spPr>
          <a:xfrm>
            <a:off x="774101" y="9616"/>
            <a:ext cx="8180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dirty="0" smtClean="0"/>
              <a:t>Introduction</a:t>
            </a:r>
            <a:endParaRPr lang="de-DE" dirty="0"/>
          </a:p>
        </p:txBody>
      </p:sp>
      <p:sp>
        <p:nvSpPr>
          <p:cNvPr id="19" name="ZoneTexte 18"/>
          <p:cNvSpPr txBox="1"/>
          <p:nvPr/>
        </p:nvSpPr>
        <p:spPr>
          <a:xfrm>
            <a:off x="1729778" y="9616"/>
            <a:ext cx="176598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dirty="0" smtClean="0"/>
              <a:t>Etude fonctionnelle et technique</a:t>
            </a:r>
            <a:endParaRPr lang="de-DE" dirty="0"/>
          </a:p>
        </p:txBody>
      </p:sp>
      <p:sp>
        <p:nvSpPr>
          <p:cNvPr id="20" name="ZoneTexte 19"/>
          <p:cNvSpPr txBox="1"/>
          <p:nvPr/>
        </p:nvSpPr>
        <p:spPr>
          <a:xfrm>
            <a:off x="3593475" y="9616"/>
            <a:ext cx="176598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dirty="0" smtClean="0"/>
              <a:t>Résultats et perspectives</a:t>
            </a:r>
            <a:endParaRPr lang="de-DE" dirty="0"/>
          </a:p>
        </p:txBody>
      </p:sp>
      <p:sp>
        <p:nvSpPr>
          <p:cNvPr id="21" name="ZoneTexte 20"/>
          <p:cNvSpPr txBox="1"/>
          <p:nvPr/>
        </p:nvSpPr>
        <p:spPr>
          <a:xfrm>
            <a:off x="5359456" y="9616"/>
            <a:ext cx="10737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dirty="0" smtClean="0"/>
              <a:t>Conclusion</a:t>
            </a:r>
            <a:endParaRPr lang="de-DE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1821" y="1642683"/>
            <a:ext cx="4342181" cy="4631659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41" y="3685734"/>
            <a:ext cx="1420208" cy="1420208"/>
          </a:xfrm>
          <a:prstGeom prst="rect">
            <a:avLst/>
          </a:prstGeom>
        </p:spPr>
      </p:pic>
      <p:pic>
        <p:nvPicPr>
          <p:cNvPr id="22" name="Image 2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4250" y="3765524"/>
            <a:ext cx="3607148" cy="1255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3037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429321"/>
            <a:ext cx="10515600" cy="1325563"/>
          </a:xfrm>
        </p:spPr>
        <p:txBody>
          <a:bodyPr>
            <a:normAutofit/>
          </a:bodyPr>
          <a:lstStyle/>
          <a:p>
            <a:r>
              <a:rPr lang="fr-FR" dirty="0"/>
              <a:t>Architecture logicielle</a:t>
            </a:r>
            <a:endParaRPr lang="de-DE" dirty="0"/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>
          <a:xfrm>
            <a:off x="838200" y="1802679"/>
            <a:ext cx="10515600" cy="1680755"/>
          </a:xfrm>
        </p:spPr>
        <p:txBody>
          <a:bodyPr>
            <a:normAutofit/>
          </a:bodyPr>
          <a:lstStyle/>
          <a:p>
            <a:pPr indent="-540000">
              <a:buFont typeface="Wingdings" panose="05000000000000000000" pitchFamily="2" charset="2"/>
              <a:buChar char="Ø"/>
            </a:pPr>
            <a:r>
              <a:rPr lang="fr-FR" dirty="0"/>
              <a:t>Basée sur l’arborescence Symfony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z="1600" smtClean="0"/>
              <a:pPr/>
              <a:t>8</a:t>
            </a:fld>
            <a:endParaRPr lang="en-US" sz="1600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xmlns="" id="{5A730377-FB9A-4BD8-A1BB-8D90CBFA55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6271" y="2609103"/>
            <a:ext cx="8758560" cy="4005692"/>
          </a:xfrm>
          <a:prstGeom prst="rect">
            <a:avLst/>
          </a:prstGeom>
        </p:spPr>
      </p:pic>
      <p:sp>
        <p:nvSpPr>
          <p:cNvPr id="7" name="Ellipse 6"/>
          <p:cNvSpPr/>
          <p:nvPr/>
        </p:nvSpPr>
        <p:spPr>
          <a:xfrm>
            <a:off x="993751" y="267481"/>
            <a:ext cx="126249" cy="12947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llipse 8"/>
          <p:cNvSpPr/>
          <p:nvPr/>
        </p:nvSpPr>
        <p:spPr>
          <a:xfrm>
            <a:off x="1232466" y="267481"/>
            <a:ext cx="126249" cy="12947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Ellipse 9"/>
          <p:cNvSpPr/>
          <p:nvPr/>
        </p:nvSpPr>
        <p:spPr>
          <a:xfrm>
            <a:off x="2120113" y="267481"/>
            <a:ext cx="126249" cy="12947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/>
          <p:cNvSpPr/>
          <p:nvPr/>
        </p:nvSpPr>
        <p:spPr>
          <a:xfrm>
            <a:off x="2379057" y="267481"/>
            <a:ext cx="126249" cy="12947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Ellipse 11"/>
          <p:cNvSpPr/>
          <p:nvPr/>
        </p:nvSpPr>
        <p:spPr>
          <a:xfrm>
            <a:off x="2638001" y="267481"/>
            <a:ext cx="126249" cy="12947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/>
          <p:cNvSpPr/>
          <p:nvPr/>
        </p:nvSpPr>
        <p:spPr>
          <a:xfrm>
            <a:off x="2896945" y="267481"/>
            <a:ext cx="126249" cy="12947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Ellipse 13"/>
          <p:cNvSpPr/>
          <p:nvPr/>
        </p:nvSpPr>
        <p:spPr>
          <a:xfrm>
            <a:off x="4253985" y="264724"/>
            <a:ext cx="126249" cy="12947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Ellipse 14"/>
          <p:cNvSpPr/>
          <p:nvPr/>
        </p:nvSpPr>
        <p:spPr>
          <a:xfrm>
            <a:off x="4512930" y="264724"/>
            <a:ext cx="126249" cy="12947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Ellipse 15"/>
          <p:cNvSpPr/>
          <p:nvPr/>
        </p:nvSpPr>
        <p:spPr>
          <a:xfrm>
            <a:off x="5833187" y="262411"/>
            <a:ext cx="126249" cy="12947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ZoneTexte 16"/>
          <p:cNvSpPr txBox="1"/>
          <p:nvPr/>
        </p:nvSpPr>
        <p:spPr>
          <a:xfrm>
            <a:off x="774101" y="9616"/>
            <a:ext cx="8180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dirty="0" smtClean="0"/>
              <a:t>Introduction</a:t>
            </a:r>
            <a:endParaRPr lang="de-DE" dirty="0"/>
          </a:p>
        </p:txBody>
      </p:sp>
      <p:sp>
        <p:nvSpPr>
          <p:cNvPr id="18" name="ZoneTexte 17"/>
          <p:cNvSpPr txBox="1"/>
          <p:nvPr/>
        </p:nvSpPr>
        <p:spPr>
          <a:xfrm>
            <a:off x="1729778" y="9616"/>
            <a:ext cx="176598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dirty="0" smtClean="0"/>
              <a:t>Etude fonctionnelle et technique</a:t>
            </a:r>
            <a:endParaRPr lang="de-DE" dirty="0"/>
          </a:p>
        </p:txBody>
      </p:sp>
      <p:sp>
        <p:nvSpPr>
          <p:cNvPr id="19" name="ZoneTexte 18"/>
          <p:cNvSpPr txBox="1"/>
          <p:nvPr/>
        </p:nvSpPr>
        <p:spPr>
          <a:xfrm>
            <a:off x="3593475" y="9616"/>
            <a:ext cx="176598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dirty="0" smtClean="0"/>
              <a:t>Résultats et perspectives</a:t>
            </a:r>
            <a:endParaRPr lang="de-DE" dirty="0"/>
          </a:p>
        </p:txBody>
      </p:sp>
      <p:sp>
        <p:nvSpPr>
          <p:cNvPr id="20" name="ZoneTexte 19"/>
          <p:cNvSpPr txBox="1"/>
          <p:nvPr/>
        </p:nvSpPr>
        <p:spPr>
          <a:xfrm>
            <a:off x="5359456" y="9616"/>
            <a:ext cx="10737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dirty="0" smtClean="0"/>
              <a:t>Conclusion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375210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243205"/>
            <a:ext cx="10515600" cy="1325563"/>
          </a:xfrm>
        </p:spPr>
        <p:txBody>
          <a:bodyPr/>
          <a:lstStyle/>
          <a:p>
            <a:r>
              <a:rPr lang="fr-FR" dirty="0"/>
              <a:t>Aspect </a:t>
            </a:r>
            <a:r>
              <a:rPr lang="fr-FR" dirty="0" smtClean="0"/>
              <a:t>fonctionnel (</a:t>
            </a:r>
            <a:r>
              <a:rPr lang="fr-FR" i="1" dirty="0" err="1" smtClean="0"/>
              <a:t>backend</a:t>
            </a:r>
            <a:r>
              <a:rPr lang="fr-FR" dirty="0" smtClean="0"/>
              <a:t>)</a:t>
            </a:r>
            <a:endParaRPr lang="de-DE" dirty="0"/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>
          <a:xfrm>
            <a:off x="822651" y="1667089"/>
            <a:ext cx="9203381" cy="4563999"/>
          </a:xfrm>
        </p:spPr>
        <p:txBody>
          <a:bodyPr>
            <a:normAutofit/>
          </a:bodyPr>
          <a:lstStyle/>
          <a:p>
            <a:pPr indent="-540000">
              <a:buFont typeface="Wingdings" panose="05000000000000000000" pitchFamily="2" charset="2"/>
              <a:buChar char="Ø"/>
            </a:pPr>
            <a:r>
              <a:rPr lang="fr-FR" dirty="0" smtClean="0"/>
              <a:t>Ce </a:t>
            </a:r>
            <a:r>
              <a:rPr lang="fr-FR" dirty="0"/>
              <a:t>que l’utilisateur ne voit </a:t>
            </a:r>
            <a:r>
              <a:rPr lang="fr-FR" dirty="0" smtClean="0"/>
              <a:t>pas</a:t>
            </a:r>
          </a:p>
          <a:p>
            <a:pPr indent="-540000">
              <a:buFont typeface="Wingdings" panose="05000000000000000000" pitchFamily="2" charset="2"/>
              <a:buChar char="Ø"/>
            </a:pPr>
            <a:r>
              <a:rPr lang="fr-FR" dirty="0" smtClean="0"/>
              <a:t>Comprend le fonctionnement interne de l’application</a:t>
            </a:r>
          </a:p>
          <a:p>
            <a:pPr indent="-540000">
              <a:buFont typeface="Wingdings" panose="05000000000000000000" pitchFamily="2" charset="2"/>
              <a:buChar char="Ø"/>
            </a:pPr>
            <a:r>
              <a:rPr lang="fr-FR" dirty="0" smtClean="0"/>
              <a:t>Gère la base de données</a:t>
            </a:r>
          </a:p>
          <a:p>
            <a:pPr indent="-540000">
              <a:buFont typeface="Wingdings" panose="05000000000000000000" pitchFamily="2" charset="2"/>
              <a:buChar char="Ø"/>
            </a:pPr>
            <a:r>
              <a:rPr lang="fr-FR" dirty="0" smtClean="0"/>
              <a:t>Procède à la génération des documents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z="1600" smtClean="0"/>
              <a:pPr/>
              <a:t>9</a:t>
            </a:fld>
            <a:endParaRPr lang="en-US" sz="1600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xmlns="" id="{39D73362-1D3F-4925-B29B-BAC99CFDFE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9436" y="2843974"/>
            <a:ext cx="6066548" cy="3626447"/>
          </a:xfrm>
          <a:prstGeom prst="rect">
            <a:avLst/>
          </a:prstGeom>
        </p:spPr>
      </p:pic>
      <p:sp>
        <p:nvSpPr>
          <p:cNvPr id="10" name="Ellipse 9"/>
          <p:cNvSpPr/>
          <p:nvPr/>
        </p:nvSpPr>
        <p:spPr>
          <a:xfrm>
            <a:off x="993751" y="267481"/>
            <a:ext cx="126249" cy="12947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/>
          <p:cNvSpPr/>
          <p:nvPr/>
        </p:nvSpPr>
        <p:spPr>
          <a:xfrm>
            <a:off x="1232466" y="267481"/>
            <a:ext cx="126249" cy="12947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Ellipse 11"/>
          <p:cNvSpPr/>
          <p:nvPr/>
        </p:nvSpPr>
        <p:spPr>
          <a:xfrm>
            <a:off x="2120113" y="267481"/>
            <a:ext cx="126249" cy="12947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/>
          <p:cNvSpPr/>
          <p:nvPr/>
        </p:nvSpPr>
        <p:spPr>
          <a:xfrm>
            <a:off x="2379057" y="267481"/>
            <a:ext cx="126249" cy="12947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Ellipse 13"/>
          <p:cNvSpPr/>
          <p:nvPr/>
        </p:nvSpPr>
        <p:spPr>
          <a:xfrm>
            <a:off x="2638001" y="267481"/>
            <a:ext cx="126249" cy="12947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Ellipse 14"/>
          <p:cNvSpPr/>
          <p:nvPr/>
        </p:nvSpPr>
        <p:spPr>
          <a:xfrm>
            <a:off x="2896945" y="267481"/>
            <a:ext cx="126249" cy="12947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Ellipse 15"/>
          <p:cNvSpPr/>
          <p:nvPr/>
        </p:nvSpPr>
        <p:spPr>
          <a:xfrm>
            <a:off x="4253985" y="264724"/>
            <a:ext cx="126249" cy="12947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Ellipse 16"/>
          <p:cNvSpPr/>
          <p:nvPr/>
        </p:nvSpPr>
        <p:spPr>
          <a:xfrm>
            <a:off x="4512930" y="264724"/>
            <a:ext cx="126249" cy="12947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Ellipse 17"/>
          <p:cNvSpPr/>
          <p:nvPr/>
        </p:nvSpPr>
        <p:spPr>
          <a:xfrm>
            <a:off x="5833187" y="262411"/>
            <a:ext cx="126249" cy="12947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ZoneTexte 18"/>
          <p:cNvSpPr txBox="1"/>
          <p:nvPr/>
        </p:nvSpPr>
        <p:spPr>
          <a:xfrm>
            <a:off x="774101" y="9616"/>
            <a:ext cx="8180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dirty="0" smtClean="0"/>
              <a:t>Introduction</a:t>
            </a:r>
            <a:endParaRPr lang="de-DE" dirty="0"/>
          </a:p>
        </p:txBody>
      </p:sp>
      <p:sp>
        <p:nvSpPr>
          <p:cNvPr id="20" name="ZoneTexte 19"/>
          <p:cNvSpPr txBox="1"/>
          <p:nvPr/>
        </p:nvSpPr>
        <p:spPr>
          <a:xfrm>
            <a:off x="1729778" y="9616"/>
            <a:ext cx="176598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dirty="0" smtClean="0"/>
              <a:t>Etude fonctionnelle et technique</a:t>
            </a:r>
            <a:endParaRPr lang="de-DE" dirty="0"/>
          </a:p>
        </p:txBody>
      </p:sp>
      <p:sp>
        <p:nvSpPr>
          <p:cNvPr id="21" name="ZoneTexte 20"/>
          <p:cNvSpPr txBox="1"/>
          <p:nvPr/>
        </p:nvSpPr>
        <p:spPr>
          <a:xfrm>
            <a:off x="3593475" y="9616"/>
            <a:ext cx="176598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dirty="0" smtClean="0"/>
              <a:t>Résultats et perspectives</a:t>
            </a:r>
            <a:endParaRPr lang="de-DE" dirty="0"/>
          </a:p>
        </p:txBody>
      </p:sp>
      <p:sp>
        <p:nvSpPr>
          <p:cNvPr id="22" name="ZoneTexte 21"/>
          <p:cNvSpPr txBox="1"/>
          <p:nvPr/>
        </p:nvSpPr>
        <p:spPr>
          <a:xfrm>
            <a:off x="5359456" y="9616"/>
            <a:ext cx="10737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dirty="0" smtClean="0"/>
              <a:t>Conclusion</a:t>
            </a:r>
            <a:endParaRPr lang="de-DE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8027" y="4126509"/>
            <a:ext cx="3121152" cy="2343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4895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ofondeur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Profondeur</Template>
  <TotalTime>0</TotalTime>
  <Words>338</Words>
  <Application>Microsoft Office PowerPoint</Application>
  <PresentationFormat>Grand écran</PresentationFormat>
  <Paragraphs>129</Paragraphs>
  <Slides>14</Slides>
  <Notes>10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Corbel</vt:lpstr>
      <vt:lpstr>Wingdings</vt:lpstr>
      <vt:lpstr>Profondeur</vt:lpstr>
      <vt:lpstr>Projet deuxième année</vt:lpstr>
      <vt:lpstr>Sommaire</vt:lpstr>
      <vt:lpstr>Introduction</vt:lpstr>
      <vt:lpstr>Contexte du client</vt:lpstr>
      <vt:lpstr>Fonctionnalités exigées</vt:lpstr>
      <vt:lpstr>Etude fonctionnelle et  technique de la solution </vt:lpstr>
      <vt:lpstr>Technologies utilisées</vt:lpstr>
      <vt:lpstr>Architecture logicielle</vt:lpstr>
      <vt:lpstr>Aspect fonctionnel (backend)</vt:lpstr>
      <vt:lpstr>Analyse de l’interface (frontend)</vt:lpstr>
      <vt:lpstr>Résultats et perspectives </vt:lpstr>
      <vt:lpstr>Présentation PowerPoint</vt:lpstr>
      <vt:lpstr>Ambitions d’amélioration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ISIMA : Projet deuxième année</dc:title>
  <dc:creator>Clément</dc:creator>
  <cp:lastModifiedBy>Clément</cp:lastModifiedBy>
  <cp:revision>83</cp:revision>
  <dcterms:created xsi:type="dcterms:W3CDTF">2020-03-09T16:08:19Z</dcterms:created>
  <dcterms:modified xsi:type="dcterms:W3CDTF">2020-03-15T16:56:21Z</dcterms:modified>
</cp:coreProperties>
</file>