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51" r:id="rId2"/>
    <p:sldMasterId id="2147483654" r:id="rId3"/>
    <p:sldMasterId id="2147483657" r:id="rId4"/>
  </p:sldMasterIdLst>
  <p:notesMasterIdLst>
    <p:notesMasterId r:id="rId15"/>
  </p:notesMasterIdLst>
  <p:sldIdLst>
    <p:sldId id="256" r:id="rId5"/>
    <p:sldId id="259" r:id="rId6"/>
    <p:sldId id="266" r:id="rId7"/>
    <p:sldId id="267" r:id="rId8"/>
    <p:sldId id="268" r:id="rId9"/>
    <p:sldId id="270" r:id="rId10"/>
    <p:sldId id="272" r:id="rId11"/>
    <p:sldId id="273" r:id="rId12"/>
    <p:sldId id="271" r:id="rId13"/>
    <p:sldId id="25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11D7D5-3AA4-E247-9DCD-0EC400AEC169}">
          <p14:sldIdLst>
            <p14:sldId id="256"/>
          </p14:sldIdLst>
        </p14:section>
        <p14:section name="Introduction" id="{778AD232-2071-944F-B31E-626E4718E29A}">
          <p14:sldIdLst>
            <p14:sldId id="259"/>
          </p14:sldIdLst>
        </p14:section>
        <p14:section name="Inverted Pendulum" id="{7CBD0045-5601-5C44-A7CE-57717FAA731C}">
          <p14:sldIdLst>
            <p14:sldId id="266"/>
            <p14:sldId id="267"/>
            <p14:sldId id="268"/>
            <p14:sldId id="270"/>
          </p14:sldIdLst>
        </p14:section>
        <p14:section name="Cognifly" id="{8BBE4887-22F6-CD41-9D6B-BAE13F5E3BB1}">
          <p14:sldIdLst>
            <p14:sldId id="272"/>
            <p14:sldId id="273"/>
          </p14:sldIdLst>
        </p14:section>
        <p14:section name="Ideas" id="{A7B540A2-72F2-FA4A-B54D-37D973C8E271}">
          <p14:sldIdLst>
            <p14:sldId id="27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1D33"/>
    <a:srgbClr val="767171"/>
    <a:srgbClr val="221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2925"/>
  </p:normalViewPr>
  <p:slideViewPr>
    <p:cSldViewPr snapToGrid="0">
      <p:cViewPr varScale="1">
        <p:scale>
          <a:sx n="119" d="100"/>
          <a:sy n="119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4322-215A-8545-8E95-13FEA04F8740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B43B7-D1D1-F246-A890-613A715FE7F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45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54CFF-E0A9-B108-4E25-E298F2B3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A46FA-83C2-54A8-6F8E-F15B6788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5AB31-F5A7-C57E-18E5-56358AB4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6F7AA-7F01-9345-B4E4-CFF2FC02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5C4EE-1489-8FBD-B893-9E724EFD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8779B380-2F9C-8E51-905C-BE26EE3F1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378616"/>
            <a:ext cx="2933700" cy="1257300"/>
          </a:xfrm>
          <a:prstGeom prst="rect">
            <a:avLst/>
          </a:prstGeom>
        </p:spPr>
      </p:pic>
      <p:pic>
        <p:nvPicPr>
          <p:cNvPr id="11" name="Image 10" descr="Une image contenant texte, Police, graphisme, Graphique&#10;&#10;Description générée automatiquement">
            <a:extLst>
              <a:ext uri="{FF2B5EF4-FFF2-40B4-BE49-F238E27FC236}">
                <a16:creationId xmlns:a16="http://schemas.microsoft.com/office/drawing/2014/main" id="{DDB9AE61-4BB3-FFDA-799A-07748CE8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4137" y="4384888"/>
            <a:ext cx="3076852" cy="12510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4F5BFD-B372-FA6B-D889-EB78DAD318F5}"/>
              </a:ext>
            </a:extLst>
          </p:cNvPr>
          <p:cNvSpPr/>
          <p:nvPr userDrawn="1"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rgbClr val="221E20"/>
          </a:solidFill>
          <a:ln>
            <a:solidFill>
              <a:srgbClr val="22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6878FE-C631-6DD4-1245-21551E54E0FB}"/>
              </a:ext>
            </a:extLst>
          </p:cNvPr>
          <p:cNvSpPr/>
          <p:nvPr userDrawn="1"/>
        </p:nvSpPr>
        <p:spPr>
          <a:xfrm>
            <a:off x="0" y="630316"/>
            <a:ext cx="12192000" cy="113932"/>
          </a:xfrm>
          <a:prstGeom prst="rect">
            <a:avLst/>
          </a:prstGeom>
          <a:solidFill>
            <a:srgbClr val="B91D33"/>
          </a:solidFill>
          <a:ln>
            <a:solidFill>
              <a:srgbClr val="B91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10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6BAED-8E6D-CC25-A81F-F211276B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711451"/>
            <a:ext cx="6320901" cy="77367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91D3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38ADFA-AAB7-87BA-CD2A-1714BEA7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EA2778-A600-FE61-05C0-D5C7508A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8E12DB-6858-82C7-A863-70B7936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C79DBCC0-061B-7182-31FA-AD80EC03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11045"/>
            <a:ext cx="10515600" cy="394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127480-9004-0259-726C-9B71F87F0A33}"/>
              </a:ext>
            </a:extLst>
          </p:cNvPr>
          <p:cNvCxnSpPr>
            <a:cxnSpLocks/>
          </p:cNvCxnSpPr>
          <p:nvPr userDrawn="1"/>
        </p:nvCxnSpPr>
        <p:spPr>
          <a:xfrm>
            <a:off x="514905" y="1376039"/>
            <a:ext cx="6897950" cy="0"/>
          </a:xfrm>
          <a:prstGeom prst="line">
            <a:avLst/>
          </a:prstGeom>
          <a:ln w="28575">
            <a:solidFill>
              <a:srgbClr val="B91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5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54CFF-E0A9-B108-4E25-E298F2B3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A46FA-83C2-54A8-6F8E-F15B6788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5AB31-F5A7-C57E-18E5-56358AB4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6F7AA-7F01-9345-B4E4-CFF2FC02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5C4EE-1489-8FBD-B893-9E724EFD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8779B380-2F9C-8E51-905C-BE26EE3F1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378616"/>
            <a:ext cx="2933700" cy="1257300"/>
          </a:xfrm>
          <a:prstGeom prst="rect">
            <a:avLst/>
          </a:prstGeom>
        </p:spPr>
      </p:pic>
      <p:pic>
        <p:nvPicPr>
          <p:cNvPr id="11" name="Image 10" descr="Une image contenant texte, Police, graphisme, Graphique&#10;&#10;Description générée automatiquement">
            <a:extLst>
              <a:ext uri="{FF2B5EF4-FFF2-40B4-BE49-F238E27FC236}">
                <a16:creationId xmlns:a16="http://schemas.microsoft.com/office/drawing/2014/main" id="{DDB9AE61-4BB3-FFDA-799A-07748CE8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4137" y="4384888"/>
            <a:ext cx="3076852" cy="12510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4F5BFD-B372-FA6B-D889-EB78DAD318F5}"/>
              </a:ext>
            </a:extLst>
          </p:cNvPr>
          <p:cNvSpPr/>
          <p:nvPr userDrawn="1"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rgbClr val="221E20"/>
          </a:solidFill>
          <a:ln>
            <a:solidFill>
              <a:srgbClr val="22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6878FE-C631-6DD4-1245-21551E54E0FB}"/>
              </a:ext>
            </a:extLst>
          </p:cNvPr>
          <p:cNvSpPr/>
          <p:nvPr userDrawn="1"/>
        </p:nvSpPr>
        <p:spPr>
          <a:xfrm>
            <a:off x="0" y="630316"/>
            <a:ext cx="12192000" cy="113932"/>
          </a:xfrm>
          <a:prstGeom prst="rect">
            <a:avLst/>
          </a:prstGeom>
          <a:solidFill>
            <a:srgbClr val="B91D33"/>
          </a:solidFill>
          <a:ln>
            <a:solidFill>
              <a:srgbClr val="B91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33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6BAED-8E6D-CC25-A81F-F211276B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711451"/>
            <a:ext cx="6320901" cy="77367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91D3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38ADFA-AAB7-87BA-CD2A-1714BEA7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EA2778-A600-FE61-05C0-D5C7508A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8E12DB-6858-82C7-A863-70B7936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C79DBCC0-061B-7182-31FA-AD80EC03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11045"/>
            <a:ext cx="10515600" cy="394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127480-9004-0259-726C-9B71F87F0A33}"/>
              </a:ext>
            </a:extLst>
          </p:cNvPr>
          <p:cNvCxnSpPr>
            <a:cxnSpLocks/>
          </p:cNvCxnSpPr>
          <p:nvPr userDrawn="1"/>
        </p:nvCxnSpPr>
        <p:spPr>
          <a:xfrm>
            <a:off x="514905" y="1376039"/>
            <a:ext cx="6897950" cy="0"/>
          </a:xfrm>
          <a:prstGeom prst="line">
            <a:avLst/>
          </a:prstGeom>
          <a:ln w="28575">
            <a:solidFill>
              <a:srgbClr val="B91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4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54CFF-E0A9-B108-4E25-E298F2B3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A46FA-83C2-54A8-6F8E-F15B6788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5AB31-F5A7-C57E-18E5-56358AB4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6F7AA-7F01-9345-B4E4-CFF2FC02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5C4EE-1489-8FBD-B893-9E724EFD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8779B380-2F9C-8E51-905C-BE26EE3F1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378616"/>
            <a:ext cx="2933700" cy="1257300"/>
          </a:xfrm>
          <a:prstGeom prst="rect">
            <a:avLst/>
          </a:prstGeom>
        </p:spPr>
      </p:pic>
      <p:pic>
        <p:nvPicPr>
          <p:cNvPr id="11" name="Image 10" descr="Une image contenant texte, Police, graphisme, Graphique&#10;&#10;Description générée automatiquement">
            <a:extLst>
              <a:ext uri="{FF2B5EF4-FFF2-40B4-BE49-F238E27FC236}">
                <a16:creationId xmlns:a16="http://schemas.microsoft.com/office/drawing/2014/main" id="{DDB9AE61-4BB3-FFDA-799A-07748CE8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4137" y="4384888"/>
            <a:ext cx="3076852" cy="12510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4F5BFD-B372-FA6B-D889-EB78DAD318F5}"/>
              </a:ext>
            </a:extLst>
          </p:cNvPr>
          <p:cNvSpPr/>
          <p:nvPr userDrawn="1"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rgbClr val="221E20"/>
          </a:solidFill>
          <a:ln>
            <a:solidFill>
              <a:srgbClr val="22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6878FE-C631-6DD4-1245-21551E54E0FB}"/>
              </a:ext>
            </a:extLst>
          </p:cNvPr>
          <p:cNvSpPr/>
          <p:nvPr userDrawn="1"/>
        </p:nvSpPr>
        <p:spPr>
          <a:xfrm>
            <a:off x="0" y="630316"/>
            <a:ext cx="12192000" cy="113932"/>
          </a:xfrm>
          <a:prstGeom prst="rect">
            <a:avLst/>
          </a:prstGeom>
          <a:solidFill>
            <a:srgbClr val="B91D33"/>
          </a:solidFill>
          <a:ln>
            <a:solidFill>
              <a:srgbClr val="B91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55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6BAED-8E6D-CC25-A81F-F211276B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711451"/>
            <a:ext cx="6320901" cy="77367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91D3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38ADFA-AAB7-87BA-CD2A-1714BEA7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EA2778-A600-FE61-05C0-D5C7508A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8E12DB-6858-82C7-A863-70B7936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C79DBCC0-061B-7182-31FA-AD80EC03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11045"/>
            <a:ext cx="10515600" cy="394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127480-9004-0259-726C-9B71F87F0A33}"/>
              </a:ext>
            </a:extLst>
          </p:cNvPr>
          <p:cNvCxnSpPr>
            <a:cxnSpLocks/>
          </p:cNvCxnSpPr>
          <p:nvPr userDrawn="1"/>
        </p:nvCxnSpPr>
        <p:spPr>
          <a:xfrm>
            <a:off x="514905" y="1376039"/>
            <a:ext cx="6897950" cy="0"/>
          </a:xfrm>
          <a:prstGeom prst="line">
            <a:avLst/>
          </a:prstGeom>
          <a:ln w="28575">
            <a:solidFill>
              <a:srgbClr val="B91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54CFF-E0A9-B108-4E25-E298F2B33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A46FA-83C2-54A8-6F8E-F15B6788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5AB31-F5A7-C57E-18E5-56358AB4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D6F7AA-7F01-9345-B4E4-CFF2FC02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35C4EE-1489-8FBD-B893-9E724EFD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8779B380-2F9C-8E51-905C-BE26EE3F1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378616"/>
            <a:ext cx="2933700" cy="1257300"/>
          </a:xfrm>
          <a:prstGeom prst="rect">
            <a:avLst/>
          </a:prstGeom>
        </p:spPr>
      </p:pic>
      <p:pic>
        <p:nvPicPr>
          <p:cNvPr id="11" name="Image 10" descr="Une image contenant texte, Police, graphisme, Graphique&#10;&#10;Description générée automatiquement">
            <a:extLst>
              <a:ext uri="{FF2B5EF4-FFF2-40B4-BE49-F238E27FC236}">
                <a16:creationId xmlns:a16="http://schemas.microsoft.com/office/drawing/2014/main" id="{DDB9AE61-4BB3-FFDA-799A-07748CE8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4137" y="4384888"/>
            <a:ext cx="3076852" cy="12510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4F5BFD-B372-FA6B-D889-EB78DAD318F5}"/>
              </a:ext>
            </a:extLst>
          </p:cNvPr>
          <p:cNvSpPr/>
          <p:nvPr userDrawn="1"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rgbClr val="221E20"/>
          </a:solidFill>
          <a:ln>
            <a:solidFill>
              <a:srgbClr val="22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6878FE-C631-6DD4-1245-21551E54E0FB}"/>
              </a:ext>
            </a:extLst>
          </p:cNvPr>
          <p:cNvSpPr/>
          <p:nvPr userDrawn="1"/>
        </p:nvSpPr>
        <p:spPr>
          <a:xfrm>
            <a:off x="0" y="630316"/>
            <a:ext cx="12192000" cy="113932"/>
          </a:xfrm>
          <a:prstGeom prst="rect">
            <a:avLst/>
          </a:prstGeom>
          <a:solidFill>
            <a:srgbClr val="B91D33"/>
          </a:solidFill>
          <a:ln>
            <a:solidFill>
              <a:srgbClr val="B91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59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6BAED-8E6D-CC25-A81F-F211276B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711451"/>
            <a:ext cx="6320901" cy="77367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B91D33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38ADFA-AAB7-87BA-CD2A-1714BEA7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EA2778-A600-FE61-05C0-D5C7508A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8E12DB-6858-82C7-A863-70B79368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C79DBCC0-061B-7182-31FA-AD80EC03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11045"/>
            <a:ext cx="10515600" cy="394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5127480-9004-0259-726C-9B71F87F0A33}"/>
              </a:ext>
            </a:extLst>
          </p:cNvPr>
          <p:cNvCxnSpPr>
            <a:cxnSpLocks/>
          </p:cNvCxnSpPr>
          <p:nvPr userDrawn="1"/>
        </p:nvCxnSpPr>
        <p:spPr>
          <a:xfrm>
            <a:off x="514905" y="1376039"/>
            <a:ext cx="6897950" cy="0"/>
          </a:xfrm>
          <a:prstGeom prst="line">
            <a:avLst/>
          </a:prstGeom>
          <a:ln w="28575">
            <a:solidFill>
              <a:srgbClr val="B91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3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21C25E-4748-E301-853C-ED3A34A7F3BF}"/>
              </a:ext>
            </a:extLst>
          </p:cNvPr>
          <p:cNvSpPr/>
          <p:nvPr userDrawn="1"/>
        </p:nvSpPr>
        <p:spPr>
          <a:xfrm>
            <a:off x="0" y="6492812"/>
            <a:ext cx="12192000" cy="3651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9F6C5A-AD3F-B81B-63EE-4EE12136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E0C79-09BC-0753-5E65-7E2B4077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28295"/>
            <a:ext cx="10515600" cy="394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2EDEFE-3BCD-E29D-4D0C-F29263424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E63F0-9B39-2701-DD5A-7911D1B66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D9939-7239-3088-3F67-6D51FE36D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494E8-1BCD-EE02-C91F-AC21B3A6953F}"/>
              </a:ext>
            </a:extLst>
          </p:cNvPr>
          <p:cNvSpPr/>
          <p:nvPr userDrawn="1"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rgbClr val="221E20"/>
          </a:solidFill>
          <a:ln>
            <a:solidFill>
              <a:srgbClr val="22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89CBF-6D18-30FA-83FB-0FCDBA0A60B7}"/>
              </a:ext>
            </a:extLst>
          </p:cNvPr>
          <p:cNvSpPr/>
          <p:nvPr userDrawn="1"/>
        </p:nvSpPr>
        <p:spPr>
          <a:xfrm>
            <a:off x="0" y="630316"/>
            <a:ext cx="12192000" cy="113932"/>
          </a:xfrm>
          <a:prstGeom prst="rect">
            <a:avLst/>
          </a:prstGeom>
          <a:solidFill>
            <a:srgbClr val="B91D33"/>
          </a:solidFill>
          <a:ln>
            <a:solidFill>
              <a:srgbClr val="B91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99F4B2-4647-4D1B-EFB2-A7F1740FCDB4}"/>
              </a:ext>
            </a:extLst>
          </p:cNvPr>
          <p:cNvSpPr txBox="1"/>
          <p:nvPr userDrawn="1"/>
        </p:nvSpPr>
        <p:spPr>
          <a:xfrm>
            <a:off x="106362" y="165103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POLYTECHNIQUE MONTREAL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04E6B6-82F7-71F3-8842-0710A4A2FBE3}"/>
              </a:ext>
            </a:extLst>
          </p:cNvPr>
          <p:cNvSpPr txBox="1"/>
          <p:nvPr userDrawn="1"/>
        </p:nvSpPr>
        <p:spPr>
          <a:xfrm>
            <a:off x="3704089" y="157931"/>
            <a:ext cx="144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B91D33"/>
                </a:solidFill>
              </a:rPr>
              <a:t>Introduction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B227191-0286-F21B-5E9F-1B5E7A6DA8E4}"/>
              </a:ext>
            </a:extLst>
          </p:cNvPr>
          <p:cNvSpPr txBox="1"/>
          <p:nvPr userDrawn="1"/>
        </p:nvSpPr>
        <p:spPr>
          <a:xfrm>
            <a:off x="5149049" y="157931"/>
            <a:ext cx="250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50000"/>
                  </a:schemeClr>
                </a:solidFill>
              </a:rPr>
              <a:t>Inverted Pendulum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D34A8D4-AE9A-F157-1D7A-90095941F698}"/>
              </a:ext>
            </a:extLst>
          </p:cNvPr>
          <p:cNvSpPr txBox="1"/>
          <p:nvPr userDrawn="1"/>
        </p:nvSpPr>
        <p:spPr>
          <a:xfrm>
            <a:off x="7292797" y="157931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err="1">
                <a:solidFill>
                  <a:schemeClr val="bg2">
                    <a:lumMod val="50000"/>
                  </a:schemeClr>
                </a:solidFill>
              </a:rPr>
              <a:t>Cognifly</a:t>
            </a:r>
            <a:endParaRPr lang="en-CA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7986DAF-3183-C2B4-225C-75045554018E}"/>
              </a:ext>
            </a:extLst>
          </p:cNvPr>
          <p:cNvSpPr txBox="1"/>
          <p:nvPr userDrawn="1"/>
        </p:nvSpPr>
        <p:spPr>
          <a:xfrm>
            <a:off x="8415725" y="157931"/>
            <a:ext cx="22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50000"/>
                  </a:schemeClr>
                </a:solidFill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211277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Cambria Math" panose="02040503050406030204" pitchFamily="18" charset="0"/>
          <a:cs typeface="Beirut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21C25E-4748-E301-853C-ED3A34A7F3BF}"/>
              </a:ext>
            </a:extLst>
          </p:cNvPr>
          <p:cNvSpPr/>
          <p:nvPr userDrawn="1"/>
        </p:nvSpPr>
        <p:spPr>
          <a:xfrm>
            <a:off x="0" y="6492812"/>
            <a:ext cx="12192000" cy="3651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9F6C5A-AD3F-B81B-63EE-4EE12136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E0C79-09BC-0753-5E65-7E2B4077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28295"/>
            <a:ext cx="10515600" cy="394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2EDEFE-3BCD-E29D-4D0C-F29263424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E63F0-9B39-2701-DD5A-7911D1B66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D9939-7239-3088-3F67-6D51FE36D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494E8-1BCD-EE02-C91F-AC21B3A6953F}"/>
              </a:ext>
            </a:extLst>
          </p:cNvPr>
          <p:cNvSpPr/>
          <p:nvPr userDrawn="1"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rgbClr val="221E20"/>
          </a:solidFill>
          <a:ln>
            <a:solidFill>
              <a:srgbClr val="22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89CBF-6D18-30FA-83FB-0FCDBA0A60B7}"/>
              </a:ext>
            </a:extLst>
          </p:cNvPr>
          <p:cNvSpPr/>
          <p:nvPr userDrawn="1"/>
        </p:nvSpPr>
        <p:spPr>
          <a:xfrm>
            <a:off x="0" y="630316"/>
            <a:ext cx="12192000" cy="113932"/>
          </a:xfrm>
          <a:prstGeom prst="rect">
            <a:avLst/>
          </a:prstGeom>
          <a:solidFill>
            <a:srgbClr val="B91D33"/>
          </a:solidFill>
          <a:ln>
            <a:solidFill>
              <a:srgbClr val="B91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99F4B2-4647-4D1B-EFB2-A7F1740FCDB4}"/>
              </a:ext>
            </a:extLst>
          </p:cNvPr>
          <p:cNvSpPr txBox="1"/>
          <p:nvPr userDrawn="1"/>
        </p:nvSpPr>
        <p:spPr>
          <a:xfrm>
            <a:off x="106362" y="165103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POLYTECHNIQUE MONTREAL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B5E41F-64DD-C85D-F34C-CA78EF2FF903}"/>
              </a:ext>
            </a:extLst>
          </p:cNvPr>
          <p:cNvSpPr txBox="1"/>
          <p:nvPr userDrawn="1"/>
        </p:nvSpPr>
        <p:spPr>
          <a:xfrm>
            <a:off x="3704089" y="157931"/>
            <a:ext cx="144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767171"/>
                </a:solidFill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9FE951-8AF0-6857-EDCD-408DFAFA8935}"/>
              </a:ext>
            </a:extLst>
          </p:cNvPr>
          <p:cNvSpPr txBox="1"/>
          <p:nvPr userDrawn="1"/>
        </p:nvSpPr>
        <p:spPr>
          <a:xfrm>
            <a:off x="5149049" y="157931"/>
            <a:ext cx="250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B91D33"/>
                </a:solidFill>
              </a:rPr>
              <a:t>Inverted Pendulum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0B4D5B-81C7-0D89-3784-28C6BF0F26BA}"/>
              </a:ext>
            </a:extLst>
          </p:cNvPr>
          <p:cNvSpPr txBox="1"/>
          <p:nvPr userDrawn="1"/>
        </p:nvSpPr>
        <p:spPr>
          <a:xfrm>
            <a:off x="7292797" y="157931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err="1">
                <a:solidFill>
                  <a:schemeClr val="bg2">
                    <a:lumMod val="50000"/>
                  </a:schemeClr>
                </a:solidFill>
              </a:rPr>
              <a:t>Cognifly</a:t>
            </a:r>
            <a:endParaRPr lang="en-CA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6D52A6-9C69-92D7-C8D3-B6031EF7E3FA}"/>
              </a:ext>
            </a:extLst>
          </p:cNvPr>
          <p:cNvSpPr txBox="1"/>
          <p:nvPr userDrawn="1"/>
        </p:nvSpPr>
        <p:spPr>
          <a:xfrm>
            <a:off x="8415725" y="157931"/>
            <a:ext cx="22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50000"/>
                  </a:schemeClr>
                </a:solidFill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200921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Cambria Math" panose="02040503050406030204" pitchFamily="18" charset="0"/>
          <a:cs typeface="Beirut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21C25E-4748-E301-853C-ED3A34A7F3BF}"/>
              </a:ext>
            </a:extLst>
          </p:cNvPr>
          <p:cNvSpPr/>
          <p:nvPr userDrawn="1"/>
        </p:nvSpPr>
        <p:spPr>
          <a:xfrm>
            <a:off x="0" y="6492812"/>
            <a:ext cx="12192000" cy="3651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9F6C5A-AD3F-B81B-63EE-4EE12136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E0C79-09BC-0753-5E65-7E2B4077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28295"/>
            <a:ext cx="10515600" cy="394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2EDEFE-3BCD-E29D-4D0C-F29263424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E63F0-9B39-2701-DD5A-7911D1B66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D9939-7239-3088-3F67-6D51FE36D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494E8-1BCD-EE02-C91F-AC21B3A6953F}"/>
              </a:ext>
            </a:extLst>
          </p:cNvPr>
          <p:cNvSpPr/>
          <p:nvPr userDrawn="1"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rgbClr val="221E20"/>
          </a:solidFill>
          <a:ln>
            <a:solidFill>
              <a:srgbClr val="22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89CBF-6D18-30FA-83FB-0FCDBA0A60B7}"/>
              </a:ext>
            </a:extLst>
          </p:cNvPr>
          <p:cNvSpPr/>
          <p:nvPr userDrawn="1"/>
        </p:nvSpPr>
        <p:spPr>
          <a:xfrm>
            <a:off x="0" y="630316"/>
            <a:ext cx="12192000" cy="113932"/>
          </a:xfrm>
          <a:prstGeom prst="rect">
            <a:avLst/>
          </a:prstGeom>
          <a:solidFill>
            <a:srgbClr val="B91D33"/>
          </a:solidFill>
          <a:ln>
            <a:solidFill>
              <a:srgbClr val="B91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99F4B2-4647-4D1B-EFB2-A7F1740FCDB4}"/>
              </a:ext>
            </a:extLst>
          </p:cNvPr>
          <p:cNvSpPr txBox="1"/>
          <p:nvPr userDrawn="1"/>
        </p:nvSpPr>
        <p:spPr>
          <a:xfrm>
            <a:off x="106362" y="165103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POLYTECHNIQUE MONTREAL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FCBFA60-3620-F0D4-1D16-9D7455286421}"/>
              </a:ext>
            </a:extLst>
          </p:cNvPr>
          <p:cNvSpPr txBox="1"/>
          <p:nvPr userDrawn="1"/>
        </p:nvSpPr>
        <p:spPr>
          <a:xfrm>
            <a:off x="3704089" y="157931"/>
            <a:ext cx="144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767171"/>
                </a:solidFill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E808DB1-C6E7-85CF-F1F1-63A320BD7CB8}"/>
              </a:ext>
            </a:extLst>
          </p:cNvPr>
          <p:cNvSpPr txBox="1"/>
          <p:nvPr userDrawn="1"/>
        </p:nvSpPr>
        <p:spPr>
          <a:xfrm>
            <a:off x="5149049" y="157931"/>
            <a:ext cx="250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50000"/>
                  </a:schemeClr>
                </a:solidFill>
              </a:rPr>
              <a:t>Inverted Pendulum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67776FE-3EF2-4B53-919E-E9D21E039144}"/>
              </a:ext>
            </a:extLst>
          </p:cNvPr>
          <p:cNvSpPr txBox="1"/>
          <p:nvPr userDrawn="1"/>
        </p:nvSpPr>
        <p:spPr>
          <a:xfrm>
            <a:off x="7292797" y="157931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err="1">
                <a:solidFill>
                  <a:srgbClr val="B91D33"/>
                </a:solidFill>
              </a:rPr>
              <a:t>Cognifly</a:t>
            </a:r>
            <a:endParaRPr lang="en-CA" sz="1400" b="1" dirty="0">
              <a:solidFill>
                <a:srgbClr val="B91D33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16E652A-38AC-2E18-8DF3-3A538BBF6717}"/>
              </a:ext>
            </a:extLst>
          </p:cNvPr>
          <p:cNvSpPr txBox="1"/>
          <p:nvPr userDrawn="1"/>
        </p:nvSpPr>
        <p:spPr>
          <a:xfrm>
            <a:off x="8415725" y="157931"/>
            <a:ext cx="22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50000"/>
                  </a:schemeClr>
                </a:solidFill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350897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Cambria Math" panose="02040503050406030204" pitchFamily="18" charset="0"/>
          <a:cs typeface="Beirut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21C25E-4748-E301-853C-ED3A34A7F3BF}"/>
              </a:ext>
            </a:extLst>
          </p:cNvPr>
          <p:cNvSpPr/>
          <p:nvPr userDrawn="1"/>
        </p:nvSpPr>
        <p:spPr>
          <a:xfrm>
            <a:off x="0" y="6492812"/>
            <a:ext cx="12192000" cy="3651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B9F6C5A-AD3F-B81B-63EE-4EE12136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7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0E0C79-09BC-0753-5E65-7E2B4077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28295"/>
            <a:ext cx="10515600" cy="3948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2EDEFE-3BCD-E29D-4D0C-F29263424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FE63F0-9B39-2701-DD5A-7911D1B66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8D9939-7239-3088-3F67-6D51FE36D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fld id="{36C3C1F9-B145-984B-9EDF-251FB4AE7223}" type="slidenum">
              <a:rPr lang="en-CA" smtClean="0"/>
              <a:pPr/>
              <a:t>‹N°›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5494E8-1BCD-EE02-C91F-AC21B3A6953F}"/>
              </a:ext>
            </a:extLst>
          </p:cNvPr>
          <p:cNvSpPr/>
          <p:nvPr userDrawn="1"/>
        </p:nvSpPr>
        <p:spPr>
          <a:xfrm>
            <a:off x="0" y="0"/>
            <a:ext cx="12192000" cy="630315"/>
          </a:xfrm>
          <a:prstGeom prst="rect">
            <a:avLst/>
          </a:prstGeom>
          <a:solidFill>
            <a:srgbClr val="221E20"/>
          </a:solidFill>
          <a:ln>
            <a:solidFill>
              <a:srgbClr val="221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89CBF-6D18-30FA-83FB-0FCDBA0A60B7}"/>
              </a:ext>
            </a:extLst>
          </p:cNvPr>
          <p:cNvSpPr/>
          <p:nvPr userDrawn="1"/>
        </p:nvSpPr>
        <p:spPr>
          <a:xfrm>
            <a:off x="0" y="630316"/>
            <a:ext cx="12192000" cy="113932"/>
          </a:xfrm>
          <a:prstGeom prst="rect">
            <a:avLst/>
          </a:prstGeom>
          <a:solidFill>
            <a:srgbClr val="B91D33"/>
          </a:solidFill>
          <a:ln>
            <a:solidFill>
              <a:srgbClr val="B91D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199F4B2-4647-4D1B-EFB2-A7F1740FCDB4}"/>
              </a:ext>
            </a:extLst>
          </p:cNvPr>
          <p:cNvSpPr txBox="1"/>
          <p:nvPr userDrawn="1"/>
        </p:nvSpPr>
        <p:spPr>
          <a:xfrm>
            <a:off x="106362" y="165103"/>
            <a:ext cx="3087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chemeClr val="bg1">
                    <a:lumMod val="85000"/>
                  </a:schemeClr>
                </a:solidFill>
              </a:rPr>
              <a:t>POLYTECHNIQUE MONTREAL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CED7551-A95F-FF93-0496-535C121D1A3D}"/>
              </a:ext>
            </a:extLst>
          </p:cNvPr>
          <p:cNvSpPr txBox="1"/>
          <p:nvPr userDrawn="1"/>
        </p:nvSpPr>
        <p:spPr>
          <a:xfrm>
            <a:off x="3704089" y="157931"/>
            <a:ext cx="144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767171"/>
                </a:solidFill>
              </a:rPr>
              <a:t>Introduction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D8F49D-80AF-0FF2-9265-2B181C8F7EBB}"/>
              </a:ext>
            </a:extLst>
          </p:cNvPr>
          <p:cNvSpPr txBox="1"/>
          <p:nvPr userDrawn="1"/>
        </p:nvSpPr>
        <p:spPr>
          <a:xfrm>
            <a:off x="5149049" y="157931"/>
            <a:ext cx="250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bg2">
                    <a:lumMod val="50000"/>
                  </a:schemeClr>
                </a:solidFill>
              </a:rPr>
              <a:t>Inverted Pendulum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5FBD2A5-7B4F-8DAC-9D9A-622613174930}"/>
              </a:ext>
            </a:extLst>
          </p:cNvPr>
          <p:cNvSpPr txBox="1"/>
          <p:nvPr userDrawn="1"/>
        </p:nvSpPr>
        <p:spPr>
          <a:xfrm>
            <a:off x="7292797" y="157931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 err="1">
                <a:solidFill>
                  <a:schemeClr val="bg2">
                    <a:lumMod val="50000"/>
                  </a:schemeClr>
                </a:solidFill>
              </a:rPr>
              <a:t>Cognifly</a:t>
            </a:r>
            <a:endParaRPr lang="en-CA" sz="1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DB06BC-9A59-4E64-1929-E770771EA011}"/>
              </a:ext>
            </a:extLst>
          </p:cNvPr>
          <p:cNvSpPr txBox="1"/>
          <p:nvPr userDrawn="1"/>
        </p:nvSpPr>
        <p:spPr>
          <a:xfrm>
            <a:off x="8415725" y="157931"/>
            <a:ext cx="22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B91D33"/>
                </a:solidFill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1576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Cambria Math" panose="02040503050406030204" pitchFamily="18" charset="0"/>
          <a:cs typeface="Beirut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D1088-7A1B-5A4D-8809-6A30E60F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800"/>
            <a:ext cx="9144000" cy="2519891"/>
          </a:xfrm>
        </p:spPr>
        <p:txBody>
          <a:bodyPr>
            <a:normAutofit fontScale="90000"/>
          </a:bodyPr>
          <a:lstStyle/>
          <a:p>
            <a:r>
              <a:rPr lang="en-CA" dirty="0"/>
              <a:t>Simulator enhancement with Gaussian Process System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01207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D89D-1333-0D57-8E07-B24DA11E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Framework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8F55B-8D92-AD0E-4A77-E02D80D8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840331-1B76-37E7-0064-B29E148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DB3FA-1F5A-1D47-388A-D76004E4976E}"/>
              </a:ext>
            </a:extLst>
          </p:cNvPr>
          <p:cNvSpPr/>
          <p:nvPr/>
        </p:nvSpPr>
        <p:spPr>
          <a:xfrm>
            <a:off x="359726" y="3037245"/>
            <a:ext cx="2155371" cy="2194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Training env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8224E8E-ADA3-D883-EE13-29E50068579E}"/>
              </a:ext>
            </a:extLst>
          </p:cNvPr>
          <p:cNvCxnSpPr>
            <a:cxnSpLocks/>
          </p:cNvCxnSpPr>
          <p:nvPr/>
        </p:nvCxnSpPr>
        <p:spPr>
          <a:xfrm>
            <a:off x="2591295" y="2957960"/>
            <a:ext cx="636814" cy="6535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2512E4-EB34-1E93-51E1-51BF6355EE4E}"/>
                  </a:ext>
                </a:extLst>
              </p:cNvPr>
              <p:cNvSpPr txBox="1"/>
              <p:nvPr/>
            </p:nvSpPr>
            <p:spPr>
              <a:xfrm>
                <a:off x="3156466" y="2720474"/>
                <a:ext cx="1009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br>
                  <a:rPr lang="fr-FR" sz="1400" dirty="0"/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42512E4-EB34-1E93-51E1-51BF6355E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466" y="2720474"/>
                <a:ext cx="1009186" cy="430887"/>
              </a:xfrm>
              <a:prstGeom prst="rect">
                <a:avLst/>
              </a:prstGeom>
              <a:blipFill>
                <a:blip r:embed="rId2"/>
                <a:stretch>
                  <a:fillRect l="-1250" r="-8750" b="-1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670C5CF-E40A-6F2B-7688-A2FA658028D9}"/>
              </a:ext>
            </a:extLst>
          </p:cNvPr>
          <p:cNvSpPr/>
          <p:nvPr/>
        </p:nvSpPr>
        <p:spPr>
          <a:xfrm>
            <a:off x="512126" y="3189645"/>
            <a:ext cx="2155371" cy="2194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Training env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E5E21B-FFA4-6714-AE9F-AD23AA48C54C}"/>
              </a:ext>
            </a:extLst>
          </p:cNvPr>
          <p:cNvSpPr/>
          <p:nvPr/>
        </p:nvSpPr>
        <p:spPr>
          <a:xfrm>
            <a:off x="664526" y="3342045"/>
            <a:ext cx="2155371" cy="2194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Training env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DFE9A-1BC0-9A49-340E-CE2843910EDF}"/>
              </a:ext>
            </a:extLst>
          </p:cNvPr>
          <p:cNvSpPr/>
          <p:nvPr/>
        </p:nvSpPr>
        <p:spPr>
          <a:xfrm>
            <a:off x="816926" y="3494445"/>
            <a:ext cx="2155371" cy="2194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Training env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A3737-744A-8B92-719C-1BB764B607FB}"/>
              </a:ext>
            </a:extLst>
          </p:cNvPr>
          <p:cNvSpPr/>
          <p:nvPr/>
        </p:nvSpPr>
        <p:spPr>
          <a:xfrm>
            <a:off x="969326" y="3646845"/>
            <a:ext cx="2155371" cy="21942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Training env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B96C3-CBDB-F326-B6B3-BF957DFD3A29}"/>
              </a:ext>
            </a:extLst>
          </p:cNvPr>
          <p:cNvSpPr/>
          <p:nvPr/>
        </p:nvSpPr>
        <p:spPr>
          <a:xfrm>
            <a:off x="95762" y="2255554"/>
            <a:ext cx="7116551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15A454-B98D-5D31-E60A-794186C1C95A}"/>
                  </a:ext>
                </a:extLst>
              </p:cNvPr>
              <p:cNvSpPr/>
              <p:nvPr/>
            </p:nvSpPr>
            <p:spPr>
              <a:xfrm>
                <a:off x="9734605" y="3140011"/>
                <a:ext cx="1586608" cy="101781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Target env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15A454-B98D-5D31-E60A-794186C1C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605" y="3140011"/>
                <a:ext cx="1586608" cy="1017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èche vers la droite 24">
            <a:extLst>
              <a:ext uri="{FF2B5EF4-FFF2-40B4-BE49-F238E27FC236}">
                <a16:creationId xmlns:a16="http://schemas.microsoft.com/office/drawing/2014/main" id="{907F79AF-6C01-DCF9-3EDB-0F38276273A0}"/>
              </a:ext>
            </a:extLst>
          </p:cNvPr>
          <p:cNvSpPr/>
          <p:nvPr/>
        </p:nvSpPr>
        <p:spPr>
          <a:xfrm>
            <a:off x="3477129" y="3866246"/>
            <a:ext cx="1001484" cy="59418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>
              <a:solidFill>
                <a:sysClr val="windowText" lastClr="00000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5645221-162B-48B3-68A3-E132AED2611E}"/>
              </a:ext>
            </a:extLst>
          </p:cNvPr>
          <p:cNvSpPr txBox="1"/>
          <p:nvPr/>
        </p:nvSpPr>
        <p:spPr>
          <a:xfrm>
            <a:off x="3216466" y="3594132"/>
            <a:ext cx="13596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Draw one at </a:t>
            </a:r>
          </a:p>
          <a:p>
            <a:endParaRPr lang="en-CA" sz="1400" dirty="0"/>
          </a:p>
          <a:p>
            <a:endParaRPr lang="en-CA" sz="1400" dirty="0"/>
          </a:p>
          <a:p>
            <a:endParaRPr lang="en-CA" sz="1400" dirty="0"/>
          </a:p>
          <a:p>
            <a:r>
              <a:rPr lang="en-CA" sz="1400" dirty="0"/>
              <a:t>each episode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04CFDDE-ECA2-85A0-6651-0C72870A594F}"/>
              </a:ext>
            </a:extLst>
          </p:cNvPr>
          <p:cNvSpPr/>
          <p:nvPr/>
        </p:nvSpPr>
        <p:spPr>
          <a:xfrm>
            <a:off x="5176685" y="5225141"/>
            <a:ext cx="1382485" cy="947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Policy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444866B-AF00-ABFD-F7C2-0B860844BD60}"/>
              </a:ext>
            </a:extLst>
          </p:cNvPr>
          <p:cNvSpPr txBox="1"/>
          <p:nvPr/>
        </p:nvSpPr>
        <p:spPr>
          <a:xfrm>
            <a:off x="1278316" y="2407047"/>
            <a:ext cx="1964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Policy Training Loop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899C3B-72DE-0D36-7F25-F8558320E5FE}"/>
              </a:ext>
            </a:extLst>
          </p:cNvPr>
          <p:cNvSpPr/>
          <p:nvPr/>
        </p:nvSpPr>
        <p:spPr>
          <a:xfrm>
            <a:off x="9021283" y="2255554"/>
            <a:ext cx="3074955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D3069C9-30BF-BC8A-14C7-4F3E4D9A7288}"/>
              </a:ext>
            </a:extLst>
          </p:cNvPr>
          <p:cNvSpPr txBox="1"/>
          <p:nvPr/>
        </p:nvSpPr>
        <p:spPr>
          <a:xfrm>
            <a:off x="9745527" y="2384741"/>
            <a:ext cx="165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GP Training loop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502B25E-F21B-C212-05A1-63A8500BE3E3}"/>
              </a:ext>
            </a:extLst>
          </p:cNvPr>
          <p:cNvSpPr/>
          <p:nvPr/>
        </p:nvSpPr>
        <p:spPr>
          <a:xfrm>
            <a:off x="9836666" y="4913098"/>
            <a:ext cx="1382485" cy="947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Train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C6E4A4E-E60C-8BCE-BC0B-46B3293D83DE}"/>
                  </a:ext>
                </a:extLst>
              </p:cNvPr>
              <p:cNvSpPr/>
              <p:nvPr/>
            </p:nvSpPr>
            <p:spPr>
              <a:xfrm>
                <a:off x="4972704" y="3224251"/>
                <a:ext cx="1858725" cy="128398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Training env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sz="1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1400" b="0" dirty="0"/>
              </a:p>
              <a:p>
                <a:pPr algn="ctr"/>
                <a:endParaRPr lang="en-CA" sz="1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C6E4A4E-E60C-8BCE-BC0B-46B3293D8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04" y="3224251"/>
                <a:ext cx="1858725" cy="12839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906BA1F-A94B-2B4E-B861-664C656A43BD}"/>
              </a:ext>
            </a:extLst>
          </p:cNvPr>
          <p:cNvCxnSpPr>
            <a:cxnSpLocks/>
          </p:cNvCxnSpPr>
          <p:nvPr/>
        </p:nvCxnSpPr>
        <p:spPr>
          <a:xfrm>
            <a:off x="5753628" y="4589236"/>
            <a:ext cx="0" cy="494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62975D3-ED49-40C7-2120-D99B46CD6368}"/>
              </a:ext>
            </a:extLst>
          </p:cNvPr>
          <p:cNvCxnSpPr>
            <a:cxnSpLocks/>
          </p:cNvCxnSpPr>
          <p:nvPr/>
        </p:nvCxnSpPr>
        <p:spPr>
          <a:xfrm flipV="1">
            <a:off x="5960458" y="4589236"/>
            <a:ext cx="0" cy="494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9CCB7E4F-D041-1271-DEFA-6487AE1E9B3E}"/>
              </a:ext>
            </a:extLst>
          </p:cNvPr>
          <p:cNvSpPr txBox="1"/>
          <p:nvPr/>
        </p:nvSpPr>
        <p:spPr>
          <a:xfrm>
            <a:off x="6006377" y="4651574"/>
            <a:ext cx="62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Train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A7923E1-A835-927E-4C31-8CF975B6420F}"/>
              </a:ext>
            </a:extLst>
          </p:cNvPr>
          <p:cNvCxnSpPr>
            <a:cxnSpLocks/>
          </p:cNvCxnSpPr>
          <p:nvPr/>
        </p:nvCxnSpPr>
        <p:spPr>
          <a:xfrm>
            <a:off x="10318581" y="4280430"/>
            <a:ext cx="0" cy="494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80E75C2-1826-FA53-50A2-5EE4AB1BDC10}"/>
              </a:ext>
            </a:extLst>
          </p:cNvPr>
          <p:cNvCxnSpPr>
            <a:cxnSpLocks/>
          </p:cNvCxnSpPr>
          <p:nvPr/>
        </p:nvCxnSpPr>
        <p:spPr>
          <a:xfrm flipV="1">
            <a:off x="10525411" y="4280430"/>
            <a:ext cx="0" cy="494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0A90A641-2784-2272-8E3A-396C64529D15}"/>
              </a:ext>
            </a:extLst>
          </p:cNvPr>
          <p:cNvSpPr txBox="1"/>
          <p:nvPr/>
        </p:nvSpPr>
        <p:spPr>
          <a:xfrm>
            <a:off x="9370214" y="4391683"/>
            <a:ext cx="93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Train GP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32DE715-AC0E-6BFC-211D-642D6853C210}"/>
              </a:ext>
            </a:extLst>
          </p:cNvPr>
          <p:cNvSpPr txBox="1"/>
          <p:nvPr/>
        </p:nvSpPr>
        <p:spPr>
          <a:xfrm>
            <a:off x="7290988" y="3915570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Every n episodes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85126D2-350D-FB7D-EC23-3D60A66E81D6}"/>
              </a:ext>
            </a:extLst>
          </p:cNvPr>
          <p:cNvSpPr txBox="1"/>
          <p:nvPr/>
        </p:nvSpPr>
        <p:spPr>
          <a:xfrm>
            <a:off x="7505600" y="5427084"/>
            <a:ext cx="1178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Deploy for </a:t>
            </a:r>
          </a:p>
          <a:p>
            <a:r>
              <a:rPr lang="en-CA" sz="1400" dirty="0"/>
              <a:t>evaluation </a:t>
            </a:r>
          </a:p>
        </p:txBody>
      </p:sp>
      <p:cxnSp>
        <p:nvCxnSpPr>
          <p:cNvPr id="59" name="Connecteur en angle 58">
            <a:extLst>
              <a:ext uri="{FF2B5EF4-FFF2-40B4-BE49-F238E27FC236}">
                <a16:creationId xmlns:a16="http://schemas.microsoft.com/office/drawing/2014/main" id="{0F6447F6-4FAC-0005-80F3-FAF35529877D}"/>
              </a:ext>
            </a:extLst>
          </p:cNvPr>
          <p:cNvCxnSpPr>
            <a:stCxn id="27" idx="6"/>
            <a:endCxn id="32" idx="2"/>
          </p:cNvCxnSpPr>
          <p:nvPr/>
        </p:nvCxnSpPr>
        <p:spPr>
          <a:xfrm flipV="1">
            <a:off x="6559170" y="5386627"/>
            <a:ext cx="3277496" cy="312043"/>
          </a:xfrm>
          <a:prstGeom prst="bentConnector3">
            <a:avLst>
              <a:gd name="adj1" fmla="val 264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ngle 60">
            <a:extLst>
              <a:ext uri="{FF2B5EF4-FFF2-40B4-BE49-F238E27FC236}">
                <a16:creationId xmlns:a16="http://schemas.microsoft.com/office/drawing/2014/main" id="{BFD6A327-C8F7-5395-0DB4-3BABF82169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5653" y="2554959"/>
            <a:ext cx="4855633" cy="5051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ZoneTexte 4100">
            <a:extLst>
              <a:ext uri="{FF2B5EF4-FFF2-40B4-BE49-F238E27FC236}">
                <a16:creationId xmlns:a16="http://schemas.microsoft.com/office/drawing/2014/main" id="{D03DD77B-84CE-7871-C8B2-7F396471F5FA}"/>
              </a:ext>
            </a:extLst>
          </p:cNvPr>
          <p:cNvSpPr txBox="1"/>
          <p:nvPr/>
        </p:nvSpPr>
        <p:spPr>
          <a:xfrm>
            <a:off x="7391439" y="2603455"/>
            <a:ext cx="1450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Update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3" name="ZoneTexte 4102">
                <a:extLst>
                  <a:ext uri="{FF2B5EF4-FFF2-40B4-BE49-F238E27FC236}">
                    <a16:creationId xmlns:a16="http://schemas.microsoft.com/office/drawing/2014/main" id="{1A4E9865-9C1C-F5EE-5DBC-6336C0032852}"/>
                  </a:ext>
                </a:extLst>
              </p:cNvPr>
              <p:cNvSpPr txBox="1"/>
              <p:nvPr/>
            </p:nvSpPr>
            <p:spPr>
              <a:xfrm>
                <a:off x="247015" y="1581530"/>
                <a:ext cx="772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u="sng" dirty="0"/>
                  <a:t>Initialization:</a:t>
                </a:r>
                <a:r>
                  <a:rPr lang="en-CA" dirty="0"/>
                  <a:t> Target env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), </a:t>
                </a:r>
                <a:r>
                  <a:rPr lang="fr-FR" dirty="0"/>
                  <a:t>Base </a:t>
                </a:r>
                <a:r>
                  <a:rPr lang="fr-FR" dirty="0" err="1"/>
                  <a:t>env</a:t>
                </a:r>
                <a:r>
                  <a:rPr lang="fr-FR" dirty="0"/>
                  <a:t> (</a:t>
                </a:r>
                <a:r>
                  <a:rPr lang="fr-FR" dirty="0" err="1"/>
                  <a:t>known</a:t>
                </a:r>
                <a:r>
                  <a:rPr lang="fr-FR" dirty="0"/>
                  <a:t> </a:t>
                </a:r>
                <a:r>
                  <a:rPr lang="fr-FR" dirty="0" err="1"/>
                  <a:t>dynamics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4103" name="ZoneTexte 4102">
                <a:extLst>
                  <a:ext uri="{FF2B5EF4-FFF2-40B4-BE49-F238E27FC236}">
                    <a16:creationId xmlns:a16="http://schemas.microsoft.com/office/drawing/2014/main" id="{1A4E9865-9C1C-F5EE-5DBC-6336C003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15" y="1581530"/>
                <a:ext cx="7722948" cy="369332"/>
              </a:xfrm>
              <a:prstGeom prst="rect">
                <a:avLst/>
              </a:prstGeom>
              <a:blipFill>
                <a:blip r:embed="rId3"/>
                <a:stretch>
                  <a:fillRect l="-657" t="-6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61C56F8-2EFB-155F-328E-627C45402B71}"/>
                  </a:ext>
                </a:extLst>
              </p:cNvPr>
              <p:cNvSpPr txBox="1"/>
              <p:nvPr/>
            </p:nvSpPr>
            <p:spPr>
              <a:xfrm>
                <a:off x="8609619" y="898295"/>
                <a:ext cx="3417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Generic</a:t>
                </a:r>
                <a:r>
                  <a:rPr lang="fr-FR" dirty="0"/>
                  <a:t> system </a:t>
                </a:r>
                <a:r>
                  <a:rPr lang="fr-FR" dirty="0" err="1"/>
                  <a:t>equation</a:t>
                </a:r>
                <a:r>
                  <a:rPr lang="fr-FR" dirty="0"/>
                  <a:t>:   </a:t>
                </a:r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endParaRPr lang="en-CA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61C56F8-2EFB-155F-328E-627C4540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9" y="898295"/>
                <a:ext cx="3417923" cy="646331"/>
              </a:xfrm>
              <a:prstGeom prst="rect">
                <a:avLst/>
              </a:prstGeom>
              <a:blipFill>
                <a:blip r:embed="rId4"/>
                <a:stretch>
                  <a:fillRect l="-738" t="-3846" r="-738" b="-9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70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00EA4-9C64-C6FE-EE2A-5A29F9C310E0}"/>
              </a:ext>
            </a:extLst>
          </p:cNvPr>
          <p:cNvCxnSpPr/>
          <p:nvPr/>
        </p:nvCxnSpPr>
        <p:spPr>
          <a:xfrm>
            <a:off x="5845629" y="2057400"/>
            <a:ext cx="0" cy="412568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D2B9D89D-1333-0D57-8E07-B24DA11E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Framework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22BCEA2-3255-CA3B-581B-DDBD07ECB81B}"/>
              </a:ext>
            </a:extLst>
          </p:cNvPr>
          <p:cNvSpPr/>
          <p:nvPr/>
        </p:nvSpPr>
        <p:spPr>
          <a:xfrm>
            <a:off x="3940942" y="3603890"/>
            <a:ext cx="3824307" cy="10262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8F55B-8D92-AD0E-4A77-E02D80D8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840331-1B76-37E7-0064-B29E1489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2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C6E4A4E-E60C-8BCE-BC0B-46B3293D83DE}"/>
                  </a:ext>
                </a:extLst>
              </p:cNvPr>
              <p:cNvSpPr/>
              <p:nvPr/>
            </p:nvSpPr>
            <p:spPr>
              <a:xfrm>
                <a:off x="1290734" y="2602035"/>
                <a:ext cx="1858725" cy="7897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Base env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C6E4A4E-E60C-8BCE-BC0B-46B3293D8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734" y="2602035"/>
                <a:ext cx="1858725" cy="789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3" name="ZoneTexte 4102">
                <a:extLst>
                  <a:ext uri="{FF2B5EF4-FFF2-40B4-BE49-F238E27FC236}">
                    <a16:creationId xmlns:a16="http://schemas.microsoft.com/office/drawing/2014/main" id="{1A4E9865-9C1C-F5EE-5DBC-6336C0032852}"/>
                  </a:ext>
                </a:extLst>
              </p:cNvPr>
              <p:cNvSpPr txBox="1"/>
              <p:nvPr/>
            </p:nvSpPr>
            <p:spPr>
              <a:xfrm>
                <a:off x="247015" y="1581530"/>
                <a:ext cx="772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u="sng" dirty="0"/>
                  <a:t>Initialization:</a:t>
                </a:r>
                <a:r>
                  <a:rPr lang="en-CA" dirty="0"/>
                  <a:t> Target env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), </a:t>
                </a:r>
                <a:r>
                  <a:rPr lang="fr-FR" dirty="0"/>
                  <a:t>Base </a:t>
                </a:r>
                <a:r>
                  <a:rPr lang="fr-FR" dirty="0" err="1"/>
                  <a:t>env</a:t>
                </a:r>
                <a:r>
                  <a:rPr lang="fr-FR" dirty="0"/>
                  <a:t> (</a:t>
                </a:r>
                <a:r>
                  <a:rPr lang="fr-FR" dirty="0" err="1"/>
                  <a:t>known</a:t>
                </a:r>
                <a:r>
                  <a:rPr lang="fr-FR" dirty="0"/>
                  <a:t> </a:t>
                </a:r>
                <a:r>
                  <a:rPr lang="fr-FR" dirty="0" err="1"/>
                  <a:t>dynamics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4103" name="ZoneTexte 4102">
                <a:extLst>
                  <a:ext uri="{FF2B5EF4-FFF2-40B4-BE49-F238E27FC236}">
                    <a16:creationId xmlns:a16="http://schemas.microsoft.com/office/drawing/2014/main" id="{1A4E9865-9C1C-F5EE-5DBC-6336C003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15" y="1581530"/>
                <a:ext cx="7722948" cy="369332"/>
              </a:xfrm>
              <a:prstGeom prst="rect">
                <a:avLst/>
              </a:prstGeom>
              <a:blipFill>
                <a:blip r:embed="rId3"/>
                <a:stretch>
                  <a:fillRect l="-657" t="-6667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61C56F8-2EFB-155F-328E-627C45402B71}"/>
                  </a:ext>
                </a:extLst>
              </p:cNvPr>
              <p:cNvSpPr txBox="1"/>
              <p:nvPr/>
            </p:nvSpPr>
            <p:spPr>
              <a:xfrm>
                <a:off x="8609619" y="898295"/>
                <a:ext cx="34179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dirty="0" err="1"/>
                  <a:t>Generic</a:t>
                </a:r>
                <a:r>
                  <a:rPr lang="fr-FR" dirty="0"/>
                  <a:t> system </a:t>
                </a:r>
                <a:r>
                  <a:rPr lang="fr-FR" dirty="0" err="1"/>
                  <a:t>equation</a:t>
                </a:r>
                <a:r>
                  <a:rPr lang="fr-FR" dirty="0"/>
                  <a:t>:   </a:t>
                </a:r>
              </a:p>
              <a:p>
                <a:pPr algn="ctr"/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:endParaRPr lang="en-CA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61C56F8-2EFB-155F-328E-627C4540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9" y="898295"/>
                <a:ext cx="3417923" cy="646331"/>
              </a:xfrm>
              <a:prstGeom prst="rect">
                <a:avLst/>
              </a:prstGeom>
              <a:blipFill>
                <a:blip r:embed="rId4"/>
                <a:stretch>
                  <a:fillRect l="-738" t="-3846" r="-738" b="-96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 en arc 6">
            <a:extLst>
              <a:ext uri="{FF2B5EF4-FFF2-40B4-BE49-F238E27FC236}">
                <a16:creationId xmlns:a16="http://schemas.microsoft.com/office/drawing/2014/main" id="{30248C48-8452-9567-1895-28B92884AD0F}"/>
              </a:ext>
            </a:extLst>
          </p:cNvPr>
          <p:cNvSpPr/>
          <p:nvPr/>
        </p:nvSpPr>
        <p:spPr>
          <a:xfrm rot="8507856">
            <a:off x="3129892" y="2761489"/>
            <a:ext cx="453704" cy="442861"/>
          </a:xfrm>
          <a:prstGeom prst="circularArrow">
            <a:avLst>
              <a:gd name="adj1" fmla="val 2121"/>
              <a:gd name="adj2" fmla="val 597115"/>
              <a:gd name="adj3" fmla="val 20403991"/>
              <a:gd name="adj4" fmla="val 5226691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51F8E7-6968-8D04-BFE9-63057CF7B80E}"/>
                  </a:ext>
                </a:extLst>
              </p:cNvPr>
              <p:cNvSpPr txBox="1"/>
              <p:nvPr/>
            </p:nvSpPr>
            <p:spPr>
              <a:xfrm>
                <a:off x="3527744" y="2709797"/>
                <a:ext cx="8735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51F8E7-6968-8D04-BFE9-63057CF7B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744" y="2709797"/>
                <a:ext cx="873572" cy="307777"/>
              </a:xfrm>
              <a:prstGeom prst="rect">
                <a:avLst/>
              </a:prstGeom>
              <a:blipFill>
                <a:blip r:embed="rId5"/>
                <a:stretch>
                  <a:fillRect l="-1429" t="-4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E7B958B8-2D60-015C-BDFF-0C8671757F01}"/>
              </a:ext>
            </a:extLst>
          </p:cNvPr>
          <p:cNvSpPr txBox="1"/>
          <p:nvPr/>
        </p:nvSpPr>
        <p:spPr>
          <a:xfrm>
            <a:off x="2033711" y="199612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Simulation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D3FD388-A60A-9D23-3E24-49FA04FE4FAF}"/>
              </a:ext>
            </a:extLst>
          </p:cNvPr>
          <p:cNvSpPr txBox="1"/>
          <p:nvPr/>
        </p:nvSpPr>
        <p:spPr>
          <a:xfrm>
            <a:off x="8499826" y="1996127"/>
            <a:ext cx="13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Real 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5942DB-3748-7633-C4E2-399795A381DA}"/>
                  </a:ext>
                </a:extLst>
              </p:cNvPr>
              <p:cNvSpPr/>
              <p:nvPr/>
            </p:nvSpPr>
            <p:spPr>
              <a:xfrm>
                <a:off x="7186576" y="2433994"/>
                <a:ext cx="2073112" cy="8434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Target env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5942DB-3748-7633-C4E2-399795A38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76" y="2433994"/>
                <a:ext cx="2073112" cy="843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878A973-35E7-64A3-88FB-7D0F9B7E9E8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401316" y="2855715"/>
            <a:ext cx="2785260" cy="7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5DE9749-4495-16B6-6300-2BA6E535234A}"/>
                  </a:ext>
                </a:extLst>
              </p:cNvPr>
              <p:cNvSpPr txBox="1"/>
              <p:nvPr/>
            </p:nvSpPr>
            <p:spPr>
              <a:xfrm>
                <a:off x="5069762" y="2502640"/>
                <a:ext cx="11188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Deploy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5DE9749-4495-16B6-6300-2BA6E535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62" y="2502640"/>
                <a:ext cx="1118896" cy="307777"/>
              </a:xfrm>
              <a:prstGeom prst="rect">
                <a:avLst/>
              </a:prstGeom>
              <a:blipFill>
                <a:blip r:embed="rId7"/>
                <a:stretch>
                  <a:fillRect l="-2247" t="-4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èche en arc 33">
            <a:extLst>
              <a:ext uri="{FF2B5EF4-FFF2-40B4-BE49-F238E27FC236}">
                <a16:creationId xmlns:a16="http://schemas.microsoft.com/office/drawing/2014/main" id="{6E078681-92F8-DEF9-35DB-655B867BECF9}"/>
              </a:ext>
            </a:extLst>
          </p:cNvPr>
          <p:cNvSpPr/>
          <p:nvPr/>
        </p:nvSpPr>
        <p:spPr>
          <a:xfrm rot="8324219">
            <a:off x="9224995" y="2626355"/>
            <a:ext cx="453704" cy="442861"/>
          </a:xfrm>
          <a:prstGeom prst="circularArrow">
            <a:avLst>
              <a:gd name="adj1" fmla="val 2121"/>
              <a:gd name="adj2" fmla="val 597115"/>
              <a:gd name="adj3" fmla="val 20403991"/>
              <a:gd name="adj4" fmla="val 5226691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17E6DBD-6FD1-2BDD-C3DC-E663B8A10EF8}"/>
                  </a:ext>
                </a:extLst>
              </p:cNvPr>
              <p:cNvSpPr txBox="1"/>
              <p:nvPr/>
            </p:nvSpPr>
            <p:spPr>
              <a:xfrm>
                <a:off x="9759973" y="2603721"/>
                <a:ext cx="764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17E6DBD-6FD1-2BDD-C3DC-E663B8A10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3" y="2603721"/>
                <a:ext cx="764825" cy="307777"/>
              </a:xfrm>
              <a:prstGeom prst="rect">
                <a:avLst/>
              </a:prstGeom>
              <a:blipFill>
                <a:blip r:embed="rId8"/>
                <a:stretch>
                  <a:fillRect l="-1639" b="-1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C7938F-D20F-1FAF-3FEC-507F893C59E0}"/>
                  </a:ext>
                </a:extLst>
              </p:cNvPr>
              <p:cNvSpPr/>
              <p:nvPr/>
            </p:nvSpPr>
            <p:spPr>
              <a:xfrm>
                <a:off x="172607" y="4881618"/>
                <a:ext cx="3531043" cy="78970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GP env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fr-F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𝐺𝑃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CC7938F-D20F-1FAF-3FEC-507F893C5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07" y="4881618"/>
                <a:ext cx="3531043" cy="7897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èche en arc 38">
            <a:extLst>
              <a:ext uri="{FF2B5EF4-FFF2-40B4-BE49-F238E27FC236}">
                <a16:creationId xmlns:a16="http://schemas.microsoft.com/office/drawing/2014/main" id="{988ABBB9-E082-26BE-76A3-2154F97DDDFF}"/>
              </a:ext>
            </a:extLst>
          </p:cNvPr>
          <p:cNvSpPr/>
          <p:nvPr/>
        </p:nvSpPr>
        <p:spPr>
          <a:xfrm rot="8507856">
            <a:off x="3760311" y="5069438"/>
            <a:ext cx="453704" cy="442861"/>
          </a:xfrm>
          <a:prstGeom prst="circularArrow">
            <a:avLst>
              <a:gd name="adj1" fmla="val 2121"/>
              <a:gd name="adj2" fmla="val 597115"/>
              <a:gd name="adj3" fmla="val 20403991"/>
              <a:gd name="adj4" fmla="val 5226691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EC7C028-58F1-D1BD-B44C-ACCE2723E0EC}"/>
                  </a:ext>
                </a:extLst>
              </p:cNvPr>
              <p:cNvSpPr txBox="1"/>
              <p:nvPr/>
            </p:nvSpPr>
            <p:spPr>
              <a:xfrm>
                <a:off x="4160651" y="5136979"/>
                <a:ext cx="8694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EC7C028-58F1-D1BD-B44C-ACCE2723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51" y="5136979"/>
                <a:ext cx="869405" cy="307777"/>
              </a:xfrm>
              <a:prstGeom prst="rect">
                <a:avLst/>
              </a:prstGeom>
              <a:blipFill>
                <a:blip r:embed="rId10"/>
                <a:stretch>
                  <a:fillRect l="-2899" t="-4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25263C0-F883-B653-0D07-6A9A877A57FC}"/>
              </a:ext>
            </a:extLst>
          </p:cNvPr>
          <p:cNvCxnSpPr>
            <a:cxnSpLocks/>
            <a:stCxn id="62" idx="2"/>
            <a:endCxn id="57" idx="6"/>
          </p:cNvCxnSpPr>
          <p:nvPr/>
        </p:nvCxnSpPr>
        <p:spPr>
          <a:xfrm flipH="1">
            <a:off x="7765249" y="3574112"/>
            <a:ext cx="2759549" cy="5429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BAE5DD-F5A9-10FF-2E62-03FC420B1B63}"/>
                  </a:ext>
                </a:extLst>
              </p:cNvPr>
              <p:cNvSpPr/>
              <p:nvPr/>
            </p:nvSpPr>
            <p:spPr>
              <a:xfrm>
                <a:off x="4080106" y="3735654"/>
                <a:ext cx="3531045" cy="7897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Train GP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</m:oMath>
                </a14:m>
                <a:r>
                  <a:rPr lang="en-CA" sz="1400" dirty="0"/>
                  <a:t> to estimate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d>
                      <m:d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fr-F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  <m:r>
                      <a:rPr lang="fr-FR" sz="1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BAE5DD-F5A9-10FF-2E62-03FC420B1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06" y="3735654"/>
                <a:ext cx="3531045" cy="789703"/>
              </a:xfrm>
              <a:prstGeom prst="rect">
                <a:avLst/>
              </a:prstGeom>
              <a:blipFill>
                <a:blip r:embed="rId11"/>
                <a:stretch>
                  <a:fillRect b="-15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B3F860E-D5B5-624F-8231-5E4A3EDFCDFB}"/>
              </a:ext>
            </a:extLst>
          </p:cNvPr>
          <p:cNvCxnSpPr>
            <a:cxnSpLocks/>
            <a:stCxn id="57" idx="2"/>
            <a:endCxn id="36" idx="0"/>
          </p:cNvCxnSpPr>
          <p:nvPr/>
        </p:nvCxnSpPr>
        <p:spPr>
          <a:xfrm flipH="1">
            <a:off x="1938129" y="4117029"/>
            <a:ext cx="2002813" cy="764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0A6F470-02FD-4D7B-86B3-66BA19A18511}"/>
                  </a:ext>
                </a:extLst>
              </p:cNvPr>
              <p:cNvSpPr txBox="1"/>
              <p:nvPr/>
            </p:nvSpPr>
            <p:spPr>
              <a:xfrm>
                <a:off x="8968071" y="2807748"/>
                <a:ext cx="3113454" cy="766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A" sz="1400" dirty="0"/>
                  <a:t>gather dataset</a:t>
                </a:r>
              </a:p>
              <a:p>
                <a:pPr algn="ctr"/>
                <a:endParaRPr lang="en-CA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𝐺𝑃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fr-F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d>
                        <m:dPr>
                          <m:ctrlPr>
                            <a:rPr lang="fr-F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00A6F470-02FD-4D7B-86B3-66BA19A1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71" y="2807748"/>
                <a:ext cx="3113454" cy="766364"/>
              </a:xfrm>
              <a:prstGeom prst="rect">
                <a:avLst/>
              </a:prstGeom>
              <a:blipFill>
                <a:blip r:embed="rId12"/>
                <a:stretch>
                  <a:fillRect t="-1639" b="-16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6" name="Rectangle 4105">
                <a:extLst>
                  <a:ext uri="{FF2B5EF4-FFF2-40B4-BE49-F238E27FC236}">
                    <a16:creationId xmlns:a16="http://schemas.microsoft.com/office/drawing/2014/main" id="{5E34AEE4-D92F-7EE6-C74E-6BBCC3AFB523}"/>
                  </a:ext>
                </a:extLst>
              </p:cNvPr>
              <p:cNvSpPr/>
              <p:nvPr/>
            </p:nvSpPr>
            <p:spPr>
              <a:xfrm>
                <a:off x="7236618" y="4881618"/>
                <a:ext cx="2073112" cy="8434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Target env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fr-F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sz="1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4106" name="Rectangle 4105">
                <a:extLst>
                  <a:ext uri="{FF2B5EF4-FFF2-40B4-BE49-F238E27FC236}">
                    <a16:creationId xmlns:a16="http://schemas.microsoft.com/office/drawing/2014/main" id="{5E34AEE4-D92F-7EE6-C74E-6BBCC3AFB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618" y="4881618"/>
                <a:ext cx="2073112" cy="843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07" name="Connecteur droit avec flèche 4106">
            <a:extLst>
              <a:ext uri="{FF2B5EF4-FFF2-40B4-BE49-F238E27FC236}">
                <a16:creationId xmlns:a16="http://schemas.microsoft.com/office/drawing/2014/main" id="{EC35547D-DCCC-1117-B4F5-32677DAD8514}"/>
              </a:ext>
            </a:extLst>
          </p:cNvPr>
          <p:cNvCxnSpPr>
            <a:cxnSpLocks/>
            <a:stCxn id="40" idx="3"/>
            <a:endCxn id="4106" idx="1"/>
          </p:cNvCxnSpPr>
          <p:nvPr/>
        </p:nvCxnSpPr>
        <p:spPr>
          <a:xfrm>
            <a:off x="5030056" y="5290868"/>
            <a:ext cx="2206562" cy="124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08" name="ZoneTexte 4107">
                <a:extLst>
                  <a:ext uri="{FF2B5EF4-FFF2-40B4-BE49-F238E27FC236}">
                    <a16:creationId xmlns:a16="http://schemas.microsoft.com/office/drawing/2014/main" id="{E92C7A8E-DC48-66E5-C47A-4E2AFB9A050B}"/>
                  </a:ext>
                </a:extLst>
              </p:cNvPr>
              <p:cNvSpPr txBox="1"/>
              <p:nvPr/>
            </p:nvSpPr>
            <p:spPr>
              <a:xfrm>
                <a:off x="5083057" y="4947111"/>
                <a:ext cx="11147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Deploy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4108" name="ZoneTexte 4107">
                <a:extLst>
                  <a:ext uri="{FF2B5EF4-FFF2-40B4-BE49-F238E27FC236}">
                    <a16:creationId xmlns:a16="http://schemas.microsoft.com/office/drawing/2014/main" id="{E92C7A8E-DC48-66E5-C47A-4E2AFB9A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057" y="4947111"/>
                <a:ext cx="1114729" cy="307777"/>
              </a:xfrm>
              <a:prstGeom prst="rect">
                <a:avLst/>
              </a:prstGeom>
              <a:blipFill>
                <a:blip r:embed="rId14"/>
                <a:stretch>
                  <a:fillRect l="-2247" t="-4000" b="-24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9" name="Flèche en arc 4108">
            <a:extLst>
              <a:ext uri="{FF2B5EF4-FFF2-40B4-BE49-F238E27FC236}">
                <a16:creationId xmlns:a16="http://schemas.microsoft.com/office/drawing/2014/main" id="{8CA71017-313B-4345-0B54-F49C022F2362}"/>
              </a:ext>
            </a:extLst>
          </p:cNvPr>
          <p:cNvSpPr/>
          <p:nvPr/>
        </p:nvSpPr>
        <p:spPr>
          <a:xfrm rot="8634497">
            <a:off x="9273981" y="5040012"/>
            <a:ext cx="453704" cy="442861"/>
          </a:xfrm>
          <a:prstGeom prst="circularArrow">
            <a:avLst>
              <a:gd name="adj1" fmla="val 2121"/>
              <a:gd name="adj2" fmla="val 597115"/>
              <a:gd name="adj3" fmla="val 20403991"/>
              <a:gd name="adj4" fmla="val 5226691"/>
              <a:gd name="adj5" fmla="val 51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10" name="ZoneTexte 4109">
                <a:extLst>
                  <a:ext uri="{FF2B5EF4-FFF2-40B4-BE49-F238E27FC236}">
                    <a16:creationId xmlns:a16="http://schemas.microsoft.com/office/drawing/2014/main" id="{183B71BC-B749-E644-F27D-DA1A301A51CA}"/>
                  </a:ext>
                </a:extLst>
              </p:cNvPr>
              <p:cNvSpPr txBox="1"/>
              <p:nvPr/>
            </p:nvSpPr>
            <p:spPr>
              <a:xfrm>
                <a:off x="9682876" y="5107553"/>
                <a:ext cx="760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CA" sz="1400" dirty="0"/>
              </a:p>
            </p:txBody>
          </p:sp>
        </mc:Choice>
        <mc:Fallback>
          <p:sp>
            <p:nvSpPr>
              <p:cNvPr id="4110" name="ZoneTexte 4109">
                <a:extLst>
                  <a:ext uri="{FF2B5EF4-FFF2-40B4-BE49-F238E27FC236}">
                    <a16:creationId xmlns:a16="http://schemas.microsoft.com/office/drawing/2014/main" id="{183B71BC-B749-E644-F27D-DA1A301A5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876" y="5107553"/>
                <a:ext cx="760657" cy="307777"/>
              </a:xfrm>
              <a:prstGeom prst="rect">
                <a:avLst/>
              </a:prstGeom>
              <a:blipFill>
                <a:blip r:embed="rId15"/>
                <a:stretch>
                  <a:fillRect l="-3279" t="-4000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2" name="ZoneTexte 4111">
            <a:extLst>
              <a:ext uri="{FF2B5EF4-FFF2-40B4-BE49-F238E27FC236}">
                <a16:creationId xmlns:a16="http://schemas.microsoft.com/office/drawing/2014/main" id="{E8AC2784-A680-AC07-BBE6-7BF71C22581E}"/>
              </a:ext>
            </a:extLst>
          </p:cNvPr>
          <p:cNvSpPr txBox="1"/>
          <p:nvPr/>
        </p:nvSpPr>
        <p:spPr>
          <a:xfrm>
            <a:off x="8108887" y="57257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…</a:t>
            </a:r>
          </a:p>
        </p:txBody>
      </p:sp>
      <p:cxnSp>
        <p:nvCxnSpPr>
          <p:cNvPr id="4113" name="Connecteur droit 4112">
            <a:extLst>
              <a:ext uri="{FF2B5EF4-FFF2-40B4-BE49-F238E27FC236}">
                <a16:creationId xmlns:a16="http://schemas.microsoft.com/office/drawing/2014/main" id="{D9C633CB-DFC8-8D03-5CE8-35E0583B5B4D}"/>
              </a:ext>
            </a:extLst>
          </p:cNvPr>
          <p:cNvCxnSpPr>
            <a:cxnSpLocks/>
          </p:cNvCxnSpPr>
          <p:nvPr/>
        </p:nvCxnSpPr>
        <p:spPr>
          <a:xfrm>
            <a:off x="705445" y="2374993"/>
            <a:ext cx="109236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8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5D0187-14F4-6BB5-78F9-231D77CD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F2D57E-6F90-FACB-1A92-6D74FCA6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E4F26A9-5623-5B65-E096-46C8654DC7FD}"/>
              </a:ext>
            </a:extLst>
          </p:cNvPr>
          <p:cNvSpPr txBox="1">
            <a:spLocks/>
          </p:cNvSpPr>
          <p:nvPr/>
        </p:nvSpPr>
        <p:spPr>
          <a:xfrm>
            <a:off x="386178" y="711451"/>
            <a:ext cx="7542208" cy="77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B91D33"/>
                </a:solidFill>
                <a:latin typeface="+mn-lt"/>
                <a:ea typeface="Cambria Math" panose="02040503050406030204" pitchFamily="18" charset="0"/>
                <a:cs typeface="Beirut" pitchFamily="2" charset="-78"/>
              </a:defRPr>
            </a:lvl1pPr>
          </a:lstStyle>
          <a:p>
            <a:r>
              <a:rPr lang="en-CA"/>
              <a:t>Inverted Pendulum case (Sim2Sim)</a:t>
            </a:r>
            <a:endParaRPr lang="en-CA" dirty="0"/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7BB14D8-CAB0-F567-84D3-77899A9C77EE}"/>
              </a:ext>
            </a:extLst>
          </p:cNvPr>
          <p:cNvSpPr txBox="1">
            <a:spLocks/>
          </p:cNvSpPr>
          <p:nvPr/>
        </p:nvSpPr>
        <p:spPr>
          <a:xfrm>
            <a:off x="0" y="64928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D85911E9-B586-DC80-E3F6-0B437C235625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C3C1F9-B145-984B-9EDF-251FB4AE7223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79C53B-772F-A13D-665F-760C56C29C57}"/>
              </a:ext>
            </a:extLst>
          </p:cNvPr>
          <p:cNvSpPr txBox="1"/>
          <p:nvPr/>
        </p:nvSpPr>
        <p:spPr>
          <a:xfrm>
            <a:off x="6096000" y="1485122"/>
            <a:ext cx="537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Target env equations (represents real world)</a:t>
            </a:r>
          </a:p>
        </p:txBody>
      </p:sp>
      <p:pic>
        <p:nvPicPr>
          <p:cNvPr id="10" name="Image 9" descr="Une image contenant texte, Police, ligne, reçu&#10;&#10;Description générée automatiquement">
            <a:extLst>
              <a:ext uri="{FF2B5EF4-FFF2-40B4-BE49-F238E27FC236}">
                <a16:creationId xmlns:a16="http://schemas.microsoft.com/office/drawing/2014/main" id="{B537C70C-6D71-9FC9-64F4-2D162AA30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340" y="1912032"/>
            <a:ext cx="5638800" cy="1892300"/>
          </a:xfrm>
          <a:prstGeom prst="rect">
            <a:avLst/>
          </a:prstGeom>
        </p:spPr>
      </p:pic>
      <p:pic>
        <p:nvPicPr>
          <p:cNvPr id="11" name="Image 10" descr="Une image contenant texte, Police, ligne, blanc&#10;&#10;Description générée automatiquement">
            <a:extLst>
              <a:ext uri="{FF2B5EF4-FFF2-40B4-BE49-F238E27FC236}">
                <a16:creationId xmlns:a16="http://schemas.microsoft.com/office/drawing/2014/main" id="{D3099AD6-69BF-3532-326C-DFCEBA66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44" y="1988232"/>
            <a:ext cx="3302000" cy="17399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AE5D811-96DE-E26D-6932-B476833B06B9}"/>
              </a:ext>
            </a:extLst>
          </p:cNvPr>
          <p:cNvSpPr txBox="1"/>
          <p:nvPr/>
        </p:nvSpPr>
        <p:spPr>
          <a:xfrm>
            <a:off x="677246" y="1485689"/>
            <a:ext cx="524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Base env equations (represents simulation)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59F616A-2609-8A09-CC82-69987B9C532C}"/>
                  </a:ext>
                </a:extLst>
              </p:cNvPr>
              <p:cNvSpPr txBox="1"/>
              <p:nvPr/>
            </p:nvSpPr>
            <p:spPr>
              <a:xfrm>
                <a:off x="3854177" y="3859897"/>
                <a:ext cx="5394959" cy="2112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  <a:p>
                <a:pPr/>
                <a:endParaRPr lang="en-CA" dirty="0"/>
              </a:p>
              <a:p>
                <a:pPr/>
                <a:r>
                  <a:rPr lang="en-CA" dirty="0"/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𝑒𝑛𝑣</m:t>
                        </m:r>
                      </m:sub>
                    </m:sSub>
                  </m:oMath>
                </a14:m>
                <a:r>
                  <a:rPr lang="en-CA" dirty="0"/>
                  <a:t> can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𝑔𝑝</m:t>
                        </m:r>
                      </m:sub>
                    </m:sSub>
                  </m:oMath>
                </a14:m>
                <a:r>
                  <a:rPr lang="en-CA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𝑔𝑝</m:t>
                        </m:r>
                      </m:sub>
                    </m:sSub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</m:oMath>
                </a14:m>
                <a:r>
                  <a:rPr lang="en-CA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</m:oMath>
                </a14:m>
                <a:r>
                  <a:rPr lang="en-CA" dirty="0"/>
                  <a:t> coming from the previous training framework. 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59F616A-2609-8A09-CC82-69987B9C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77" y="3859897"/>
                <a:ext cx="5394959" cy="2112117"/>
              </a:xfrm>
              <a:prstGeom prst="rect">
                <a:avLst/>
              </a:prstGeom>
              <a:blipFill>
                <a:blip r:embed="rId4"/>
                <a:stretch>
                  <a:fillRect l="-939" b="-3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 descr="Une image contenant diagramme, ligne, Tracé, Dessin technique&#10;&#10;Description générée automatiquement">
            <a:extLst>
              <a:ext uri="{FF2B5EF4-FFF2-40B4-BE49-F238E27FC236}">
                <a16:creationId xmlns:a16="http://schemas.microsoft.com/office/drawing/2014/main" id="{85DE5063-8313-232F-3EEC-D581FE778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84336"/>
            <a:ext cx="2939479" cy="2930933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0441760-523B-8C7A-A9B7-F1FD7A45F2DB}"/>
              </a:ext>
            </a:extLst>
          </p:cNvPr>
          <p:cNvCxnSpPr>
            <a:cxnSpLocks/>
          </p:cNvCxnSpPr>
          <p:nvPr/>
        </p:nvCxnSpPr>
        <p:spPr>
          <a:xfrm>
            <a:off x="5841340" y="1570616"/>
            <a:ext cx="0" cy="21575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8A91201-A38C-E50A-21C9-7D5BA26A723E}"/>
              </a:ext>
            </a:extLst>
          </p:cNvPr>
          <p:cNvCxnSpPr>
            <a:cxnSpLocks/>
          </p:cNvCxnSpPr>
          <p:nvPr/>
        </p:nvCxnSpPr>
        <p:spPr>
          <a:xfrm>
            <a:off x="386178" y="1854454"/>
            <a:ext cx="114687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996E23-CEF4-CEE1-2C44-0DDE27104455}"/>
                  </a:ext>
                </a:extLst>
              </p:cNvPr>
              <p:cNvSpPr txBox="1"/>
              <p:nvPr/>
            </p:nvSpPr>
            <p:spPr>
              <a:xfrm>
                <a:off x="279417" y="5817929"/>
                <a:ext cx="3765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sz="1400" dirty="0"/>
                  <a:t> is the action of the agent can be 0 (push left) or 1 (push right).</a:t>
                </a:r>
                <a:endParaRPr lang="en-CA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996E23-CEF4-CEE1-2C44-0DDE27104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17" y="5817929"/>
                <a:ext cx="3765459" cy="523220"/>
              </a:xfrm>
              <a:prstGeom prst="rect">
                <a:avLst/>
              </a:prstGeom>
              <a:blipFill>
                <a:blip r:embed="rId6"/>
                <a:stretch>
                  <a:fillRect l="-673" b="-116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21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B19C1-AE33-590C-576B-61D05131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711451"/>
            <a:ext cx="6853713" cy="773671"/>
          </a:xfrm>
        </p:spPr>
        <p:txBody>
          <a:bodyPr>
            <a:normAutofit/>
          </a:bodyPr>
          <a:lstStyle/>
          <a:p>
            <a:r>
              <a:rPr lang="en-CA" dirty="0"/>
              <a:t>Inverted Pendulum Gaussian Process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EBE03BB3-B081-4AE7-BCD0-024CE6F1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13"/>
            <a:ext cx="2743200" cy="365125"/>
          </a:xfrm>
        </p:spPr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18" name="Espace réservé du numéro de diapositive 4">
            <a:extLst>
              <a:ext uri="{FF2B5EF4-FFF2-40B4-BE49-F238E27FC236}">
                <a16:creationId xmlns:a16="http://schemas.microsoft.com/office/drawing/2014/main" id="{43D36F42-E404-09B0-1D78-CD06CAAE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6C3C1F9-B145-984B-9EDF-251FB4AE7223}" type="slidenum">
              <a:rPr lang="en-CA" smtClean="0"/>
              <a:pPr/>
              <a:t>4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C5E3C2D-C16C-09CE-149A-7E7E03B3A101}"/>
                  </a:ext>
                </a:extLst>
              </p:cNvPr>
              <p:cNvSpPr txBox="1"/>
              <p:nvPr/>
            </p:nvSpPr>
            <p:spPr>
              <a:xfrm>
                <a:off x="414421" y="1485122"/>
                <a:ext cx="2662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1) How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C5E3C2D-C16C-09CE-149A-7E7E03B3A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1" y="1485122"/>
                <a:ext cx="2662204" cy="369332"/>
              </a:xfrm>
              <a:prstGeom prst="rect">
                <a:avLst/>
              </a:prstGeom>
              <a:blipFill>
                <a:blip r:embed="rId2"/>
                <a:stretch>
                  <a:fillRect l="-1896" t="-10345" r="-948" b="-275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CB841EF-9711-9266-B123-D35EB6F38BF1}"/>
                  </a:ext>
                </a:extLst>
              </p:cNvPr>
              <p:cNvSpPr txBox="1"/>
              <p:nvPr/>
            </p:nvSpPr>
            <p:spPr>
              <a:xfrm>
                <a:off x="414421" y="1893778"/>
                <a:ext cx="9918164" cy="1273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</m:oMath>
                </a14:m>
                <a:r>
                  <a:rPr lang="en-CA" dirty="0"/>
                  <a:t> takes four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and has two outputs: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CA" dirty="0"/>
                  <a:t>.</a:t>
                </a:r>
                <a:br>
                  <a:rPr lang="en-CA" dirty="0"/>
                </a:br>
                <a:endParaRPr lang="en-CA" dirty="0"/>
              </a:p>
              <a:p>
                <a:r>
                  <a:rPr lang="en-CA" dirty="0"/>
                  <a:t>After gathering the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̈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fr-FR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̈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A" dirty="0"/>
                  <a:t>, we train two GPs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CA" dirty="0"/>
                  <a:t>. </a:t>
                </a:r>
              </a:p>
              <a:p>
                <a:r>
                  <a:rPr lang="en-CA" dirty="0"/>
                  <a:t>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9CB841EF-9711-9266-B123-D35EB6F38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1" y="1893778"/>
                <a:ext cx="9918164" cy="1273682"/>
              </a:xfrm>
              <a:prstGeom prst="rect">
                <a:avLst/>
              </a:prstGeom>
              <a:blipFill>
                <a:blip r:embed="rId3"/>
                <a:stretch>
                  <a:fillRect l="-512" t="-1980" b="-396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B57E1A6-703C-FD03-0A26-6D4F580D0E33}"/>
                  </a:ext>
                </a:extLst>
              </p:cNvPr>
              <p:cNvSpPr txBox="1"/>
              <p:nvPr/>
            </p:nvSpPr>
            <p:spPr>
              <a:xfrm>
                <a:off x="414421" y="3469349"/>
                <a:ext cx="234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2) How to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</m:oMath>
                </a14:m>
                <a:r>
                  <a:rPr lang="en-CA" dirty="0"/>
                  <a:t>?</a:t>
                </a: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B57E1A6-703C-FD03-0A26-6D4F580D0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1" y="3469349"/>
                <a:ext cx="2343206" cy="369332"/>
              </a:xfrm>
              <a:prstGeom prst="rect">
                <a:avLst/>
              </a:prstGeom>
              <a:blipFill>
                <a:blip r:embed="rId4"/>
                <a:stretch>
                  <a:fillRect l="-2162" t="-6667" r="-1622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48434E0-EACD-9A0F-A5FA-0F401C32D199}"/>
                  </a:ext>
                </a:extLst>
              </p:cNvPr>
              <p:cNvSpPr txBox="1"/>
              <p:nvPr/>
            </p:nvSpPr>
            <p:spPr>
              <a:xfrm>
                <a:off x="414421" y="3909255"/>
                <a:ext cx="11088613" cy="1808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In the GP Env,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𝑔𝑝</m:t>
                        </m:r>
                      </m:sub>
                    </m:sSub>
                  </m:oMath>
                </a14:m>
                <a:r>
                  <a:rPr lang="en-CA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</m:oMath>
                </a14:m>
                <a:r>
                  <a:rPr lang="en-CA" dirty="0"/>
                  <a:t> to compute at a timestep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A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𝑔𝑝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 </a:t>
                </a:r>
              </a:p>
              <a:p>
                <a:endParaRPr lang="en-CA" dirty="0"/>
              </a:p>
              <a:p>
                <a:r>
                  <a:rPr lang="en-CA" dirty="0"/>
                  <a:t>We then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 with Euler integration: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CA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…</a:t>
                </a: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48434E0-EACD-9A0F-A5FA-0F401C32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21" y="3909255"/>
                <a:ext cx="11088613" cy="1808893"/>
              </a:xfrm>
              <a:prstGeom prst="rect">
                <a:avLst/>
              </a:prstGeom>
              <a:blipFill>
                <a:blip r:embed="rId5"/>
                <a:stretch>
                  <a:fillRect l="-458" t="-694" b="-41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5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4449DD3-FF0C-2DD4-25CF-5B88DF9B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711451"/>
            <a:ext cx="8080090" cy="773671"/>
          </a:xfrm>
        </p:spPr>
        <p:txBody>
          <a:bodyPr>
            <a:normAutofit/>
          </a:bodyPr>
          <a:lstStyle/>
          <a:p>
            <a:r>
              <a:rPr lang="en-CA" dirty="0"/>
              <a:t>Inverted Pendulum Gaussian Process Result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C8F7ECE2-75D2-70E5-EE41-2FD31098C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13"/>
            <a:ext cx="2743200" cy="365125"/>
          </a:xfrm>
        </p:spPr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F58B2D27-5B11-361E-BB90-6CDB7BBD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6C3C1F9-B145-984B-9EDF-251FB4AE7223}" type="slidenum">
              <a:rPr lang="en-CA" smtClean="0"/>
              <a:pPr/>
              <a:t>5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1B168B7-A35C-E9A3-58BA-3E64A31305EF}"/>
                  </a:ext>
                </a:extLst>
              </p:cNvPr>
              <p:cNvSpPr txBox="1"/>
              <p:nvPr/>
            </p:nvSpPr>
            <p:spPr>
              <a:xfrm>
                <a:off x="159445" y="1485122"/>
                <a:ext cx="4272706" cy="3877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/>
                  <a:t>Policy versions: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CA" sz="1600" dirty="0"/>
                  <a:t>Base Policy: Trained on basic environment (known dynamics)</a:t>
                </a:r>
              </a:p>
              <a:p>
                <a:pPr marL="285750" indent="-285750">
                  <a:buFontTx/>
                  <a:buChar char="-"/>
                </a:pPr>
                <a:endParaRPr lang="en-CA" sz="1600" dirty="0"/>
              </a:p>
              <a:p>
                <a:pPr marL="285750" indent="-285750">
                  <a:buFontTx/>
                  <a:buChar char="-"/>
                </a:pPr>
                <a:r>
                  <a:rPr lang="en-CA" sz="1600" dirty="0"/>
                  <a:t>GP Policy: Trained on GP environments. The friction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CA" sz="1600" dirty="0"/>
                  <a:t>) corresponds to the target environment that was used to sample the GP training set. </a:t>
                </a:r>
              </a:p>
              <a:p>
                <a:r>
                  <a:rPr lang="en-CA" sz="1100" dirty="0"/>
                  <a:t>Note: When available, the policy used to sample the GP training set is the “previous” GP Policy</a:t>
                </a:r>
                <a:endParaRPr lang="en-CA" sz="1600" dirty="0"/>
              </a:p>
              <a:p>
                <a:pPr marL="285750" indent="-285750">
                  <a:buFontTx/>
                  <a:buChar char="-"/>
                </a:pPr>
                <a:endParaRPr lang="en-CA" sz="1600" dirty="0"/>
              </a:p>
              <a:p>
                <a:pPr marL="285750" indent="-285750">
                  <a:buFontTx/>
                  <a:buChar char="-"/>
                </a:pPr>
                <a:r>
                  <a:rPr lang="en-CA" sz="1600" dirty="0"/>
                  <a:t>Target Policy: Trained directly on the target environment with the corresponding friction coefficient.</a:t>
                </a:r>
              </a:p>
              <a:p>
                <a:pPr marL="742950" lvl="1" indent="-285750">
                  <a:buFontTx/>
                  <a:buChar char="-"/>
                </a:pPr>
                <a:endParaRPr lang="en-CA" sz="16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1B168B7-A35C-E9A3-58BA-3E64A313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5" y="1485122"/>
                <a:ext cx="4272706" cy="3877985"/>
              </a:xfrm>
              <a:prstGeom prst="rect">
                <a:avLst/>
              </a:prstGeom>
              <a:blipFill>
                <a:blip r:embed="rId2"/>
                <a:stretch>
                  <a:fillRect l="-593" t="-654" r="-1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BF6C98A0-3442-21FE-223A-44CB3E29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23" y="1622029"/>
            <a:ext cx="7772400" cy="462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3960709-C206-1034-FDA4-8868A0DEDA53}"/>
              </a:ext>
            </a:extLst>
          </p:cNvPr>
          <p:cNvSpPr txBox="1">
            <a:spLocks/>
          </p:cNvSpPr>
          <p:nvPr/>
        </p:nvSpPr>
        <p:spPr>
          <a:xfrm>
            <a:off x="386178" y="711451"/>
            <a:ext cx="8080090" cy="77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B91D33"/>
                </a:solidFill>
                <a:latin typeface="+mn-lt"/>
                <a:ea typeface="Cambria Math" panose="02040503050406030204" pitchFamily="18" charset="0"/>
                <a:cs typeface="Beirut" pitchFamily="2" charset="-78"/>
              </a:defRPr>
            </a:lvl1pPr>
          </a:lstStyle>
          <a:p>
            <a:r>
              <a:rPr lang="en-CA"/>
              <a:t>Inverted Pendulum Gaussian Process Result</a:t>
            </a:r>
            <a:endParaRPr lang="en-CA" dirty="0"/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F79F7820-082C-70DB-D883-B0A692CD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13"/>
            <a:ext cx="2743200" cy="365125"/>
          </a:xfrm>
        </p:spPr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6" name="Espace réservé du numéro de diapositive 4">
            <a:extLst>
              <a:ext uri="{FF2B5EF4-FFF2-40B4-BE49-F238E27FC236}">
                <a16:creationId xmlns:a16="http://schemas.microsoft.com/office/drawing/2014/main" id="{15E4DE7E-79D8-407B-A4FB-01C7E051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6C3C1F9-B145-984B-9EDF-251FB4AE7223}" type="slidenum">
              <a:rPr lang="en-CA" smtClean="0"/>
              <a:pPr/>
              <a:t>6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29D6377-AAF1-1453-5252-9D75E555165A}"/>
                  </a:ext>
                </a:extLst>
              </p:cNvPr>
              <p:cNvSpPr txBox="1"/>
              <p:nvPr/>
            </p:nvSpPr>
            <p:spPr>
              <a:xfrm>
                <a:off x="159445" y="1485122"/>
                <a:ext cx="4218917" cy="4226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Trajectory comparison between:</a:t>
                </a:r>
              </a:p>
              <a:p>
                <a:pPr marL="285750" indent="-285750">
                  <a:buFontTx/>
                  <a:buChar char="-"/>
                </a:pPr>
                <a:r>
                  <a:rPr lang="en-CA" dirty="0"/>
                  <a:t>Target environment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CA" dirty="0"/>
                  <a:t>5)</a:t>
                </a:r>
              </a:p>
              <a:p>
                <a:pPr marL="285750" indent="-285750">
                  <a:buFontTx/>
                  <a:buChar char="-"/>
                </a:pPr>
                <a:r>
                  <a:rPr lang="en-CA" dirty="0"/>
                  <a:t>GP environment: GP trained with training trajectories coming from a base policy deployed on the Target env.</a:t>
                </a:r>
              </a:p>
              <a:p>
                <a:endParaRPr lang="en-CA" dirty="0"/>
              </a:p>
              <a:p>
                <a:r>
                  <a:rPr lang="en-CA" dirty="0"/>
                  <a:t>Those trajectories were done using a policy solving the task for this friction coefficient</a:t>
                </a:r>
              </a:p>
              <a:p>
                <a:endParaRPr lang="en-CA" dirty="0"/>
              </a:p>
              <a:p>
                <a:r>
                  <a:rPr lang="en-CA" sz="1400" dirty="0"/>
                  <a:t>Note:</a:t>
                </a:r>
              </a:p>
              <a:p>
                <a:r>
                  <a:rPr lang="en-CA" sz="1400" dirty="0"/>
                  <a:t>For accelerations (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CA" sz="1400" dirty="0"/>
                  <a:t>), the plots represent the residuals. </a:t>
                </a:r>
              </a:p>
              <a:p>
                <a:r>
                  <a:rPr lang="en-CA" sz="1400" i="1" dirty="0"/>
                  <a:t>i.e. </a:t>
                </a:r>
                <a:r>
                  <a:rPr lang="en-CA" sz="1400" dirty="0"/>
                  <a:t>the values returned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CA" sz="1400" dirty="0"/>
                  <a:t> for the GP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fr-FR" sz="1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400" i="1" dirty="0">
                            <a:latin typeface="Cambria Math" panose="02040503050406030204" pitchFamily="18" charset="0"/>
                          </a:rPr>
                          <m:t>𝑘𝑑</m:t>
                        </m:r>
                      </m:sub>
                    </m:sSub>
                  </m:oMath>
                </a14:m>
                <a:r>
                  <a:rPr lang="en-CA" sz="1400" dirty="0"/>
                  <a:t> for the target env.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29D6377-AAF1-1453-5252-9D75E555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5" y="1485122"/>
                <a:ext cx="4218917" cy="4226606"/>
              </a:xfrm>
              <a:prstGeom prst="rect">
                <a:avLst/>
              </a:prstGeom>
              <a:blipFill>
                <a:blip r:embed="rId2"/>
                <a:stretch>
                  <a:fillRect l="-1201" t="-901" r="-3003" b="-6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1977EAC3-C523-AD63-F3FB-21F796DB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62" y="1571425"/>
            <a:ext cx="7772400" cy="49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6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842A6-E4DE-07D2-D6B9-2CDAFB14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Cognifly</a:t>
            </a:r>
            <a:r>
              <a:rPr lang="en-CA" dirty="0"/>
              <a:t> case (Sim2Real)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F80768-38E6-561F-69FC-107EEE21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1A24C0-11F1-CD0C-401C-42FA3E54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B2ECD1-84E4-963A-42D1-591A4EF2F880}"/>
              </a:ext>
            </a:extLst>
          </p:cNvPr>
          <p:cNvSpPr txBox="1"/>
          <p:nvPr/>
        </p:nvSpPr>
        <p:spPr>
          <a:xfrm>
            <a:off x="677732" y="1570617"/>
            <a:ext cx="435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Unicycle Env Equations (simulation)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186AA7E-6AD9-56AB-737D-678693870F8D}"/>
                  </a:ext>
                </a:extLst>
              </p:cNvPr>
              <p:cNvSpPr txBox="1"/>
              <p:nvPr/>
            </p:nvSpPr>
            <p:spPr>
              <a:xfrm>
                <a:off x="916066" y="2039031"/>
                <a:ext cx="3340165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tate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                     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ction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∈[−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Default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velocity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Timestep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b="0" dirty="0">
                  <a:latin typeface="Cambria Math" panose="02040503050406030204" pitchFamily="18" charset="0"/>
                </a:endParaRPr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186AA7E-6AD9-56AB-737D-67869387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6" y="2039031"/>
                <a:ext cx="3340165" cy="1384995"/>
              </a:xfrm>
              <a:prstGeom prst="rect">
                <a:avLst/>
              </a:prstGeom>
              <a:blipFill>
                <a:blip r:embed="rId2"/>
                <a:stretch>
                  <a:fillRect l="-758" t="-1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2549540-0FDF-093C-0DA3-0DF60F784571}"/>
                  </a:ext>
                </a:extLst>
              </p:cNvPr>
              <p:cNvSpPr txBox="1"/>
              <p:nvPr/>
            </p:nvSpPr>
            <p:spPr>
              <a:xfrm>
                <a:off x="916066" y="3151576"/>
                <a:ext cx="387471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Cambria Math" panose="02040503050406030204" pitchFamily="18" charset="0"/>
                  </a:rPr>
                  <a:t>System update for a control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:</a:t>
                </a:r>
              </a:p>
              <a:p>
                <a:br>
                  <a:rPr lang="fr-F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2549540-0FDF-093C-0DA3-0DF60F78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6" y="3151576"/>
                <a:ext cx="3874715" cy="1754326"/>
              </a:xfrm>
              <a:prstGeom prst="rect">
                <a:avLst/>
              </a:prstGeom>
              <a:blipFill>
                <a:blip r:embed="rId3"/>
                <a:stretch>
                  <a:fillRect l="-1307" t="-1439" r="-327" b="-21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B073852C-1E6A-9D68-EE45-9B7F8DB33E15}"/>
              </a:ext>
            </a:extLst>
          </p:cNvPr>
          <p:cNvSpPr txBox="1"/>
          <p:nvPr/>
        </p:nvSpPr>
        <p:spPr>
          <a:xfrm>
            <a:off x="7162886" y="1570617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Cognifly</a:t>
            </a:r>
            <a:r>
              <a:rPr lang="en-CA" dirty="0"/>
              <a:t>  (real world)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FCF90A-ECD2-4BEB-CAEC-516DAEB4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272" y="2179426"/>
            <a:ext cx="44450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83EAE64-7A35-D715-5C72-081417E791B8}"/>
              </a:ext>
            </a:extLst>
          </p:cNvPr>
          <p:cNvCxnSpPr>
            <a:cxnSpLocks/>
          </p:cNvCxnSpPr>
          <p:nvPr/>
        </p:nvCxnSpPr>
        <p:spPr>
          <a:xfrm>
            <a:off x="5841340" y="1710466"/>
            <a:ext cx="0" cy="32810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0454714-F015-7EFE-1392-26AFF86408B8}"/>
              </a:ext>
            </a:extLst>
          </p:cNvPr>
          <p:cNvCxnSpPr>
            <a:cxnSpLocks/>
          </p:cNvCxnSpPr>
          <p:nvPr/>
        </p:nvCxnSpPr>
        <p:spPr>
          <a:xfrm>
            <a:off x="386178" y="1994304"/>
            <a:ext cx="114687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2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842A6-E4DE-07D2-D6B9-2CDAFB14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Gaussian Process for </a:t>
            </a:r>
            <a:r>
              <a:rPr lang="en-CA" dirty="0" err="1"/>
              <a:t>Cognifly</a:t>
            </a:r>
            <a:r>
              <a:rPr lang="en-CA" dirty="0"/>
              <a:t>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F80768-38E6-561F-69FC-107EEE21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1A24C0-11F1-CD0C-401C-42FA3E54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3C1F9-B145-984B-9EDF-251FB4AE7223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B2ECD1-84E4-963A-42D1-591A4EF2F880}"/>
              </a:ext>
            </a:extLst>
          </p:cNvPr>
          <p:cNvSpPr txBox="1"/>
          <p:nvPr/>
        </p:nvSpPr>
        <p:spPr>
          <a:xfrm>
            <a:off x="677732" y="1570617"/>
            <a:ext cx="514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Unicycle Env Equations (Known Dynamics)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186AA7E-6AD9-56AB-737D-678693870F8D}"/>
                  </a:ext>
                </a:extLst>
              </p:cNvPr>
              <p:cNvSpPr txBox="1"/>
              <p:nvPr/>
            </p:nvSpPr>
            <p:spPr>
              <a:xfrm>
                <a:off x="916066" y="2039031"/>
                <a:ext cx="3874715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tate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 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ction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Angular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Velocity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Default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velocity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Timestep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fr-FR" b="0" dirty="0">
                  <a:latin typeface="Cambria Math" panose="02040503050406030204" pitchFamily="18" charset="0"/>
                </a:endParaRPr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186AA7E-6AD9-56AB-737D-67869387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6" y="2039031"/>
                <a:ext cx="3874715" cy="1384995"/>
              </a:xfrm>
              <a:prstGeom prst="rect">
                <a:avLst/>
              </a:prstGeom>
              <a:blipFill>
                <a:blip r:embed="rId2"/>
                <a:stretch>
                  <a:fillRect l="-2614" t="-1818" r="-26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2549540-0FDF-093C-0DA3-0DF60F784571}"/>
                  </a:ext>
                </a:extLst>
              </p:cNvPr>
              <p:cNvSpPr txBox="1"/>
              <p:nvPr/>
            </p:nvSpPr>
            <p:spPr>
              <a:xfrm>
                <a:off x="5896856" y="1570617"/>
                <a:ext cx="387471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Cambria Math" panose="02040503050406030204" pitchFamily="18" charset="0"/>
                  </a:rPr>
                  <a:t>System update for a control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:br>
                  <a:rPr lang="fr-F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72549540-0FDF-093C-0DA3-0DF60F78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56" y="1570617"/>
                <a:ext cx="3874715" cy="1754326"/>
              </a:xfrm>
              <a:prstGeom prst="rect">
                <a:avLst/>
              </a:prstGeom>
              <a:blipFill>
                <a:blip r:embed="rId3"/>
                <a:stretch>
                  <a:fillRect l="-1307" t="-1439" r="-327" b="-28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DDA3740-1BC5-CE72-66CB-9D69110EFBC1}"/>
              </a:ext>
            </a:extLst>
          </p:cNvPr>
          <p:cNvSpPr txBox="1"/>
          <p:nvPr/>
        </p:nvSpPr>
        <p:spPr>
          <a:xfrm>
            <a:off x="677732" y="3286049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Gaussian Process enhancement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0EAA3FA-3B16-2F9F-59F5-79D71E76FEAD}"/>
                  </a:ext>
                </a:extLst>
              </p:cNvPr>
              <p:cNvSpPr txBox="1"/>
              <p:nvPr/>
            </p:nvSpPr>
            <p:spPr>
              <a:xfrm>
                <a:off x="916066" y="3598139"/>
                <a:ext cx="6970955" cy="263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uses the state and the state derivative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) and estimates residuals of the whole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A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𝐺𝑃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/>
                <a:endParaRPr lang="en-CA" dirty="0"/>
              </a:p>
              <a:p>
                <a:pPr/>
                <a:r>
                  <a:rPr lang="en-CA" dirty="0"/>
                  <a:t>System update becomes: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𝐶𝐵𝐹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unc>
                        <m:func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fr-F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0EAA3FA-3B16-2F9F-59F5-79D71E76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6" y="3598139"/>
                <a:ext cx="6970955" cy="2639825"/>
              </a:xfrm>
              <a:prstGeom prst="rect">
                <a:avLst/>
              </a:prstGeom>
              <a:blipFill>
                <a:blip r:embed="rId4"/>
                <a:stretch>
                  <a:fillRect l="-727" t="-478" r="-1636" b="-4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763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F15D9339-926B-FF0F-8D4B-2B6DCA59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78" y="711451"/>
            <a:ext cx="8080090" cy="773671"/>
          </a:xfrm>
        </p:spPr>
        <p:txBody>
          <a:bodyPr>
            <a:normAutofit/>
          </a:bodyPr>
          <a:lstStyle/>
          <a:p>
            <a:r>
              <a:rPr lang="en-CA" dirty="0"/>
              <a:t>Ideas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45E708E3-EAC7-FDE4-0153-8B517D7B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13"/>
            <a:ext cx="2743200" cy="365125"/>
          </a:xfrm>
        </p:spPr>
        <p:txBody>
          <a:bodyPr/>
          <a:lstStyle/>
          <a:p>
            <a:r>
              <a:rPr lang="fr-FR"/>
              <a:t>Clément Garancini</a:t>
            </a:r>
            <a:endParaRPr lang="en-CA" dirty="0"/>
          </a:p>
        </p:txBody>
      </p:sp>
      <p:sp>
        <p:nvSpPr>
          <p:cNvPr id="8" name="Espace réservé du numéro de diapositive 4">
            <a:extLst>
              <a:ext uri="{FF2B5EF4-FFF2-40B4-BE49-F238E27FC236}">
                <a16:creationId xmlns:a16="http://schemas.microsoft.com/office/drawing/2014/main" id="{A6A1257B-9CE0-AB2D-ED83-D99CC4F9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6C3C1F9-B145-984B-9EDF-251FB4AE7223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7F59D56-F827-99F3-7071-E4B3933782ED}"/>
              </a:ext>
            </a:extLst>
          </p:cNvPr>
          <p:cNvSpPr txBox="1"/>
          <p:nvPr/>
        </p:nvSpPr>
        <p:spPr>
          <a:xfrm>
            <a:off x="386178" y="1485122"/>
            <a:ext cx="7188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CA" sz="2000" dirty="0"/>
              <a:t>Add action input to GP (Obvious I guess…)</a:t>
            </a:r>
          </a:p>
          <a:p>
            <a:pPr marL="342900" indent="-342900">
              <a:buFontTx/>
              <a:buChar char="-"/>
            </a:pPr>
            <a:r>
              <a:rPr lang="en-CA" sz="2000" dirty="0"/>
              <a:t>Compare different levels of GP “chaining”: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au 6">
                <a:extLst>
                  <a:ext uri="{FF2B5EF4-FFF2-40B4-BE49-F238E27FC236}">
                    <a16:creationId xmlns:a16="http://schemas.microsoft.com/office/drawing/2014/main" id="{CF9C2351-48EC-7643-699B-B2F1E0B21F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312735"/>
                  </p:ext>
                </p:extLst>
              </p:nvPr>
            </p:nvGraphicFramePr>
            <p:xfrm>
              <a:off x="518160" y="2333509"/>
              <a:ext cx="11155680" cy="33798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25432">
                      <a:extLst>
                        <a:ext uri="{9D8B030D-6E8A-4147-A177-3AD203B41FA5}">
                          <a16:colId xmlns:a16="http://schemas.microsoft.com/office/drawing/2014/main" val="1850371439"/>
                        </a:ext>
                      </a:extLst>
                    </a:gridCol>
                    <a:gridCol w="3715124">
                      <a:extLst>
                        <a:ext uri="{9D8B030D-6E8A-4147-A177-3AD203B41FA5}">
                          <a16:colId xmlns:a16="http://schemas.microsoft.com/office/drawing/2014/main" val="3538374548"/>
                        </a:ext>
                      </a:extLst>
                    </a:gridCol>
                    <a:gridCol w="3715124">
                      <a:extLst>
                        <a:ext uri="{9D8B030D-6E8A-4147-A177-3AD203B41FA5}">
                          <a16:colId xmlns:a16="http://schemas.microsoft.com/office/drawing/2014/main" val="3684062320"/>
                        </a:ext>
                      </a:extLst>
                    </a:gridCol>
                  </a:tblGrid>
                  <a:tr h="527437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Level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Level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Level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6703900"/>
                      </a:ext>
                    </a:extLst>
                  </a:tr>
                  <a:tr h="1818185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Each sampling process use Base Policy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Each sampling process use the previous GP Policy</a:t>
                          </a:r>
                        </a:p>
                        <a:p>
                          <a:endParaRPr lang="en-CA" dirty="0"/>
                        </a:p>
                        <a:p>
                          <a:r>
                            <a:rPr lang="en-CA" dirty="0"/>
                            <a:t>(</a:t>
                          </a:r>
                          <a:r>
                            <a:rPr lang="en-CA" i="1" dirty="0" err="1"/>
                            <a:t>ie</a:t>
                          </a:r>
                          <a:r>
                            <a:rPr lang="en-CA" i="1" dirty="0"/>
                            <a:t>. </a:t>
                          </a:r>
                          <a:r>
                            <a:rPr lang="en-CA" i="0" dirty="0"/>
                            <a:t>GP(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=0.8</m:t>
                              </m:r>
                            </m:oMath>
                          </a14:m>
                          <a:r>
                            <a:rPr lang="en-CA" dirty="0"/>
                            <a:t>) uses </a:t>
                          </a:r>
                          <a:r>
                            <a:rPr lang="en-CA" i="0" dirty="0"/>
                            <a:t>GP(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=0.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lang="en-CA" dirty="0"/>
                            <a:t>))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The next GP estimate the residuals compared to the previous GP prediction:</a:t>
                          </a:r>
                        </a:p>
                        <a:p>
                          <a:endParaRPr lang="en-CA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𝐺𝑃</m:t>
                                    </m:r>
                                  </m:sub>
                                  <m:sup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  <m:r>
                                  <a:rPr lang="fr-FR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𝐺𝑃</m:t>
                                    </m:r>
                                  </m:sub>
                                  <m:sup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  <m:r>
                                  <a:rPr lang="fr-FR" sz="1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800" i="1" dirty="0">
                                        <a:latin typeface="Cambria Math" panose="02040503050406030204" pitchFamily="18" charset="0"/>
                                      </a:rPr>
                                      <m:t>𝑘𝑑</m:t>
                                    </m:r>
                                  </m:sub>
                                </m:sSub>
                                <m:r>
                                  <a:rPr lang="fr-FR" sz="18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8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𝐺𝑃</m:t>
                                    </m:r>
                                  </m:sub>
                                  <m:sup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  <a:p>
                          <a:pPr/>
                          <a:r>
                            <a:rPr lang="en-CA" dirty="0"/>
                            <a:t>…</a:t>
                          </a:r>
                        </a:p>
                        <a:p>
                          <a:pPr/>
                          <a:endParaRPr lang="en-CA" dirty="0"/>
                        </a:p>
                        <a:p>
                          <a:pPr/>
                          <a:r>
                            <a:rPr lang="en-CA" dirty="0"/>
                            <a:t>Could help solving the underfitting GP problem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85585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au 6">
                <a:extLst>
                  <a:ext uri="{FF2B5EF4-FFF2-40B4-BE49-F238E27FC236}">
                    <a16:creationId xmlns:a16="http://schemas.microsoft.com/office/drawing/2014/main" id="{CF9C2351-48EC-7643-699B-B2F1E0B21F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8312735"/>
                  </p:ext>
                </p:extLst>
              </p:nvPr>
            </p:nvGraphicFramePr>
            <p:xfrm>
              <a:off x="518160" y="2333509"/>
              <a:ext cx="11155680" cy="33798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25432">
                      <a:extLst>
                        <a:ext uri="{9D8B030D-6E8A-4147-A177-3AD203B41FA5}">
                          <a16:colId xmlns:a16="http://schemas.microsoft.com/office/drawing/2014/main" val="1850371439"/>
                        </a:ext>
                      </a:extLst>
                    </a:gridCol>
                    <a:gridCol w="3715124">
                      <a:extLst>
                        <a:ext uri="{9D8B030D-6E8A-4147-A177-3AD203B41FA5}">
                          <a16:colId xmlns:a16="http://schemas.microsoft.com/office/drawing/2014/main" val="3538374548"/>
                        </a:ext>
                      </a:extLst>
                    </a:gridCol>
                    <a:gridCol w="3715124">
                      <a:extLst>
                        <a:ext uri="{9D8B030D-6E8A-4147-A177-3AD203B41FA5}">
                          <a16:colId xmlns:a16="http://schemas.microsoft.com/office/drawing/2014/main" val="3684062320"/>
                        </a:ext>
                      </a:extLst>
                    </a:gridCol>
                  </a:tblGrid>
                  <a:tr h="527437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Level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Level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Level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6703900"/>
                      </a:ext>
                    </a:extLst>
                  </a:tr>
                  <a:tr h="285242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Each sampling process use Base Policy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683" t="-19556" r="-100341" b="-3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683" t="-19556" r="-341" b="-3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85585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5938397"/>
      </p:ext>
    </p:extLst>
  </p:cSld>
  <p:clrMapOvr>
    <a:masterClrMapping/>
  </p:clrMapOvr>
</p:sld>
</file>

<file path=ppt/theme/theme1.xml><?xml version="1.0" encoding="utf-8"?>
<a:theme xmlns:a="http://schemas.openxmlformats.org/drawingml/2006/main" name="PolyMTL - M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olyMTL - M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olyMTL - M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olyMTL - MIS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13386</TotalTime>
  <Words>915</Words>
  <Application>Microsoft Macintosh PowerPoint</Application>
  <PresentationFormat>Grand écran</PresentationFormat>
  <Paragraphs>150</Paragraphs>
  <Slides>10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Helvetica</vt:lpstr>
      <vt:lpstr>Verdana</vt:lpstr>
      <vt:lpstr>PolyMTL - MIST</vt:lpstr>
      <vt:lpstr>1_PolyMTL - MIST</vt:lpstr>
      <vt:lpstr>2_PolyMTL - MIST</vt:lpstr>
      <vt:lpstr>3_PolyMTL - MIST</vt:lpstr>
      <vt:lpstr>Simulator enhancement with Gaussian Process System Identification</vt:lpstr>
      <vt:lpstr>Framework</vt:lpstr>
      <vt:lpstr>Présentation PowerPoint</vt:lpstr>
      <vt:lpstr>Inverted Pendulum Gaussian Process</vt:lpstr>
      <vt:lpstr>Inverted Pendulum Gaussian Process Result</vt:lpstr>
      <vt:lpstr>Présentation PowerPoint</vt:lpstr>
      <vt:lpstr>Cognifly case (Sim2Real)</vt:lpstr>
      <vt:lpstr>Gaussian Process for Cognifly </vt:lpstr>
      <vt:lpstr>Ideas</vt:lpstr>
      <vt:lpstr>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Randomization </dc:title>
  <dc:creator>Clement Garancini X2020</dc:creator>
  <cp:lastModifiedBy>Clement Garancini X2020</cp:lastModifiedBy>
  <cp:revision>36</cp:revision>
  <dcterms:created xsi:type="dcterms:W3CDTF">2024-09-05T13:44:53Z</dcterms:created>
  <dcterms:modified xsi:type="dcterms:W3CDTF">2025-04-23T20:18:18Z</dcterms:modified>
</cp:coreProperties>
</file>