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6afdf89c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6afdf89c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</a:rPr>
              <a:t>It’s now more important than ever to think about how we can work and live with sustainability in mind.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</a:rPr>
              <a:t>The Swedish registration office has the idea that by helping new entrepreneurs to think about sustainability even before the company is       created, It could help companies to make a large positive impact on the climat in the longer run.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</a:rPr>
              <a:t>The idea for helping the new entrepreneur is to create an AI-driven sustainability barometer for companies to test their business idea.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</a:rPr>
              <a:t>This tool will help companies reach the  United Nations UN’s 17 goals for sustainable </a:t>
            </a:r>
            <a:r>
              <a:rPr lang="sv" sz="1200">
                <a:solidFill>
                  <a:schemeClr val="dk1"/>
                </a:solidFill>
              </a:rPr>
              <a:t>development</a:t>
            </a:r>
            <a:r>
              <a:rPr lang="sv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6afdf8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6afdf8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quite simple in theory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when a new entrepreneur wants to assess the sustainability of his business idea, he or she can fill a form.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form contains questions about his business idea and collects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data then used for an AI processing, output is a short analysis of the sustainability.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presented in a nice format to the user in a web page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also presented are some links to articles relevant to the entrepreneur to help make his business more sustainable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6afdf89c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6afdf89c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6afdf89c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6afdf89c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6afdf89c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6afdf89c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afdf89c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6afdf89c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afdf89c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afdf89c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6afdf89c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6afdf89c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11400"/>
            <a:ext cx="85206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Introduction to SIMS project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Customer panel meeting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2022-10-13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Problem definition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4" y="3083249"/>
            <a:ext cx="3080650" cy="16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525" y="2747025"/>
            <a:ext cx="3588475" cy="2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974" y="331825"/>
            <a:ext cx="27241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719250" y="1453775"/>
            <a:ext cx="1122600" cy="1193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6462600" y="1453775"/>
            <a:ext cx="1122600" cy="1193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980475" y="3015150"/>
            <a:ext cx="2293500" cy="19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900">
                <a:latin typeface="Open Sans"/>
                <a:ea typeface="Open Sans"/>
                <a:cs typeface="Open Sans"/>
                <a:sym typeface="Open Sans"/>
              </a:rPr>
              <a:t>API </a:t>
            </a:r>
            <a:r>
              <a:rPr lang="sv" sz="1900"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806600" y="1152850"/>
            <a:ext cx="2003700" cy="3754200"/>
          </a:xfrm>
          <a:prstGeom prst="roundRect">
            <a:avLst>
              <a:gd fmla="val 278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900">
                <a:latin typeface="Open Sans"/>
                <a:ea typeface="Open Sans"/>
                <a:cs typeface="Open Sans"/>
                <a:sym typeface="Open Sans"/>
              </a:rPr>
              <a:t>Web Server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Suggested prototype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444150" y="1152850"/>
            <a:ext cx="2414100" cy="37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900">
                <a:latin typeface="Open Sans"/>
                <a:ea typeface="Open Sans"/>
                <a:cs typeface="Open Sans"/>
                <a:sym typeface="Open Sans"/>
              </a:rPr>
              <a:t>Computing server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570413" y="3268588"/>
            <a:ext cx="2161575" cy="820875"/>
          </a:xfrm>
          <a:prstGeom prst="flowChartPreparation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PROCESSING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91663" y="1243923"/>
            <a:ext cx="1271100" cy="1545050"/>
          </a:xfrm>
          <a:prstGeom prst="flowChartMagneticDisk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076837" y="1853313"/>
            <a:ext cx="1463238" cy="1075626"/>
          </a:xfrm>
          <a:prstGeom prst="flowChartMulti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0300" y="2674725"/>
            <a:ext cx="916500" cy="9015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7" idx="7"/>
            <a:endCxn id="76" idx="1"/>
          </p:cNvCxnSpPr>
          <p:nvPr/>
        </p:nvCxnSpPr>
        <p:spPr>
          <a:xfrm flipH="1" rot="10800000">
            <a:off x="1232582" y="2391247"/>
            <a:ext cx="844200" cy="4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80" idx="1"/>
            <a:endCxn id="77" idx="5"/>
          </p:cNvCxnSpPr>
          <p:nvPr/>
        </p:nvCxnSpPr>
        <p:spPr>
          <a:xfrm rot="10800000">
            <a:off x="1232649" y="3444125"/>
            <a:ext cx="844200" cy="4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0" y="3820350"/>
            <a:ext cx="18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latin typeface="Open Sans"/>
                <a:ea typeface="Open Sans"/>
                <a:cs typeface="Open Sans"/>
                <a:sym typeface="Open Sans"/>
              </a:rPr>
              <a:t>Entrepreneur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076849" y="3290350"/>
            <a:ext cx="1463225" cy="1247150"/>
          </a:xfrm>
          <a:prstGeom prst="flowChartPredefined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377863" y="3392663"/>
            <a:ext cx="1498716" cy="572724"/>
          </a:xfrm>
          <a:prstGeom prst="flowChartTermina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latin typeface="Open Sans"/>
                <a:ea typeface="Open Sans"/>
                <a:cs typeface="Open Sans"/>
                <a:sym typeface="Open Sans"/>
              </a:rPr>
              <a:t>API CALLS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" name="Google Shape;83;p15"/>
          <p:cNvCxnSpPr>
            <a:stCxn id="82" idx="0"/>
            <a:endCxn id="75" idx="3"/>
          </p:cNvCxnSpPr>
          <p:nvPr/>
        </p:nvCxnSpPr>
        <p:spPr>
          <a:xfrm rot="10800000">
            <a:off x="5127221" y="2789063"/>
            <a:ext cx="0" cy="60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" name="Google Shape;84;p15"/>
          <p:cNvCxnSpPr>
            <a:stCxn id="74" idx="1"/>
            <a:endCxn id="82" idx="3"/>
          </p:cNvCxnSpPr>
          <p:nvPr/>
        </p:nvCxnSpPr>
        <p:spPr>
          <a:xfrm flipH="1">
            <a:off x="5876513" y="3679025"/>
            <a:ext cx="693900" cy="600"/>
          </a:xfrm>
          <a:prstGeom prst="curvedConnector3">
            <a:avLst>
              <a:gd fmla="val 499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p15"/>
          <p:cNvCxnSpPr>
            <a:stCxn id="82" idx="1"/>
            <a:endCxn id="76" idx="3"/>
          </p:cNvCxnSpPr>
          <p:nvPr/>
        </p:nvCxnSpPr>
        <p:spPr>
          <a:xfrm rot="10800000">
            <a:off x="3539963" y="2391125"/>
            <a:ext cx="837900" cy="1287900"/>
          </a:xfrm>
          <a:prstGeom prst="curvedConnector3">
            <a:avLst>
              <a:gd fmla="val 4974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5"/>
          <p:cNvCxnSpPr>
            <a:stCxn id="82" idx="1"/>
            <a:endCxn id="80" idx="3"/>
          </p:cNvCxnSpPr>
          <p:nvPr/>
        </p:nvCxnSpPr>
        <p:spPr>
          <a:xfrm flipH="1">
            <a:off x="3539963" y="3679025"/>
            <a:ext cx="837900" cy="234900"/>
          </a:xfrm>
          <a:prstGeom prst="curved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28275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Landing page</a:t>
            </a:r>
            <a:endParaRPr b="1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894200"/>
            <a:ext cx="8251773" cy="37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10238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Form page </a:t>
            </a:r>
            <a:endParaRPr b="1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00" y="909450"/>
            <a:ext cx="8558002" cy="385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Result page</a:t>
            </a:r>
            <a:endParaRPr b="1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034775"/>
            <a:ext cx="8679902" cy="374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0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Questions for sustainability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5" y="1016950"/>
            <a:ext cx="8884846" cy="3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 rot="183982">
            <a:off x="6308483" y="160862"/>
            <a:ext cx="2445201" cy="104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sv">
                <a:solidFill>
                  <a:schemeClr val="dk1"/>
                </a:solidFill>
              </a:rPr>
              <a:t>Environmental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sv">
                <a:solidFill>
                  <a:schemeClr val="dk1"/>
                </a:solidFill>
              </a:rPr>
              <a:t>Social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sv">
                <a:solidFill>
                  <a:schemeClr val="dk1"/>
                </a:solidFill>
              </a:rPr>
              <a:t>Economic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sv">
                <a:solidFill>
                  <a:schemeClr val="dk1"/>
                </a:solidFill>
              </a:rPr>
              <a:t>Positive influence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Weighting questions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026" y="215525"/>
            <a:ext cx="4871849" cy="471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08563"/>
            <a:ext cx="48006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Questions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What is the customer panel?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State the questions in Google form and send to the customer panel in order to </a:t>
            </a:r>
            <a:r>
              <a:rPr b="1" lang="sv"/>
              <a:t>evaluate</a:t>
            </a:r>
            <a:r>
              <a:rPr lang="sv"/>
              <a:t> the quality of the questions? (Not for using their answers)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For the AI model we are thinking of sending the questions to companies that are said to work </a:t>
            </a:r>
            <a:r>
              <a:rPr lang="sv"/>
              <a:t>sustainable</a:t>
            </a:r>
            <a:r>
              <a:rPr lang="sv"/>
              <a:t> in order to use their answers to train the model on what sustainability is. Can we use the answers from customer panel also to determine what sustainability is?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</a:t>
            </a:r>
            <a:r>
              <a:rPr lang="sv"/>
              <a:t>ppropriate to a</a:t>
            </a:r>
            <a:r>
              <a:rPr lang="sv"/>
              <a:t>sk the companies in the customer panel </a:t>
            </a:r>
            <a:r>
              <a:rPr lang="sv"/>
              <a:t>what other</a:t>
            </a:r>
            <a:r>
              <a:rPr lang="sv"/>
              <a:t> features they would wish to have in a service like this? Needs from the user?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