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Open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OpenSans-boldItalic.fntdata"/><Relationship Id="rId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OpenSans-regular.fntdata"/><Relationship Id="rId8" Type="http://schemas.openxmlformats.org/officeDocument/2006/relationships/font" Target="fonts/Open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000"/>
              </a:spcBef>
              <a:spcAft>
                <a:spcPts val="0"/>
              </a:spcAft>
              <a:buClr>
                <a:schemeClr val="dk1"/>
              </a:buClr>
              <a:buSzPts val="1100"/>
              <a:buFont typeface="Arial"/>
              <a:buNone/>
            </a:pPr>
            <a:r>
              <a:rPr lang="sv" sz="1400">
                <a:solidFill>
                  <a:schemeClr val="dk1"/>
                </a:solidFill>
                <a:latin typeface="Open Sans"/>
                <a:ea typeface="Open Sans"/>
                <a:cs typeface="Open Sans"/>
                <a:sym typeface="Open Sans"/>
              </a:rPr>
              <a:t>As you have probably seen,</a:t>
            </a:r>
            <a:r>
              <a:rPr b="1" lang="sv" sz="1400">
                <a:solidFill>
                  <a:schemeClr val="dk1"/>
                </a:solidFill>
                <a:latin typeface="Open Sans"/>
                <a:ea typeface="Open Sans"/>
                <a:cs typeface="Open Sans"/>
                <a:sym typeface="Open Sans"/>
              </a:rPr>
              <a:t> in recent years</a:t>
            </a:r>
            <a:r>
              <a:rPr lang="sv" sz="1400">
                <a:solidFill>
                  <a:schemeClr val="dk1"/>
                </a:solidFill>
                <a:latin typeface="Open Sans"/>
                <a:ea typeface="Open Sans"/>
                <a:cs typeface="Open Sans"/>
                <a:sym typeface="Open Sans"/>
              </a:rPr>
              <a:t>, the world has changed. Floods, famine, energy outages, and fires are </a:t>
            </a:r>
            <a:r>
              <a:rPr b="1" lang="sv" sz="1400">
                <a:solidFill>
                  <a:schemeClr val="dk1"/>
                </a:solidFill>
                <a:latin typeface="Open Sans"/>
                <a:ea typeface="Open Sans"/>
                <a:cs typeface="Open Sans"/>
                <a:sym typeface="Open Sans"/>
              </a:rPr>
              <a:t>becoming more frequent</a:t>
            </a:r>
            <a:r>
              <a:rPr lang="sv" sz="1400">
                <a:solidFill>
                  <a:schemeClr val="dk1"/>
                </a:solidFill>
                <a:latin typeface="Open Sans"/>
                <a:ea typeface="Open Sans"/>
                <a:cs typeface="Open Sans"/>
                <a:sym typeface="Open Sans"/>
              </a:rPr>
              <a:t>. There is a</a:t>
            </a:r>
            <a:r>
              <a:rPr b="1" lang="sv" sz="1400">
                <a:solidFill>
                  <a:schemeClr val="dk1"/>
                </a:solidFill>
                <a:latin typeface="Open Sans"/>
                <a:ea typeface="Open Sans"/>
                <a:cs typeface="Open Sans"/>
                <a:sym typeface="Open Sans"/>
              </a:rPr>
              <a:t> famous proverb</a:t>
            </a:r>
            <a:r>
              <a:rPr lang="sv" sz="1400">
                <a:solidFill>
                  <a:schemeClr val="dk1"/>
                </a:solidFill>
                <a:latin typeface="Open Sans"/>
                <a:ea typeface="Open Sans"/>
                <a:cs typeface="Open Sans"/>
                <a:sym typeface="Open Sans"/>
              </a:rPr>
              <a:t> that says: “The best time to plant a tree was 20 years ago. The second best time is now. </a:t>
            </a:r>
            <a:r>
              <a:rPr b="1" lang="sv" sz="1400">
                <a:solidFill>
                  <a:schemeClr val="dk1"/>
                </a:solidFill>
                <a:latin typeface="Open Sans"/>
                <a:ea typeface="Open Sans"/>
                <a:cs typeface="Open Sans"/>
                <a:sym typeface="Open Sans"/>
              </a:rPr>
              <a:t>Knowing the impact companies</a:t>
            </a:r>
            <a:r>
              <a:rPr lang="sv" sz="1400">
                <a:solidFill>
                  <a:schemeClr val="dk1"/>
                </a:solidFill>
                <a:latin typeface="Open Sans"/>
                <a:ea typeface="Open Sans"/>
                <a:cs typeface="Open Sans"/>
                <a:sym typeface="Open Sans"/>
              </a:rPr>
              <a:t> can have on this issue, Bolagsverket decided to work on the</a:t>
            </a:r>
            <a:r>
              <a:rPr b="1" lang="sv" sz="1400">
                <a:solidFill>
                  <a:schemeClr val="dk1"/>
                </a:solidFill>
                <a:latin typeface="Open Sans"/>
                <a:ea typeface="Open Sans"/>
                <a:cs typeface="Open Sans"/>
                <a:sym typeface="Open Sans"/>
              </a:rPr>
              <a:t> problem from the start</a:t>
            </a:r>
            <a:r>
              <a:rPr lang="sv" sz="1400">
                <a:solidFill>
                  <a:schemeClr val="dk1"/>
                </a:solidFill>
                <a:latin typeface="Open Sans"/>
                <a:ea typeface="Open Sans"/>
                <a:cs typeface="Open Sans"/>
                <a:sym typeface="Open Sans"/>
              </a:rPr>
              <a:t>. </a:t>
            </a:r>
            <a:endParaRPr sz="1400">
              <a:solidFill>
                <a:schemeClr val="dk1"/>
              </a:solidFill>
              <a:latin typeface="Open Sans"/>
              <a:ea typeface="Open Sans"/>
              <a:cs typeface="Open Sans"/>
              <a:sym typeface="Open Sans"/>
            </a:endParaRPr>
          </a:p>
          <a:p>
            <a:pPr indent="457200" lvl="0" marL="0" rtl="0" algn="l">
              <a:lnSpc>
                <a:spcPct val="115000"/>
              </a:lnSpc>
              <a:spcBef>
                <a:spcPts val="1000"/>
              </a:spcBef>
              <a:spcAft>
                <a:spcPts val="0"/>
              </a:spcAft>
              <a:buNone/>
            </a:pPr>
            <a:r>
              <a:rPr b="1" lang="sv" sz="1400">
                <a:solidFill>
                  <a:schemeClr val="dk1"/>
                </a:solidFill>
                <a:latin typeface="Open Sans"/>
                <a:ea typeface="Open Sans"/>
                <a:cs typeface="Open Sans"/>
                <a:sym typeface="Open Sans"/>
              </a:rPr>
              <a:t>Our approach on their need</a:t>
            </a:r>
            <a:r>
              <a:rPr lang="sv" sz="1400">
                <a:solidFill>
                  <a:schemeClr val="dk1"/>
                </a:solidFill>
                <a:latin typeface="Open Sans"/>
                <a:ea typeface="Open Sans"/>
                <a:cs typeface="Open Sans"/>
                <a:sym typeface="Open Sans"/>
              </a:rPr>
              <a:t> is a programming solution involving Artificial Intelligence to assess the sustainability of a company. Our software will </a:t>
            </a:r>
            <a:r>
              <a:rPr b="1" lang="sv" sz="1400">
                <a:solidFill>
                  <a:schemeClr val="dk1"/>
                </a:solidFill>
                <a:latin typeface="Open Sans"/>
                <a:ea typeface="Open Sans"/>
                <a:cs typeface="Open Sans"/>
                <a:sym typeface="Open Sans"/>
              </a:rPr>
              <a:t>ask the entrepreneur</a:t>
            </a:r>
            <a:r>
              <a:rPr lang="sv" sz="1400">
                <a:solidFill>
                  <a:schemeClr val="dk1"/>
                </a:solidFill>
                <a:latin typeface="Open Sans"/>
                <a:ea typeface="Open Sans"/>
                <a:cs typeface="Open Sans"/>
                <a:sym typeface="Open Sans"/>
              </a:rPr>
              <a:t> some questions about their business idea, and then </a:t>
            </a:r>
            <a:r>
              <a:rPr b="1" lang="sv" sz="1400">
                <a:solidFill>
                  <a:schemeClr val="dk1"/>
                </a:solidFill>
                <a:latin typeface="Open Sans"/>
                <a:ea typeface="Open Sans"/>
                <a:cs typeface="Open Sans"/>
                <a:sym typeface="Open Sans"/>
              </a:rPr>
              <a:t>provide useful links </a:t>
            </a:r>
            <a:r>
              <a:rPr lang="sv" sz="1400">
                <a:solidFill>
                  <a:schemeClr val="dk1"/>
                </a:solidFill>
                <a:latin typeface="Open Sans"/>
                <a:ea typeface="Open Sans"/>
                <a:cs typeface="Open Sans"/>
                <a:sym typeface="Open Sans"/>
              </a:rPr>
              <a:t>or articles to educate on ways to be more sustainable. </a:t>
            </a:r>
            <a:endParaRPr sz="1400">
              <a:solidFill>
                <a:schemeClr val="dk1"/>
              </a:solidFill>
              <a:latin typeface="Open Sans"/>
              <a:ea typeface="Open Sans"/>
              <a:cs typeface="Open Sans"/>
              <a:sym typeface="Open Sans"/>
            </a:endParaRPr>
          </a:p>
          <a:p>
            <a:pPr indent="457200" lvl="0" marL="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457200" lvl="0" marL="0" rtl="0" algn="l">
              <a:lnSpc>
                <a:spcPct val="115000"/>
              </a:lnSpc>
              <a:spcBef>
                <a:spcPts val="1000"/>
              </a:spcBef>
              <a:spcAft>
                <a:spcPts val="0"/>
              </a:spcAft>
              <a:buNone/>
            </a:pPr>
            <a:r>
              <a:rPr lang="sv" sz="1400">
                <a:solidFill>
                  <a:schemeClr val="dk1"/>
                </a:solidFill>
                <a:latin typeface="Open Sans"/>
                <a:ea typeface="Open Sans"/>
                <a:cs typeface="Open Sans"/>
                <a:sym typeface="Open Sans"/>
              </a:rPr>
              <a:t>The benefit of our solution is that it uses </a:t>
            </a:r>
            <a:r>
              <a:rPr b="1" lang="sv" sz="1400">
                <a:solidFill>
                  <a:schemeClr val="dk1"/>
                </a:solidFill>
                <a:latin typeface="Open Sans"/>
                <a:ea typeface="Open Sans"/>
                <a:cs typeface="Open Sans"/>
                <a:sym typeface="Open Sans"/>
              </a:rPr>
              <a:t>new technology to influence companies to develop their business in a more sustainable way. </a:t>
            </a:r>
            <a:r>
              <a:rPr lang="sv" sz="1400">
                <a:solidFill>
                  <a:schemeClr val="dk1"/>
                </a:solidFill>
                <a:latin typeface="Open Sans"/>
                <a:ea typeface="Open Sans"/>
                <a:cs typeface="Open Sans"/>
                <a:sym typeface="Open Sans"/>
              </a:rPr>
              <a:t>By using our solution Bolagsverket can also</a:t>
            </a:r>
            <a:r>
              <a:rPr b="1" lang="sv" sz="1400">
                <a:solidFill>
                  <a:schemeClr val="dk1"/>
                </a:solidFill>
                <a:latin typeface="Open Sans"/>
                <a:ea typeface="Open Sans"/>
                <a:cs typeface="Open Sans"/>
                <a:sym typeface="Open Sans"/>
              </a:rPr>
              <a:t> benefit from selling information about sustainability strategies for emerging companies </a:t>
            </a:r>
            <a:r>
              <a:rPr lang="sv" sz="1400">
                <a:solidFill>
                  <a:schemeClr val="dk1"/>
                </a:solidFill>
                <a:latin typeface="Open Sans"/>
                <a:ea typeface="Open Sans"/>
                <a:cs typeface="Open Sans"/>
                <a:sym typeface="Open Sans"/>
              </a:rPr>
              <a:t>which can be interesting from a competitive point of view for already existing companies. </a:t>
            </a:r>
            <a:endParaRPr sz="1400">
              <a:solidFill>
                <a:schemeClr val="dk1"/>
              </a:solidFill>
              <a:latin typeface="Open Sans"/>
              <a:ea typeface="Open Sans"/>
              <a:cs typeface="Open Sans"/>
              <a:sym typeface="Open Sans"/>
            </a:endParaRPr>
          </a:p>
          <a:p>
            <a:pPr indent="457200" lvl="0" marL="0" rtl="0" algn="l">
              <a:lnSpc>
                <a:spcPct val="115000"/>
              </a:lnSpc>
              <a:spcBef>
                <a:spcPts val="1000"/>
              </a:spcBef>
              <a:spcAft>
                <a:spcPts val="0"/>
              </a:spcAft>
              <a:buNone/>
            </a:pPr>
            <a:r>
              <a:rPr lang="sv" sz="1400">
                <a:solidFill>
                  <a:schemeClr val="dk1"/>
                </a:solidFill>
                <a:latin typeface="Open Sans"/>
                <a:ea typeface="Open Sans"/>
                <a:cs typeface="Open Sans"/>
                <a:sym typeface="Open Sans"/>
              </a:rPr>
              <a:t>Our solution is broad and not branch specific. Today there exist similar solutions on the market but compared to our solution, these solutions do not seem to help to improve ideas, they just tell you how your actions will affect the sustainability. </a:t>
            </a:r>
            <a:endParaRPr sz="1400">
              <a:solidFill>
                <a:schemeClr val="dk1"/>
              </a:solidFill>
              <a:latin typeface="Open Sans"/>
              <a:ea typeface="Open Sans"/>
              <a:cs typeface="Open Sans"/>
              <a:sym typeface="Open Sans"/>
            </a:endParaRPr>
          </a:p>
          <a:p>
            <a:pPr indent="457200" lvl="0" marL="0" rtl="0" algn="l">
              <a:lnSpc>
                <a:spcPct val="115000"/>
              </a:lnSpc>
              <a:spcBef>
                <a:spcPts val="1000"/>
              </a:spcBef>
              <a:spcAft>
                <a:spcPts val="0"/>
              </a:spcAft>
              <a:buNone/>
            </a:pPr>
            <a:r>
              <a:t/>
            </a:r>
            <a:endParaRPr sz="1400">
              <a:solidFill>
                <a:schemeClr val="dk1"/>
              </a:solidFill>
              <a:latin typeface="Open Sans"/>
              <a:ea typeface="Open Sans"/>
              <a:cs typeface="Open Sans"/>
              <a:sym typeface="Open Sans"/>
            </a:endParaRPr>
          </a:p>
          <a:p>
            <a:pPr indent="457200" lvl="0" marL="0" rtl="0" algn="l">
              <a:lnSpc>
                <a:spcPct val="115000"/>
              </a:lnSpc>
              <a:spcBef>
                <a:spcPts val="1000"/>
              </a:spcBef>
              <a:spcAft>
                <a:spcPts val="0"/>
              </a:spcAft>
              <a:buClr>
                <a:schemeClr val="dk1"/>
              </a:buClr>
              <a:buSzPts val="1100"/>
              <a:buFont typeface="Arial"/>
              <a:buNone/>
            </a:pPr>
            <a:r>
              <a:rPr lang="sv" sz="1400">
                <a:solidFill>
                  <a:schemeClr val="dk1"/>
                </a:solidFill>
                <a:latin typeface="Open Sans"/>
                <a:ea typeface="Open Sans"/>
                <a:cs typeface="Open Sans"/>
                <a:sym typeface="Open Sans"/>
              </a:rPr>
              <a:t>Thank you </a:t>
            </a:r>
            <a:endParaRPr sz="1400">
              <a:solidFill>
                <a:schemeClr val="dk1"/>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91400" y="632575"/>
            <a:ext cx="2840625" cy="1891875"/>
          </a:xfrm>
          <a:prstGeom prst="rect">
            <a:avLst/>
          </a:prstGeom>
          <a:noFill/>
          <a:ln>
            <a:noFill/>
          </a:ln>
        </p:spPr>
      </p:pic>
      <p:pic>
        <p:nvPicPr>
          <p:cNvPr id="55" name="Google Shape;55;p13"/>
          <p:cNvPicPr preferRelativeResize="0"/>
          <p:nvPr/>
        </p:nvPicPr>
        <p:blipFill>
          <a:blip r:embed="rId4">
            <a:alphaModFix/>
          </a:blip>
          <a:stretch>
            <a:fillRect/>
          </a:stretch>
        </p:blipFill>
        <p:spPr>
          <a:xfrm>
            <a:off x="4773200" y="632575"/>
            <a:ext cx="3363361" cy="1891874"/>
          </a:xfrm>
          <a:prstGeom prst="rect">
            <a:avLst/>
          </a:prstGeom>
          <a:noFill/>
          <a:ln>
            <a:noFill/>
          </a:ln>
        </p:spPr>
      </p:pic>
      <p:pic>
        <p:nvPicPr>
          <p:cNvPr id="56" name="Google Shape;56;p13"/>
          <p:cNvPicPr preferRelativeResize="0"/>
          <p:nvPr/>
        </p:nvPicPr>
        <p:blipFill>
          <a:blip r:embed="rId5">
            <a:alphaModFix/>
          </a:blip>
          <a:stretch>
            <a:fillRect/>
          </a:stretch>
        </p:blipFill>
        <p:spPr>
          <a:xfrm>
            <a:off x="4793725" y="3131425"/>
            <a:ext cx="3322325" cy="1803827"/>
          </a:xfrm>
          <a:prstGeom prst="rect">
            <a:avLst/>
          </a:prstGeom>
          <a:noFill/>
          <a:ln>
            <a:noFill/>
          </a:ln>
        </p:spPr>
      </p:pic>
      <p:sp>
        <p:nvSpPr>
          <p:cNvPr id="57" name="Google Shape;57;p13"/>
          <p:cNvSpPr txBox="1"/>
          <p:nvPr/>
        </p:nvSpPr>
        <p:spPr>
          <a:xfrm>
            <a:off x="730925" y="2555338"/>
            <a:ext cx="2454600" cy="569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b="1" lang="sv" sz="2500" u="sng">
                <a:solidFill>
                  <a:srgbClr val="93C47D"/>
                </a:solidFill>
              </a:rPr>
              <a:t>Benefit</a:t>
            </a:r>
            <a:endParaRPr sz="1100"/>
          </a:p>
        </p:txBody>
      </p:sp>
      <p:sp>
        <p:nvSpPr>
          <p:cNvPr id="58" name="Google Shape;58;p13"/>
          <p:cNvSpPr txBox="1"/>
          <p:nvPr/>
        </p:nvSpPr>
        <p:spPr>
          <a:xfrm>
            <a:off x="4856900" y="2519250"/>
            <a:ext cx="3519300" cy="569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b="1" lang="sv" sz="2500" u="sng">
                <a:solidFill>
                  <a:srgbClr val="E06666"/>
                </a:solidFill>
              </a:rPr>
              <a:t>Competition</a:t>
            </a:r>
            <a:endParaRPr sz="1100"/>
          </a:p>
        </p:txBody>
      </p:sp>
      <p:sp>
        <p:nvSpPr>
          <p:cNvPr id="59" name="Google Shape;59;p13"/>
          <p:cNvSpPr txBox="1"/>
          <p:nvPr/>
        </p:nvSpPr>
        <p:spPr>
          <a:xfrm>
            <a:off x="5542125" y="63175"/>
            <a:ext cx="1825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sv" sz="2500" u="sng">
                <a:solidFill>
                  <a:srgbClr val="FFD966"/>
                </a:solidFill>
              </a:rPr>
              <a:t>Approach</a:t>
            </a:r>
            <a:endParaRPr sz="1100"/>
          </a:p>
        </p:txBody>
      </p:sp>
      <p:sp>
        <p:nvSpPr>
          <p:cNvPr id="60" name="Google Shape;60;p13"/>
          <p:cNvSpPr txBox="1"/>
          <p:nvPr/>
        </p:nvSpPr>
        <p:spPr>
          <a:xfrm>
            <a:off x="911400" y="40075"/>
            <a:ext cx="1976100" cy="6156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Clr>
                <a:schemeClr val="dk1"/>
              </a:buClr>
              <a:buSzPts val="1100"/>
              <a:buFont typeface="Arial"/>
              <a:buNone/>
            </a:pPr>
            <a:r>
              <a:rPr b="1" lang="sv" sz="2500" u="sng">
                <a:solidFill>
                  <a:srgbClr val="6FA8DC"/>
                </a:solidFill>
              </a:rPr>
              <a:t>Need</a:t>
            </a:r>
            <a:r>
              <a:rPr lang="sv" sz="2700">
                <a:solidFill>
                  <a:schemeClr val="dk2"/>
                </a:solidFill>
              </a:rPr>
              <a:t> </a:t>
            </a:r>
            <a:r>
              <a:rPr lang="sv" sz="2800">
                <a:solidFill>
                  <a:schemeClr val="dk2"/>
                </a:solidFill>
              </a:rPr>
              <a:t>  </a:t>
            </a:r>
            <a:endParaRPr/>
          </a:p>
        </p:txBody>
      </p:sp>
      <p:pic>
        <p:nvPicPr>
          <p:cNvPr id="61" name="Google Shape;61;p13"/>
          <p:cNvPicPr preferRelativeResize="0"/>
          <p:nvPr/>
        </p:nvPicPr>
        <p:blipFill>
          <a:blip r:embed="rId6">
            <a:alphaModFix/>
          </a:blip>
          <a:stretch>
            <a:fillRect/>
          </a:stretch>
        </p:blipFill>
        <p:spPr>
          <a:xfrm>
            <a:off x="535425" y="3087400"/>
            <a:ext cx="2952575" cy="1891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