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1000"/>
              </a:spcBef>
              <a:spcAft>
                <a:spcPts val="0"/>
              </a:spcAft>
              <a:buClr>
                <a:schemeClr val="dk1"/>
              </a:buClr>
              <a:buSzPts val="1100"/>
              <a:buFont typeface="Arial"/>
              <a:buNone/>
            </a:pPr>
            <a:r>
              <a:rPr lang="sv" sz="1400">
                <a:solidFill>
                  <a:schemeClr val="dk1"/>
                </a:solidFill>
                <a:latin typeface="Open Sans"/>
                <a:ea typeface="Open Sans"/>
                <a:cs typeface="Open Sans"/>
                <a:sym typeface="Open Sans"/>
              </a:rPr>
              <a:t>As you have probably seen,</a:t>
            </a:r>
            <a:r>
              <a:rPr b="1" lang="sv" sz="1400">
                <a:solidFill>
                  <a:schemeClr val="dk1"/>
                </a:solidFill>
                <a:latin typeface="Open Sans"/>
                <a:ea typeface="Open Sans"/>
                <a:cs typeface="Open Sans"/>
                <a:sym typeface="Open Sans"/>
              </a:rPr>
              <a:t> in recent years</a:t>
            </a:r>
            <a:r>
              <a:rPr lang="sv" sz="1400">
                <a:solidFill>
                  <a:schemeClr val="dk1"/>
                </a:solidFill>
                <a:latin typeface="Open Sans"/>
                <a:ea typeface="Open Sans"/>
                <a:cs typeface="Open Sans"/>
                <a:sym typeface="Open Sans"/>
              </a:rPr>
              <a:t>, the world has changed. Floods, famine, energy outages, and fires are </a:t>
            </a:r>
            <a:r>
              <a:rPr b="1" lang="sv" sz="1400">
                <a:solidFill>
                  <a:schemeClr val="dk1"/>
                </a:solidFill>
                <a:latin typeface="Open Sans"/>
                <a:ea typeface="Open Sans"/>
                <a:cs typeface="Open Sans"/>
                <a:sym typeface="Open Sans"/>
              </a:rPr>
              <a:t>becoming more frequent</a:t>
            </a:r>
            <a:r>
              <a:rPr lang="sv" sz="1400">
                <a:solidFill>
                  <a:schemeClr val="dk1"/>
                </a:solidFill>
                <a:latin typeface="Open Sans"/>
                <a:ea typeface="Open Sans"/>
                <a:cs typeface="Open Sans"/>
                <a:sym typeface="Open Sans"/>
              </a:rPr>
              <a:t>. There is a</a:t>
            </a:r>
            <a:r>
              <a:rPr b="1" lang="sv" sz="1400">
                <a:solidFill>
                  <a:schemeClr val="dk1"/>
                </a:solidFill>
                <a:latin typeface="Open Sans"/>
                <a:ea typeface="Open Sans"/>
                <a:cs typeface="Open Sans"/>
                <a:sym typeface="Open Sans"/>
              </a:rPr>
              <a:t> famous proverb</a:t>
            </a:r>
            <a:r>
              <a:rPr lang="sv" sz="1400">
                <a:solidFill>
                  <a:schemeClr val="dk1"/>
                </a:solidFill>
                <a:latin typeface="Open Sans"/>
                <a:ea typeface="Open Sans"/>
                <a:cs typeface="Open Sans"/>
                <a:sym typeface="Open Sans"/>
              </a:rPr>
              <a:t> that says: “The best time to plant a tree was 20 years ago. The second best time is now. </a:t>
            </a:r>
            <a:r>
              <a:rPr b="1" lang="sv" sz="1400">
                <a:solidFill>
                  <a:schemeClr val="dk1"/>
                </a:solidFill>
                <a:latin typeface="Open Sans"/>
                <a:ea typeface="Open Sans"/>
                <a:cs typeface="Open Sans"/>
                <a:sym typeface="Open Sans"/>
              </a:rPr>
              <a:t>Knowing the impact companies</a:t>
            </a:r>
            <a:r>
              <a:rPr lang="sv" sz="1400">
                <a:solidFill>
                  <a:schemeClr val="dk1"/>
                </a:solidFill>
                <a:latin typeface="Open Sans"/>
                <a:ea typeface="Open Sans"/>
                <a:cs typeface="Open Sans"/>
                <a:sym typeface="Open Sans"/>
              </a:rPr>
              <a:t> can have on this issue, Bolagsverket decided to work on the</a:t>
            </a:r>
            <a:r>
              <a:rPr b="1" lang="sv" sz="1400">
                <a:solidFill>
                  <a:schemeClr val="dk1"/>
                </a:solidFill>
                <a:latin typeface="Open Sans"/>
                <a:ea typeface="Open Sans"/>
                <a:cs typeface="Open Sans"/>
                <a:sym typeface="Open Sans"/>
              </a:rPr>
              <a:t> problem from the start</a:t>
            </a:r>
            <a:r>
              <a:rPr lang="sv" sz="1400">
                <a:solidFill>
                  <a:schemeClr val="dk1"/>
                </a:solidFill>
                <a:latin typeface="Open Sans"/>
                <a:ea typeface="Open Sans"/>
                <a:cs typeface="Open Sans"/>
                <a:sym typeface="Open Sans"/>
              </a:rPr>
              <a:t>. </a:t>
            </a:r>
            <a:endParaRPr sz="1400">
              <a:solidFill>
                <a:schemeClr val="dk1"/>
              </a:solidFill>
              <a:latin typeface="Open Sans"/>
              <a:ea typeface="Open Sans"/>
              <a:cs typeface="Open Sans"/>
              <a:sym typeface="Open Sans"/>
            </a:endParaRPr>
          </a:p>
          <a:p>
            <a:pPr indent="457200" lvl="0" marL="0" rtl="0" algn="l">
              <a:lnSpc>
                <a:spcPct val="115000"/>
              </a:lnSpc>
              <a:spcBef>
                <a:spcPts val="1000"/>
              </a:spcBef>
              <a:spcAft>
                <a:spcPts val="0"/>
              </a:spcAft>
              <a:buClr>
                <a:schemeClr val="dk1"/>
              </a:buClr>
              <a:buSzPts val="1100"/>
              <a:buFont typeface="Arial"/>
              <a:buNone/>
            </a:pPr>
            <a:r>
              <a:rPr b="1" lang="sv" sz="1400">
                <a:solidFill>
                  <a:schemeClr val="dk1"/>
                </a:solidFill>
                <a:latin typeface="Open Sans"/>
                <a:ea typeface="Open Sans"/>
                <a:cs typeface="Open Sans"/>
                <a:sym typeface="Open Sans"/>
              </a:rPr>
              <a:t>Our approach on their need</a:t>
            </a:r>
            <a:r>
              <a:rPr lang="sv" sz="1400">
                <a:solidFill>
                  <a:schemeClr val="dk1"/>
                </a:solidFill>
                <a:latin typeface="Open Sans"/>
                <a:ea typeface="Open Sans"/>
                <a:cs typeface="Open Sans"/>
                <a:sym typeface="Open Sans"/>
              </a:rPr>
              <a:t> is a programming solution involving Artificial Intelligence to assess the sustainability of a company. Our software will </a:t>
            </a:r>
            <a:r>
              <a:rPr b="1" lang="sv" sz="1400">
                <a:solidFill>
                  <a:schemeClr val="dk1"/>
                </a:solidFill>
                <a:latin typeface="Open Sans"/>
                <a:ea typeface="Open Sans"/>
                <a:cs typeface="Open Sans"/>
                <a:sym typeface="Open Sans"/>
              </a:rPr>
              <a:t>ask the entrepreneur</a:t>
            </a:r>
            <a:r>
              <a:rPr lang="sv" sz="1400">
                <a:solidFill>
                  <a:schemeClr val="dk1"/>
                </a:solidFill>
                <a:latin typeface="Open Sans"/>
                <a:ea typeface="Open Sans"/>
                <a:cs typeface="Open Sans"/>
                <a:sym typeface="Open Sans"/>
              </a:rPr>
              <a:t> some questions about their business idea, and then </a:t>
            </a:r>
            <a:r>
              <a:rPr b="1" lang="sv" sz="1400">
                <a:solidFill>
                  <a:schemeClr val="dk1"/>
                </a:solidFill>
                <a:latin typeface="Open Sans"/>
                <a:ea typeface="Open Sans"/>
                <a:cs typeface="Open Sans"/>
                <a:sym typeface="Open Sans"/>
              </a:rPr>
              <a:t>provide useful links </a:t>
            </a:r>
            <a:r>
              <a:rPr lang="sv" sz="1400">
                <a:solidFill>
                  <a:schemeClr val="dk1"/>
                </a:solidFill>
                <a:latin typeface="Open Sans"/>
                <a:ea typeface="Open Sans"/>
                <a:cs typeface="Open Sans"/>
                <a:sym typeface="Open Sans"/>
              </a:rPr>
              <a:t>or articles to educate on ways to be more sustainable. </a:t>
            </a:r>
            <a:endParaRPr sz="1400">
              <a:solidFill>
                <a:schemeClr val="dk1"/>
              </a:solidFill>
              <a:latin typeface="Open Sans"/>
              <a:ea typeface="Open Sans"/>
              <a:cs typeface="Open Sans"/>
              <a:sym typeface="Open Sans"/>
            </a:endParaRPr>
          </a:p>
          <a:p>
            <a:pPr indent="457200" lvl="0" marL="0" rtl="0" algn="l">
              <a:lnSpc>
                <a:spcPct val="115000"/>
              </a:lnSpc>
              <a:spcBef>
                <a:spcPts val="1000"/>
              </a:spcBef>
              <a:spcAft>
                <a:spcPts val="0"/>
              </a:spcAft>
              <a:buClr>
                <a:schemeClr val="dk1"/>
              </a:buClr>
              <a:buSzPts val="1100"/>
              <a:buFont typeface="Arial"/>
              <a:buNone/>
            </a:pPr>
            <a:r>
              <a:t/>
            </a:r>
            <a:endParaRPr sz="1400">
              <a:solidFill>
                <a:schemeClr val="dk1"/>
              </a:solidFill>
              <a:latin typeface="Open Sans"/>
              <a:ea typeface="Open Sans"/>
              <a:cs typeface="Open Sans"/>
              <a:sym typeface="Open Sans"/>
            </a:endParaRPr>
          </a:p>
          <a:p>
            <a:pPr indent="457200" lvl="0" marL="0" rtl="0" algn="l">
              <a:lnSpc>
                <a:spcPct val="115000"/>
              </a:lnSpc>
              <a:spcBef>
                <a:spcPts val="1000"/>
              </a:spcBef>
              <a:spcAft>
                <a:spcPts val="0"/>
              </a:spcAft>
              <a:buClr>
                <a:schemeClr val="dk1"/>
              </a:buClr>
              <a:buSzPts val="1100"/>
              <a:buFont typeface="Arial"/>
              <a:buNone/>
            </a:pPr>
            <a:r>
              <a:rPr lang="sv" sz="1400">
                <a:solidFill>
                  <a:schemeClr val="dk1"/>
                </a:solidFill>
                <a:latin typeface="Open Sans"/>
                <a:ea typeface="Open Sans"/>
                <a:cs typeface="Open Sans"/>
                <a:sym typeface="Open Sans"/>
              </a:rPr>
              <a:t>The benefit of our solution is that it uses </a:t>
            </a:r>
            <a:r>
              <a:rPr b="1" lang="sv" sz="1400">
                <a:solidFill>
                  <a:schemeClr val="dk1"/>
                </a:solidFill>
                <a:latin typeface="Open Sans"/>
                <a:ea typeface="Open Sans"/>
                <a:cs typeface="Open Sans"/>
                <a:sym typeface="Open Sans"/>
              </a:rPr>
              <a:t>new technology to influence companies to develop their business in a more sustainable way. This is something than could also can help to develop partnerships in the future since most companies are aiming to be more sustainable. </a:t>
            </a:r>
            <a:endParaRPr sz="1400">
              <a:solidFill>
                <a:schemeClr val="dk1"/>
              </a:solidFill>
              <a:highlight>
                <a:srgbClr val="FFFF00"/>
              </a:highlight>
              <a:latin typeface="Open Sans"/>
              <a:ea typeface="Open Sans"/>
              <a:cs typeface="Open Sans"/>
              <a:sym typeface="Open Sans"/>
            </a:endParaRPr>
          </a:p>
          <a:p>
            <a:pPr indent="457200" lvl="0" marL="0" rtl="0" algn="l">
              <a:lnSpc>
                <a:spcPct val="115000"/>
              </a:lnSpc>
              <a:spcBef>
                <a:spcPts val="1000"/>
              </a:spcBef>
              <a:spcAft>
                <a:spcPts val="0"/>
              </a:spcAft>
              <a:buClr>
                <a:schemeClr val="dk1"/>
              </a:buClr>
              <a:buSzPts val="1100"/>
              <a:buFont typeface="Arial"/>
              <a:buNone/>
            </a:pPr>
            <a:r>
              <a:rPr lang="sv" sz="1400">
                <a:solidFill>
                  <a:schemeClr val="dk1"/>
                </a:solidFill>
                <a:latin typeface="Open Sans"/>
                <a:ea typeface="Open Sans"/>
                <a:cs typeface="Open Sans"/>
                <a:sym typeface="Open Sans"/>
              </a:rPr>
              <a:t>Today there exist similar solutions on the market but compared to our solution, these solutions do not seem to help to improve ideas, they just tell you how your actions will affect the sustainability.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3519603e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53519603e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So that was </a:t>
            </a:r>
            <a:r>
              <a:rPr lang="sv"/>
              <a:t>our plan and we are excited to work on the project for the next 10 weeks. Thank you for listening to our presentation!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5555be0c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5555be0c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1000"/>
              </a:spcBef>
              <a:spcAft>
                <a:spcPts val="0"/>
              </a:spcAft>
              <a:buClr>
                <a:schemeClr val="dk1"/>
              </a:buClr>
              <a:buSzPts val="1100"/>
              <a:buFont typeface="Arial"/>
              <a:buNone/>
            </a:pPr>
            <a:r>
              <a:rPr lang="sv" sz="1400">
                <a:solidFill>
                  <a:schemeClr val="dk1"/>
                </a:solidFill>
                <a:latin typeface="Open Sans"/>
                <a:ea typeface="Open Sans"/>
                <a:cs typeface="Open Sans"/>
                <a:sym typeface="Open Sans"/>
              </a:rPr>
              <a:t>As you have probably seen,</a:t>
            </a:r>
            <a:r>
              <a:rPr b="1" lang="sv" sz="1400">
                <a:solidFill>
                  <a:schemeClr val="dk1"/>
                </a:solidFill>
                <a:latin typeface="Open Sans"/>
                <a:ea typeface="Open Sans"/>
                <a:cs typeface="Open Sans"/>
                <a:sym typeface="Open Sans"/>
              </a:rPr>
              <a:t> in recent years</a:t>
            </a:r>
            <a:r>
              <a:rPr lang="sv" sz="1400">
                <a:solidFill>
                  <a:schemeClr val="dk1"/>
                </a:solidFill>
                <a:latin typeface="Open Sans"/>
                <a:ea typeface="Open Sans"/>
                <a:cs typeface="Open Sans"/>
                <a:sym typeface="Open Sans"/>
              </a:rPr>
              <a:t>, the world has changed. Floods, famine, energy outages, and fires are </a:t>
            </a:r>
            <a:r>
              <a:rPr b="1" lang="sv" sz="1400">
                <a:solidFill>
                  <a:schemeClr val="dk1"/>
                </a:solidFill>
                <a:latin typeface="Open Sans"/>
                <a:ea typeface="Open Sans"/>
                <a:cs typeface="Open Sans"/>
                <a:sym typeface="Open Sans"/>
              </a:rPr>
              <a:t>becoming more frequent</a:t>
            </a:r>
            <a:r>
              <a:rPr lang="sv" sz="1400">
                <a:solidFill>
                  <a:schemeClr val="dk1"/>
                </a:solidFill>
                <a:latin typeface="Open Sans"/>
                <a:ea typeface="Open Sans"/>
                <a:cs typeface="Open Sans"/>
                <a:sym typeface="Open Sans"/>
              </a:rPr>
              <a:t>. There is a</a:t>
            </a:r>
            <a:r>
              <a:rPr b="1" lang="sv" sz="1400">
                <a:solidFill>
                  <a:schemeClr val="dk1"/>
                </a:solidFill>
                <a:latin typeface="Open Sans"/>
                <a:ea typeface="Open Sans"/>
                <a:cs typeface="Open Sans"/>
                <a:sym typeface="Open Sans"/>
              </a:rPr>
              <a:t> famous proverb</a:t>
            </a:r>
            <a:r>
              <a:rPr lang="sv" sz="1400">
                <a:solidFill>
                  <a:schemeClr val="dk1"/>
                </a:solidFill>
                <a:latin typeface="Open Sans"/>
                <a:ea typeface="Open Sans"/>
                <a:cs typeface="Open Sans"/>
                <a:sym typeface="Open Sans"/>
              </a:rPr>
              <a:t> that says: “The best time to plant a tree was 20 years ago. The second best time is now. </a:t>
            </a:r>
            <a:r>
              <a:rPr b="1" lang="sv" sz="1400">
                <a:solidFill>
                  <a:schemeClr val="dk1"/>
                </a:solidFill>
                <a:latin typeface="Open Sans"/>
                <a:ea typeface="Open Sans"/>
                <a:cs typeface="Open Sans"/>
                <a:sym typeface="Open Sans"/>
              </a:rPr>
              <a:t>Knowing the impact companies</a:t>
            </a:r>
            <a:r>
              <a:rPr lang="sv" sz="1400">
                <a:solidFill>
                  <a:schemeClr val="dk1"/>
                </a:solidFill>
                <a:latin typeface="Open Sans"/>
                <a:ea typeface="Open Sans"/>
                <a:cs typeface="Open Sans"/>
                <a:sym typeface="Open Sans"/>
              </a:rPr>
              <a:t> can have on this issue, Bolagsverket decided to work on the</a:t>
            </a:r>
            <a:r>
              <a:rPr b="1" lang="sv" sz="1400">
                <a:solidFill>
                  <a:schemeClr val="dk1"/>
                </a:solidFill>
                <a:latin typeface="Open Sans"/>
                <a:ea typeface="Open Sans"/>
                <a:cs typeface="Open Sans"/>
                <a:sym typeface="Open Sans"/>
              </a:rPr>
              <a:t> problem from the start</a:t>
            </a:r>
            <a:r>
              <a:rPr lang="sv" sz="1400">
                <a:solidFill>
                  <a:schemeClr val="dk1"/>
                </a:solidFill>
                <a:latin typeface="Open Sans"/>
                <a:ea typeface="Open Sans"/>
                <a:cs typeface="Open Sans"/>
                <a:sym typeface="Open Sans"/>
              </a:rPr>
              <a:t>. </a:t>
            </a:r>
            <a:endParaRPr sz="1400">
              <a:solidFill>
                <a:schemeClr val="dk1"/>
              </a:solidFill>
              <a:latin typeface="Open Sans"/>
              <a:ea typeface="Open Sans"/>
              <a:cs typeface="Open Sans"/>
              <a:sym typeface="Open Sans"/>
            </a:endParaRPr>
          </a:p>
          <a:p>
            <a:pPr indent="457200" lvl="0" marL="0" rtl="0" algn="l">
              <a:lnSpc>
                <a:spcPct val="115000"/>
              </a:lnSpc>
              <a:spcBef>
                <a:spcPts val="1000"/>
              </a:spcBef>
              <a:spcAft>
                <a:spcPts val="0"/>
              </a:spcAft>
              <a:buClr>
                <a:schemeClr val="dk1"/>
              </a:buClr>
              <a:buSzPts val="1100"/>
              <a:buFont typeface="Arial"/>
              <a:buNone/>
            </a:pPr>
            <a:r>
              <a:rPr b="1" lang="sv" sz="1400">
                <a:solidFill>
                  <a:schemeClr val="dk1"/>
                </a:solidFill>
                <a:latin typeface="Open Sans"/>
                <a:ea typeface="Open Sans"/>
                <a:cs typeface="Open Sans"/>
                <a:sym typeface="Open Sans"/>
              </a:rPr>
              <a:t>Our approach on their need</a:t>
            </a:r>
            <a:r>
              <a:rPr lang="sv" sz="1400">
                <a:solidFill>
                  <a:schemeClr val="dk1"/>
                </a:solidFill>
                <a:latin typeface="Open Sans"/>
                <a:ea typeface="Open Sans"/>
                <a:cs typeface="Open Sans"/>
                <a:sym typeface="Open Sans"/>
              </a:rPr>
              <a:t> is a programming solution involving Artificial Intelligence to assess the sustainability of a company. Our software will </a:t>
            </a:r>
            <a:r>
              <a:rPr b="1" lang="sv" sz="1400">
                <a:solidFill>
                  <a:schemeClr val="dk1"/>
                </a:solidFill>
                <a:latin typeface="Open Sans"/>
                <a:ea typeface="Open Sans"/>
                <a:cs typeface="Open Sans"/>
                <a:sym typeface="Open Sans"/>
              </a:rPr>
              <a:t>ask the entrepreneur</a:t>
            </a:r>
            <a:r>
              <a:rPr lang="sv" sz="1400">
                <a:solidFill>
                  <a:schemeClr val="dk1"/>
                </a:solidFill>
                <a:latin typeface="Open Sans"/>
                <a:ea typeface="Open Sans"/>
                <a:cs typeface="Open Sans"/>
                <a:sym typeface="Open Sans"/>
              </a:rPr>
              <a:t> some questions about their business idea, and then </a:t>
            </a:r>
            <a:r>
              <a:rPr b="1" lang="sv" sz="1400">
                <a:solidFill>
                  <a:schemeClr val="dk1"/>
                </a:solidFill>
                <a:latin typeface="Open Sans"/>
                <a:ea typeface="Open Sans"/>
                <a:cs typeface="Open Sans"/>
                <a:sym typeface="Open Sans"/>
              </a:rPr>
              <a:t>provide useful links </a:t>
            </a:r>
            <a:r>
              <a:rPr lang="sv" sz="1400">
                <a:solidFill>
                  <a:schemeClr val="dk1"/>
                </a:solidFill>
                <a:latin typeface="Open Sans"/>
                <a:ea typeface="Open Sans"/>
                <a:cs typeface="Open Sans"/>
                <a:sym typeface="Open Sans"/>
              </a:rPr>
              <a:t>or articles to educate on ways to be more sustainable. </a:t>
            </a:r>
            <a:endParaRPr sz="1400">
              <a:solidFill>
                <a:schemeClr val="dk1"/>
              </a:solidFill>
              <a:latin typeface="Open Sans"/>
              <a:ea typeface="Open Sans"/>
              <a:cs typeface="Open Sans"/>
              <a:sym typeface="Open Sans"/>
            </a:endParaRPr>
          </a:p>
          <a:p>
            <a:pPr indent="457200" lvl="0" marL="0" rtl="0" algn="l">
              <a:lnSpc>
                <a:spcPct val="115000"/>
              </a:lnSpc>
              <a:spcBef>
                <a:spcPts val="1000"/>
              </a:spcBef>
              <a:spcAft>
                <a:spcPts val="0"/>
              </a:spcAft>
              <a:buClr>
                <a:schemeClr val="dk1"/>
              </a:buClr>
              <a:buSzPts val="1100"/>
              <a:buFont typeface="Arial"/>
              <a:buNone/>
            </a:pPr>
            <a:r>
              <a:t/>
            </a:r>
            <a:endParaRPr sz="1400">
              <a:solidFill>
                <a:schemeClr val="dk1"/>
              </a:solidFill>
              <a:latin typeface="Open Sans"/>
              <a:ea typeface="Open Sans"/>
              <a:cs typeface="Open Sans"/>
              <a:sym typeface="Open Sans"/>
            </a:endParaRPr>
          </a:p>
          <a:p>
            <a:pPr indent="457200" lvl="0" marL="0" rtl="0" algn="l">
              <a:lnSpc>
                <a:spcPct val="115000"/>
              </a:lnSpc>
              <a:spcBef>
                <a:spcPts val="1000"/>
              </a:spcBef>
              <a:spcAft>
                <a:spcPts val="0"/>
              </a:spcAft>
              <a:buClr>
                <a:schemeClr val="dk1"/>
              </a:buClr>
              <a:buSzPts val="1100"/>
              <a:buFont typeface="Arial"/>
              <a:buNone/>
            </a:pPr>
            <a:r>
              <a:rPr lang="sv" sz="1400">
                <a:solidFill>
                  <a:schemeClr val="dk1"/>
                </a:solidFill>
                <a:latin typeface="Open Sans"/>
                <a:ea typeface="Open Sans"/>
                <a:cs typeface="Open Sans"/>
                <a:sym typeface="Open Sans"/>
              </a:rPr>
              <a:t>The benefit of our solution is that it uses </a:t>
            </a:r>
            <a:r>
              <a:rPr b="1" lang="sv" sz="1400">
                <a:solidFill>
                  <a:schemeClr val="dk1"/>
                </a:solidFill>
                <a:latin typeface="Open Sans"/>
                <a:ea typeface="Open Sans"/>
                <a:cs typeface="Open Sans"/>
                <a:sym typeface="Open Sans"/>
              </a:rPr>
              <a:t>new technology to influence companies to develop their business in a more sustainable way. This is something than could also can help to develop partnerships in the future since most companies are aiming to be more sustainable. </a:t>
            </a:r>
            <a:endParaRPr sz="1400">
              <a:solidFill>
                <a:schemeClr val="dk1"/>
              </a:solidFill>
              <a:highlight>
                <a:srgbClr val="FFFF00"/>
              </a:highlight>
              <a:latin typeface="Open Sans"/>
              <a:ea typeface="Open Sans"/>
              <a:cs typeface="Open Sans"/>
              <a:sym typeface="Open Sans"/>
            </a:endParaRPr>
          </a:p>
          <a:p>
            <a:pPr indent="457200" lvl="0" marL="0" rtl="0" algn="l">
              <a:lnSpc>
                <a:spcPct val="115000"/>
              </a:lnSpc>
              <a:spcBef>
                <a:spcPts val="1000"/>
              </a:spcBef>
              <a:spcAft>
                <a:spcPts val="0"/>
              </a:spcAft>
              <a:buClr>
                <a:schemeClr val="dk1"/>
              </a:buClr>
              <a:buSzPts val="1100"/>
              <a:buFont typeface="Arial"/>
              <a:buNone/>
            </a:pPr>
            <a:r>
              <a:rPr lang="sv" sz="1400">
                <a:solidFill>
                  <a:schemeClr val="dk1"/>
                </a:solidFill>
                <a:latin typeface="Open Sans"/>
                <a:ea typeface="Open Sans"/>
                <a:cs typeface="Open Sans"/>
                <a:sym typeface="Open Sans"/>
              </a:rPr>
              <a:t>Today there exist similar solutions on the market but compared to our solution, these solutions do not seem to help to improve ideas, they just tell you how your actions will affect the sustainability. </a:t>
            </a:r>
            <a:endParaRPr sz="1400">
              <a:solidFill>
                <a:schemeClr val="dk1"/>
              </a:solidFill>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53519603e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53519603e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90000"/>
              </a:lnSpc>
              <a:spcBef>
                <a:spcPts val="500"/>
              </a:spcBef>
              <a:spcAft>
                <a:spcPts val="0"/>
              </a:spcAft>
              <a:buNone/>
            </a:pPr>
            <a:r>
              <a:rPr lang="sv" sz="1200">
                <a:solidFill>
                  <a:schemeClr val="dk1"/>
                </a:solidFill>
              </a:rPr>
              <a:t>//Wisam                                                                                                                                                             as you heard before.</a:t>
            </a:r>
            <a:endParaRPr sz="1200">
              <a:solidFill>
                <a:schemeClr val="dk1"/>
              </a:solidFill>
            </a:endParaRPr>
          </a:p>
          <a:p>
            <a:pPr indent="457200" lvl="0" marL="0" rtl="0" algn="just">
              <a:lnSpc>
                <a:spcPct val="90000"/>
              </a:lnSpc>
              <a:spcBef>
                <a:spcPts val="500"/>
              </a:spcBef>
              <a:spcAft>
                <a:spcPts val="0"/>
              </a:spcAft>
              <a:buNone/>
            </a:pPr>
            <a:r>
              <a:rPr lang="sv" sz="1200">
                <a:solidFill>
                  <a:schemeClr val="dk1"/>
                </a:solidFill>
              </a:rPr>
              <a:t>-It’s now more important than ever to think about how we can work and live with sustainability in mind. </a:t>
            </a:r>
            <a:endParaRPr sz="1200">
              <a:solidFill>
                <a:schemeClr val="dk1"/>
              </a:solidFill>
            </a:endParaRPr>
          </a:p>
          <a:p>
            <a:pPr indent="457200" lvl="0" marL="0" rtl="0" algn="just">
              <a:lnSpc>
                <a:spcPct val="90000"/>
              </a:lnSpc>
              <a:spcBef>
                <a:spcPts val="500"/>
              </a:spcBef>
              <a:spcAft>
                <a:spcPts val="0"/>
              </a:spcAft>
              <a:buNone/>
            </a:pPr>
            <a:r>
              <a:rPr lang="sv" sz="1200">
                <a:solidFill>
                  <a:schemeClr val="dk1"/>
                </a:solidFill>
              </a:rPr>
              <a:t>-The Swedish registration office has the idea that by helping the new entrepreneur to think about sustainability even before the company is       created, </a:t>
            </a:r>
            <a:endParaRPr sz="1200">
              <a:solidFill>
                <a:schemeClr val="dk1"/>
              </a:solidFill>
            </a:endParaRPr>
          </a:p>
          <a:p>
            <a:pPr indent="457200" lvl="0" marL="0" rtl="0" algn="just">
              <a:lnSpc>
                <a:spcPct val="90000"/>
              </a:lnSpc>
              <a:spcBef>
                <a:spcPts val="500"/>
              </a:spcBef>
              <a:spcAft>
                <a:spcPts val="0"/>
              </a:spcAft>
              <a:buClr>
                <a:schemeClr val="dk1"/>
              </a:buClr>
              <a:buSzPts val="1100"/>
              <a:buFont typeface="Arial"/>
              <a:buNone/>
            </a:pPr>
            <a:r>
              <a:rPr lang="sv" sz="1200">
                <a:solidFill>
                  <a:schemeClr val="dk1"/>
                </a:solidFill>
              </a:rPr>
              <a:t>-It could help the company to make a large positive impact on the climat in the longer run. </a:t>
            </a:r>
            <a:endParaRPr sz="1200">
              <a:solidFill>
                <a:schemeClr val="dk1"/>
              </a:solidFill>
            </a:endParaRPr>
          </a:p>
          <a:p>
            <a:pPr indent="457200" lvl="0" marL="0" rtl="0" algn="just">
              <a:lnSpc>
                <a:spcPct val="90000"/>
              </a:lnSpc>
              <a:spcBef>
                <a:spcPts val="500"/>
              </a:spcBef>
              <a:spcAft>
                <a:spcPts val="0"/>
              </a:spcAft>
              <a:buNone/>
            </a:pPr>
            <a:r>
              <a:rPr lang="sv" sz="1200">
                <a:solidFill>
                  <a:schemeClr val="dk1"/>
                </a:solidFill>
              </a:rPr>
              <a:t>-The idea for helping the new entrepreneur is to create an AI-driven sustainability barometer for companies to test their business idea. </a:t>
            </a:r>
            <a:endParaRPr sz="1200">
              <a:solidFill>
                <a:schemeClr val="dk1"/>
              </a:solidFill>
            </a:endParaRPr>
          </a:p>
          <a:p>
            <a:pPr indent="457200" lvl="0" marL="0" rtl="0" algn="just">
              <a:lnSpc>
                <a:spcPct val="90000"/>
              </a:lnSpc>
              <a:spcBef>
                <a:spcPts val="500"/>
              </a:spcBef>
              <a:spcAft>
                <a:spcPts val="0"/>
              </a:spcAft>
              <a:buNone/>
            </a:pPr>
            <a:r>
              <a:rPr lang="sv" sz="1200">
                <a:solidFill>
                  <a:schemeClr val="dk1"/>
                </a:solidFill>
              </a:rPr>
              <a:t>-This tool will help companies reach the  United Nations UN’s 17 goals for sustainable develop¨ment.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3519603e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3519603e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90000"/>
              </a:lnSpc>
              <a:spcBef>
                <a:spcPts val="500"/>
              </a:spcBef>
              <a:spcAft>
                <a:spcPts val="0"/>
              </a:spcAft>
              <a:buNone/>
            </a:pPr>
            <a:r>
              <a:rPr lang="sv" sz="1200">
                <a:solidFill>
                  <a:schemeClr val="dk1"/>
                </a:solidFill>
              </a:rPr>
              <a:t>// Mattias</a:t>
            </a:r>
            <a:endParaRPr sz="1200">
              <a:solidFill>
                <a:schemeClr val="dk1"/>
              </a:solidFill>
            </a:endParaRPr>
          </a:p>
          <a:p>
            <a:pPr indent="0" lvl="0" marL="0" rtl="0" algn="just">
              <a:lnSpc>
                <a:spcPct val="90000"/>
              </a:lnSpc>
              <a:spcBef>
                <a:spcPts val="500"/>
              </a:spcBef>
              <a:spcAft>
                <a:spcPts val="0"/>
              </a:spcAft>
              <a:buNone/>
            </a:pPr>
            <a:r>
              <a:rPr lang="sv" sz="1200">
                <a:solidFill>
                  <a:schemeClr val="dk1"/>
                </a:solidFill>
              </a:rPr>
              <a:t>For measuring and creating our goals for the project, we have decided to follow the Kano-Model. The Kano model is suitable for a project like this where time is a bit limited. The basic idea is to identify what requirements and features that would satisfy the </a:t>
            </a:r>
            <a:r>
              <a:rPr lang="sv" sz="1200">
                <a:solidFill>
                  <a:schemeClr val="dk1"/>
                </a:solidFill>
              </a:rPr>
              <a:t>customer </a:t>
            </a:r>
            <a:r>
              <a:rPr lang="sv" sz="1200">
                <a:solidFill>
                  <a:schemeClr val="dk1"/>
                </a:solidFill>
              </a:rPr>
              <a:t>the most. </a:t>
            </a:r>
            <a:endParaRPr sz="1200">
              <a:solidFill>
                <a:schemeClr val="dk1"/>
              </a:solidFill>
            </a:endParaRPr>
          </a:p>
          <a:p>
            <a:pPr indent="0" lvl="0" marL="0" rtl="0" algn="just">
              <a:lnSpc>
                <a:spcPct val="90000"/>
              </a:lnSpc>
              <a:spcBef>
                <a:spcPts val="500"/>
              </a:spcBef>
              <a:spcAft>
                <a:spcPts val="0"/>
              </a:spcAft>
              <a:buNone/>
            </a:pPr>
            <a:r>
              <a:t/>
            </a:r>
            <a:endParaRPr sz="1200">
              <a:solidFill>
                <a:schemeClr val="dk1"/>
              </a:solidFill>
            </a:endParaRPr>
          </a:p>
          <a:p>
            <a:pPr indent="0" lvl="0" marL="0" rtl="0" algn="just">
              <a:lnSpc>
                <a:spcPct val="90000"/>
              </a:lnSpc>
              <a:spcBef>
                <a:spcPts val="500"/>
              </a:spcBef>
              <a:spcAft>
                <a:spcPts val="0"/>
              </a:spcAft>
              <a:buNone/>
            </a:pPr>
            <a:r>
              <a:rPr lang="sv" sz="1200">
                <a:solidFill>
                  <a:schemeClr val="dk1"/>
                </a:solidFill>
              </a:rPr>
              <a:t>With this model in mind we made an requirement analysis table. On this picture there is an small sample of our requirement table for demonstration purposes. We made three columns, </a:t>
            </a:r>
            <a:r>
              <a:rPr b="1" lang="sv" sz="1200">
                <a:solidFill>
                  <a:schemeClr val="dk1"/>
                </a:solidFill>
              </a:rPr>
              <a:t>the shall column</a:t>
            </a:r>
            <a:r>
              <a:rPr lang="sv" sz="1200">
                <a:solidFill>
                  <a:schemeClr val="dk1"/>
                </a:solidFill>
              </a:rPr>
              <a:t> contains the features that we think needs to be implemented into the solution. </a:t>
            </a:r>
            <a:r>
              <a:rPr b="1" lang="sv" sz="1200">
                <a:solidFill>
                  <a:schemeClr val="dk1"/>
                </a:solidFill>
              </a:rPr>
              <a:t>The should column</a:t>
            </a:r>
            <a:r>
              <a:rPr lang="sv" sz="1200">
                <a:solidFill>
                  <a:schemeClr val="dk1"/>
                </a:solidFill>
              </a:rPr>
              <a:t> contains the features that would greatly improve both the quality and usability of the solution. And the last column </a:t>
            </a:r>
            <a:r>
              <a:rPr b="1" lang="sv" sz="1200">
                <a:solidFill>
                  <a:schemeClr val="dk1"/>
                </a:solidFill>
              </a:rPr>
              <a:t>Nice to have</a:t>
            </a:r>
            <a:r>
              <a:rPr lang="sv" sz="1200">
                <a:solidFill>
                  <a:schemeClr val="dk1"/>
                </a:solidFill>
              </a:rPr>
              <a:t> column is the requirements that we would like to implement but should not be prioritized. </a:t>
            </a:r>
            <a:endParaRPr sz="1200">
              <a:solidFill>
                <a:schemeClr val="dk1"/>
              </a:solidFill>
            </a:endParaRPr>
          </a:p>
          <a:p>
            <a:pPr indent="0" lvl="0" marL="0" rtl="0" algn="just">
              <a:lnSpc>
                <a:spcPct val="90000"/>
              </a:lnSpc>
              <a:spcBef>
                <a:spcPts val="500"/>
              </a:spcBef>
              <a:spcAft>
                <a:spcPts val="0"/>
              </a:spcAft>
              <a:buNone/>
            </a:pPr>
            <a:r>
              <a:t/>
            </a:r>
            <a:endParaRPr sz="1200">
              <a:solidFill>
                <a:schemeClr val="dk1"/>
              </a:solidFill>
            </a:endParaRPr>
          </a:p>
          <a:p>
            <a:pPr indent="0" lvl="0" marL="0" rtl="0" algn="just">
              <a:lnSpc>
                <a:spcPct val="90000"/>
              </a:lnSpc>
              <a:spcBef>
                <a:spcPts val="500"/>
              </a:spcBef>
              <a:spcAft>
                <a:spcPts val="0"/>
              </a:spcAft>
              <a:buNone/>
            </a:pPr>
            <a:r>
              <a:rPr lang="sv" sz="1200">
                <a:solidFill>
                  <a:schemeClr val="dk1"/>
                </a:solidFill>
              </a:rPr>
              <a:t>[Explain last row as an example]</a:t>
            </a:r>
            <a:endParaRPr sz="1200">
              <a:solidFill>
                <a:schemeClr val="dk1"/>
              </a:solidFill>
            </a:endParaRPr>
          </a:p>
          <a:p>
            <a:pPr indent="0" lvl="0" marL="0" rtl="0" algn="just">
              <a:lnSpc>
                <a:spcPct val="90000"/>
              </a:lnSpc>
              <a:spcBef>
                <a:spcPts val="500"/>
              </a:spcBef>
              <a:spcAft>
                <a:spcPts val="0"/>
              </a:spcAft>
              <a:buNone/>
            </a:pPr>
            <a:r>
              <a:rPr lang="sv" sz="1200">
                <a:solidFill>
                  <a:schemeClr val="dk1"/>
                </a:solidFill>
              </a:rPr>
              <a:t>I can talk through the last row in this table as an example.</a:t>
            </a:r>
            <a:endParaRPr sz="1200">
              <a:solidFill>
                <a:schemeClr val="dk1"/>
              </a:solidFill>
            </a:endParaRPr>
          </a:p>
          <a:p>
            <a:pPr indent="0" lvl="0" marL="0" rtl="0" algn="just">
              <a:lnSpc>
                <a:spcPct val="90000"/>
              </a:lnSpc>
              <a:spcBef>
                <a:spcPts val="500"/>
              </a:spcBef>
              <a:spcAft>
                <a:spcPts val="0"/>
              </a:spcAft>
              <a:buNone/>
            </a:pPr>
            <a:r>
              <a:rPr lang="sv" sz="1200">
                <a:solidFill>
                  <a:schemeClr val="dk1"/>
                </a:solidFill>
              </a:rPr>
              <a:t>If we look at the last row in the table: When we talked about the user interface for our solution, we agreed on that the UI atleast should  be displayable, and it would be good if it was accessible from multiple sources, and it would be great if our solution could be integrated in some other already existing service for even more accessibility.</a:t>
            </a:r>
            <a:endParaRPr sz="1200">
              <a:solidFill>
                <a:schemeClr val="dk1"/>
              </a:solidFill>
            </a:endParaRPr>
          </a:p>
          <a:p>
            <a:pPr indent="0" lvl="0" marL="0" rtl="0" algn="just">
              <a:lnSpc>
                <a:spcPct val="90000"/>
              </a:lnSpc>
              <a:spcBef>
                <a:spcPts val="500"/>
              </a:spcBef>
              <a:spcAft>
                <a:spcPts val="0"/>
              </a:spcAft>
              <a:buNone/>
            </a:pPr>
            <a:r>
              <a:t/>
            </a:r>
            <a:endParaRPr sz="1200">
              <a:solidFill>
                <a:schemeClr val="dk1"/>
              </a:solidFill>
            </a:endParaRPr>
          </a:p>
          <a:p>
            <a:pPr indent="0" lvl="0" marL="0" rtl="0" algn="just">
              <a:lnSpc>
                <a:spcPct val="90000"/>
              </a:lnSpc>
              <a:spcBef>
                <a:spcPts val="500"/>
              </a:spcBef>
              <a:spcAft>
                <a:spcPts val="0"/>
              </a:spcAft>
              <a:buNone/>
            </a:pPr>
            <a:r>
              <a:rPr lang="sv" sz="1200">
                <a:solidFill>
                  <a:schemeClr val="dk1"/>
                </a:solidFill>
              </a:rPr>
              <a:t>[probably Skip this]</a:t>
            </a:r>
            <a:endParaRPr sz="1200">
              <a:solidFill>
                <a:schemeClr val="dk1"/>
              </a:solidFill>
            </a:endParaRPr>
          </a:p>
          <a:p>
            <a:pPr indent="0" lvl="0" marL="0" rtl="0" algn="just">
              <a:lnSpc>
                <a:spcPct val="90000"/>
              </a:lnSpc>
              <a:spcBef>
                <a:spcPts val="500"/>
              </a:spcBef>
              <a:spcAft>
                <a:spcPts val="0"/>
              </a:spcAft>
              <a:buNone/>
            </a:pPr>
            <a:r>
              <a:rPr lang="sv" sz="1200">
                <a:solidFill>
                  <a:schemeClr val="dk1"/>
                </a:solidFill>
              </a:rPr>
              <a:t>The table is also grouped in two categories, functional and non-functional requirements. functional requirements can be summarized as technical features that work a bit behind the scenes like algorithms for an example. Where as non-functional requirements could be like the UI that the user interacts with.</a:t>
            </a:r>
            <a:endParaRPr sz="1200">
              <a:solidFill>
                <a:schemeClr val="dk1"/>
              </a:solidFill>
            </a:endParaRPr>
          </a:p>
          <a:p>
            <a:pPr indent="0" lvl="0" marL="0" rtl="0" algn="just">
              <a:lnSpc>
                <a:spcPct val="90000"/>
              </a:lnSpc>
              <a:spcBef>
                <a:spcPts val="500"/>
              </a:spcBef>
              <a:spcAft>
                <a:spcPts val="0"/>
              </a:spcAft>
              <a:buNone/>
            </a:pPr>
            <a:r>
              <a:t/>
            </a:r>
            <a:endParaRPr sz="1200">
              <a:solidFill>
                <a:schemeClr val="dk1"/>
              </a:solidFill>
            </a:endParaRPr>
          </a:p>
          <a:p>
            <a:pPr indent="0" lvl="0" marL="0" rtl="0" algn="just">
              <a:lnSpc>
                <a:spcPct val="90000"/>
              </a:lnSpc>
              <a:spcBef>
                <a:spcPts val="500"/>
              </a:spcBef>
              <a:spcAft>
                <a:spcPts val="0"/>
              </a:spcAft>
              <a:buClr>
                <a:schemeClr val="dk1"/>
              </a:buClr>
              <a:buSzPts val="1100"/>
              <a:buFont typeface="Arial"/>
              <a:buNone/>
            </a:pPr>
            <a:r>
              <a:rPr lang="sv" sz="1200">
                <a:solidFill>
                  <a:schemeClr val="dk1"/>
                </a:solidFill>
              </a:rPr>
              <a:t>So with all of this in mind, we are trying to identify what we think are reasonable goals that is also achievable for this project. In a perfect example, it would of course be to implement every quality of life feature that we could think of. But with this model, we can ensure that we are spending our time and resources on the features that matter the most for our solution.</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53519603e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53519603e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//Clément</a:t>
            </a:r>
            <a:endParaRPr/>
          </a:p>
          <a:p>
            <a:pPr indent="-298450" lvl="0" marL="457200" rtl="0" algn="l">
              <a:spcBef>
                <a:spcPts val="0"/>
              </a:spcBef>
              <a:spcAft>
                <a:spcPts val="0"/>
              </a:spcAft>
              <a:buSzPts val="1100"/>
              <a:buChar char="-"/>
            </a:pPr>
            <a:r>
              <a:rPr lang="sv"/>
              <a:t>quite simple in theory</a:t>
            </a:r>
            <a:endParaRPr/>
          </a:p>
          <a:p>
            <a:pPr indent="-298450" lvl="0" marL="457200" rtl="0" algn="l">
              <a:spcBef>
                <a:spcPts val="0"/>
              </a:spcBef>
              <a:spcAft>
                <a:spcPts val="0"/>
              </a:spcAft>
              <a:buSzPts val="1100"/>
              <a:buChar char="-"/>
            </a:pPr>
            <a:r>
              <a:rPr lang="sv"/>
              <a:t>when a new entrepreneur wants to assess his </a:t>
            </a:r>
            <a:r>
              <a:rPr lang="sv"/>
              <a:t>sustainability, can fill a form. </a:t>
            </a:r>
            <a:endParaRPr/>
          </a:p>
          <a:p>
            <a:pPr indent="-298450" lvl="0" marL="457200" rtl="0" algn="l">
              <a:spcBef>
                <a:spcPts val="0"/>
              </a:spcBef>
              <a:spcAft>
                <a:spcPts val="0"/>
              </a:spcAft>
              <a:buSzPts val="1100"/>
              <a:buChar char="-"/>
            </a:pPr>
            <a:r>
              <a:rPr lang="sv"/>
              <a:t>form contains questions about his business idea and collects data</a:t>
            </a:r>
            <a:endParaRPr/>
          </a:p>
          <a:p>
            <a:pPr indent="-298450" lvl="0" marL="457200" rtl="0" algn="l">
              <a:spcBef>
                <a:spcPts val="0"/>
              </a:spcBef>
              <a:spcAft>
                <a:spcPts val="0"/>
              </a:spcAft>
              <a:buSzPts val="1100"/>
              <a:buChar char="-"/>
            </a:pPr>
            <a:r>
              <a:rPr lang="sv"/>
              <a:t>data then used for an AI processing, output is a short analysis of the sustainability. </a:t>
            </a:r>
            <a:endParaRPr/>
          </a:p>
          <a:p>
            <a:pPr indent="-298450" lvl="0" marL="457200" rtl="0" algn="l">
              <a:spcBef>
                <a:spcPts val="0"/>
              </a:spcBef>
              <a:spcAft>
                <a:spcPts val="0"/>
              </a:spcAft>
              <a:buSzPts val="1100"/>
              <a:buChar char="-"/>
            </a:pPr>
            <a:r>
              <a:rPr lang="sv"/>
              <a:t>presented in a nice format to the user in a web page </a:t>
            </a:r>
            <a:endParaRPr/>
          </a:p>
          <a:p>
            <a:pPr indent="-298450" lvl="0" marL="457200" rtl="0" algn="l">
              <a:spcBef>
                <a:spcPts val="0"/>
              </a:spcBef>
              <a:spcAft>
                <a:spcPts val="0"/>
              </a:spcAft>
              <a:buSzPts val="1100"/>
              <a:buChar char="-"/>
            </a:pPr>
            <a:r>
              <a:rPr lang="sv"/>
              <a:t>also presented are some links to articles relevant to the entrepreneur to help make his business more sustainable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3519603e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3519603e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90000"/>
              </a:lnSpc>
              <a:spcBef>
                <a:spcPts val="500"/>
              </a:spcBef>
              <a:spcAft>
                <a:spcPts val="0"/>
              </a:spcAft>
              <a:buNone/>
            </a:pPr>
            <a:r>
              <a:rPr lang="sv" sz="1200">
                <a:solidFill>
                  <a:schemeClr val="dk1"/>
                </a:solidFill>
              </a:rPr>
              <a:t>//Lovisa .</a:t>
            </a:r>
            <a:endParaRPr sz="1200">
              <a:solidFill>
                <a:schemeClr val="dk1"/>
              </a:solidFill>
            </a:endParaRPr>
          </a:p>
          <a:p>
            <a:pPr indent="0" lvl="0" marL="0" rtl="0" algn="just">
              <a:lnSpc>
                <a:spcPct val="90000"/>
              </a:lnSpc>
              <a:spcBef>
                <a:spcPts val="500"/>
              </a:spcBef>
              <a:spcAft>
                <a:spcPts val="0"/>
              </a:spcAft>
              <a:buNone/>
            </a:pPr>
            <a:r>
              <a:rPr lang="sv" sz="1200">
                <a:solidFill>
                  <a:schemeClr val="dk1"/>
                </a:solidFill>
              </a:rPr>
              <a:t>In this project, work is planned to be</a:t>
            </a:r>
            <a:r>
              <a:rPr b="1" lang="sv" sz="1200">
                <a:solidFill>
                  <a:schemeClr val="dk1"/>
                </a:solidFill>
              </a:rPr>
              <a:t> structured and conducted </a:t>
            </a:r>
            <a:r>
              <a:rPr lang="sv" sz="1200">
                <a:solidFill>
                  <a:schemeClr val="dk1"/>
                </a:solidFill>
              </a:rPr>
              <a:t>using a combination between two agile methods, Scrum and Design Thinking. </a:t>
            </a:r>
            <a:endParaRPr sz="1200">
              <a:solidFill>
                <a:schemeClr val="dk1"/>
              </a:solidFill>
            </a:endParaRPr>
          </a:p>
          <a:p>
            <a:pPr indent="0" lvl="0" marL="0" rtl="0" algn="just">
              <a:lnSpc>
                <a:spcPct val="90000"/>
              </a:lnSpc>
              <a:spcBef>
                <a:spcPts val="500"/>
              </a:spcBef>
              <a:spcAft>
                <a:spcPts val="0"/>
              </a:spcAft>
              <a:buNone/>
            </a:pPr>
            <a:r>
              <a:t/>
            </a:r>
            <a:endParaRPr sz="1200">
              <a:solidFill>
                <a:schemeClr val="dk1"/>
              </a:solidFill>
            </a:endParaRPr>
          </a:p>
          <a:p>
            <a:pPr indent="0" lvl="0" marL="0" rtl="0" algn="just">
              <a:lnSpc>
                <a:spcPct val="90000"/>
              </a:lnSpc>
              <a:spcBef>
                <a:spcPts val="500"/>
              </a:spcBef>
              <a:spcAft>
                <a:spcPts val="0"/>
              </a:spcAft>
              <a:buNone/>
            </a:pPr>
            <a:r>
              <a:rPr b="1" lang="sv" sz="1200">
                <a:solidFill>
                  <a:schemeClr val="dk1"/>
                </a:solidFill>
              </a:rPr>
              <a:t>The scrum method </a:t>
            </a:r>
            <a:r>
              <a:rPr lang="sv" sz="1200">
                <a:solidFill>
                  <a:schemeClr val="dk1"/>
                </a:solidFill>
              </a:rPr>
              <a:t>is based on </a:t>
            </a:r>
            <a:r>
              <a:rPr b="1" lang="sv" sz="1200">
                <a:solidFill>
                  <a:schemeClr val="dk1"/>
                </a:solidFill>
              </a:rPr>
              <a:t>timeboxing</a:t>
            </a:r>
            <a:r>
              <a:rPr lang="sv" sz="1200">
                <a:solidFill>
                  <a:schemeClr val="dk1"/>
                </a:solidFill>
              </a:rPr>
              <a:t>. Therefore work in scrum is divided into different </a:t>
            </a:r>
            <a:r>
              <a:rPr b="1" lang="sv" sz="1200">
                <a:solidFill>
                  <a:schemeClr val="dk1"/>
                </a:solidFill>
              </a:rPr>
              <a:t>sprints</a:t>
            </a:r>
            <a:r>
              <a:rPr lang="sv" sz="1200">
                <a:solidFill>
                  <a:schemeClr val="dk1"/>
                </a:solidFill>
              </a:rPr>
              <a:t> where a goal is defined and the group works to achieve this common sprint goal. The reason why the Scrum method is going to be used in this project is because it is suitable for small groups and provides quick and easy prototyping.</a:t>
            </a:r>
            <a:endParaRPr sz="1200">
              <a:solidFill>
                <a:schemeClr val="dk1"/>
              </a:solidFill>
            </a:endParaRPr>
          </a:p>
          <a:p>
            <a:pPr indent="0" lvl="0" marL="0" rtl="0" algn="just">
              <a:lnSpc>
                <a:spcPct val="90000"/>
              </a:lnSpc>
              <a:spcBef>
                <a:spcPts val="500"/>
              </a:spcBef>
              <a:spcAft>
                <a:spcPts val="0"/>
              </a:spcAft>
              <a:buNone/>
            </a:pPr>
            <a:r>
              <a:rPr b="1" lang="sv" sz="1200">
                <a:solidFill>
                  <a:schemeClr val="dk1"/>
                </a:solidFill>
              </a:rPr>
              <a:t>Design thinking</a:t>
            </a:r>
            <a:r>
              <a:rPr lang="sv" sz="1200">
                <a:solidFill>
                  <a:schemeClr val="dk1"/>
                </a:solidFill>
              </a:rPr>
              <a:t> ia a methodology where the project is divided into different phases. The empathize phase is about researching the user's needs. The define phase is about stating these. The ideate phase is about challenging assumptions and creating ideas. The prototype phase is about creating solutions. The test phase is about trying out the solution. </a:t>
            </a:r>
            <a:endParaRPr sz="1200">
              <a:solidFill>
                <a:schemeClr val="dk1"/>
              </a:solidFill>
            </a:endParaRPr>
          </a:p>
          <a:p>
            <a:pPr indent="0" lvl="0" marL="0" rtl="0" algn="just">
              <a:lnSpc>
                <a:spcPct val="90000"/>
              </a:lnSpc>
              <a:spcBef>
                <a:spcPts val="500"/>
              </a:spcBef>
              <a:spcAft>
                <a:spcPts val="0"/>
              </a:spcAft>
              <a:buNone/>
            </a:pPr>
            <a:r>
              <a:rPr lang="sv" sz="1200">
                <a:solidFill>
                  <a:schemeClr val="dk1"/>
                </a:solidFill>
              </a:rPr>
              <a:t>The Design Thinking method is expected to work as a suitable complement to scrum. This is because the phases from Design Thinking can be used to divide and structure work within the sprints. This means that for each sprint in the project, work will be executed according to the phases in design thinking. This will create an improvement for each sprint and contribute to an iterative result where new knowledge phases is created.</a:t>
            </a:r>
            <a:endParaRPr sz="1200">
              <a:solidFill>
                <a:schemeClr val="dk1"/>
              </a:solidFill>
            </a:endParaRPr>
          </a:p>
          <a:p>
            <a:pPr indent="0" lvl="0" marL="0" rtl="0" algn="just">
              <a:lnSpc>
                <a:spcPct val="90000"/>
              </a:lnSpc>
              <a:spcBef>
                <a:spcPts val="500"/>
              </a:spcBef>
              <a:spcAft>
                <a:spcPts val="0"/>
              </a:spcAft>
              <a:buNone/>
            </a:pPr>
            <a:r>
              <a:t/>
            </a:r>
            <a:endParaRPr sz="1200">
              <a:solidFill>
                <a:schemeClr val="dk1"/>
              </a:solidFill>
            </a:endParaRPr>
          </a:p>
          <a:p>
            <a:pPr indent="0" lvl="0" marL="0" rtl="0" algn="just">
              <a:lnSpc>
                <a:spcPct val="90000"/>
              </a:lnSpc>
              <a:spcBef>
                <a:spcPts val="50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3519603e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3519603e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//Ahmad</a:t>
            </a:r>
            <a:endParaRPr/>
          </a:p>
          <a:p>
            <a:pPr indent="0" lvl="0" marL="0" rtl="0" algn="l">
              <a:spcBef>
                <a:spcPts val="0"/>
              </a:spcBef>
              <a:spcAft>
                <a:spcPts val="0"/>
              </a:spcAft>
              <a:buNone/>
            </a:pPr>
            <a:r>
              <a:t/>
            </a:r>
            <a:endParaRPr/>
          </a:p>
          <a:p>
            <a:pPr indent="0" lvl="0" marL="457200" rtl="0" algn="just">
              <a:lnSpc>
                <a:spcPct val="90000"/>
              </a:lnSpc>
              <a:spcBef>
                <a:spcPts val="500"/>
              </a:spcBef>
              <a:spcAft>
                <a:spcPts val="0"/>
              </a:spcAft>
              <a:buClr>
                <a:schemeClr val="dk1"/>
              </a:buClr>
              <a:buSzPts val="1100"/>
              <a:buFont typeface="Arial"/>
              <a:buNone/>
            </a:pPr>
            <a:r>
              <a:rPr lang="sv" sz="1200">
                <a:solidFill>
                  <a:schemeClr val="dk1"/>
                </a:solidFill>
              </a:rPr>
              <a:t>TDD test have the following steps:</a:t>
            </a:r>
            <a:endParaRPr sz="1200">
              <a:solidFill>
                <a:schemeClr val="dk1"/>
              </a:solidFill>
            </a:endParaRPr>
          </a:p>
          <a:p>
            <a:pPr indent="0" lvl="0" marL="457200" rtl="0" algn="just">
              <a:lnSpc>
                <a:spcPct val="90000"/>
              </a:lnSpc>
              <a:spcBef>
                <a:spcPts val="500"/>
              </a:spcBef>
              <a:spcAft>
                <a:spcPts val="0"/>
              </a:spcAft>
              <a:buClr>
                <a:schemeClr val="dk1"/>
              </a:buClr>
              <a:buSzPts val="1100"/>
              <a:buFont typeface="Arial"/>
              <a:buNone/>
            </a:pPr>
            <a:r>
              <a:rPr lang="sv" sz="1200">
                <a:solidFill>
                  <a:schemeClr val="dk1"/>
                </a:solidFill>
              </a:rPr>
              <a:t>1- Add a test.</a:t>
            </a:r>
            <a:endParaRPr sz="1200">
              <a:solidFill>
                <a:schemeClr val="dk1"/>
              </a:solidFill>
            </a:endParaRPr>
          </a:p>
          <a:p>
            <a:pPr indent="0" lvl="0" marL="457200" rtl="0" algn="just">
              <a:lnSpc>
                <a:spcPct val="90000"/>
              </a:lnSpc>
              <a:spcBef>
                <a:spcPts val="500"/>
              </a:spcBef>
              <a:spcAft>
                <a:spcPts val="0"/>
              </a:spcAft>
              <a:buClr>
                <a:schemeClr val="dk1"/>
              </a:buClr>
              <a:buSzPts val="1100"/>
              <a:buFont typeface="Arial"/>
              <a:buNone/>
            </a:pPr>
            <a:r>
              <a:rPr lang="sv" sz="1200">
                <a:solidFill>
                  <a:schemeClr val="dk1"/>
                </a:solidFill>
              </a:rPr>
              <a:t>2- Run tests and see if they pass or fail.</a:t>
            </a:r>
            <a:endParaRPr sz="1200">
              <a:solidFill>
                <a:schemeClr val="dk1"/>
              </a:solidFill>
            </a:endParaRPr>
          </a:p>
          <a:p>
            <a:pPr indent="457200" lvl="0" marL="0" rtl="0" algn="just">
              <a:lnSpc>
                <a:spcPct val="90000"/>
              </a:lnSpc>
              <a:spcBef>
                <a:spcPts val="500"/>
              </a:spcBef>
              <a:spcAft>
                <a:spcPts val="0"/>
              </a:spcAft>
              <a:buClr>
                <a:schemeClr val="dk1"/>
              </a:buClr>
              <a:buSzPts val="1100"/>
              <a:buFont typeface="Arial"/>
              <a:buNone/>
            </a:pPr>
            <a:r>
              <a:rPr lang="sv" sz="1200">
                <a:solidFill>
                  <a:schemeClr val="dk1"/>
                </a:solidFill>
              </a:rPr>
              <a:t>3- Change the code, if the test does not pass.</a:t>
            </a:r>
            <a:endParaRPr sz="1200">
              <a:solidFill>
                <a:schemeClr val="dk1"/>
              </a:solidFill>
            </a:endParaRPr>
          </a:p>
          <a:p>
            <a:pPr indent="0" lvl="0" marL="457200" rtl="0" algn="just">
              <a:lnSpc>
                <a:spcPct val="90000"/>
              </a:lnSpc>
              <a:spcBef>
                <a:spcPts val="500"/>
              </a:spcBef>
              <a:spcAft>
                <a:spcPts val="0"/>
              </a:spcAft>
              <a:buClr>
                <a:schemeClr val="dk1"/>
              </a:buClr>
              <a:buSzPts val="1100"/>
              <a:buFont typeface="Arial"/>
              <a:buNone/>
            </a:pPr>
            <a:r>
              <a:rPr lang="sv" sz="1200">
                <a:solidFill>
                  <a:schemeClr val="dk1"/>
                </a:solidFill>
              </a:rPr>
              <a:t>4- Run tests again and see if it passes or fails.</a:t>
            </a:r>
            <a:endParaRPr sz="1200">
              <a:solidFill>
                <a:schemeClr val="dk1"/>
              </a:solidFill>
            </a:endParaRPr>
          </a:p>
          <a:p>
            <a:pPr indent="0" lvl="0" marL="457200" rtl="0" algn="just">
              <a:lnSpc>
                <a:spcPct val="90000"/>
              </a:lnSpc>
              <a:spcBef>
                <a:spcPts val="500"/>
              </a:spcBef>
              <a:spcAft>
                <a:spcPts val="0"/>
              </a:spcAft>
              <a:buClr>
                <a:schemeClr val="dk1"/>
              </a:buClr>
              <a:buSzPts val="1100"/>
              <a:buFont typeface="Arial"/>
              <a:buNone/>
            </a:pPr>
            <a:r>
              <a:rPr lang="sv" sz="1200">
                <a:solidFill>
                  <a:schemeClr val="dk1"/>
                </a:solidFill>
              </a:rPr>
              <a:t>5- If it passes, gå to step 1.</a:t>
            </a:r>
            <a:endParaRPr sz="1200">
              <a:solidFill>
                <a:schemeClr val="dk1"/>
              </a:solidFill>
            </a:endParaRPr>
          </a:p>
          <a:p>
            <a:pPr indent="0" lvl="0" marL="457200" rtl="0" algn="just">
              <a:lnSpc>
                <a:spcPct val="90000"/>
              </a:lnSpc>
              <a:spcBef>
                <a:spcPts val="500"/>
              </a:spcBef>
              <a:spcAft>
                <a:spcPts val="0"/>
              </a:spcAft>
              <a:buClr>
                <a:schemeClr val="dk1"/>
              </a:buClr>
              <a:buSzPts val="1100"/>
              <a:buFont typeface="Arial"/>
              <a:buNone/>
            </a:pPr>
            <a:r>
              <a:rPr lang="sv" sz="1200">
                <a:solidFill>
                  <a:schemeClr val="dk1"/>
                </a:solidFill>
              </a:rPr>
              <a:t>6- If it fails, gå to step 3.</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53519603e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53519603e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90000"/>
              </a:lnSpc>
              <a:spcBef>
                <a:spcPts val="500"/>
              </a:spcBef>
              <a:spcAft>
                <a:spcPts val="0"/>
              </a:spcAft>
              <a:buNone/>
            </a:pPr>
            <a:r>
              <a:rPr lang="sv" sz="1200">
                <a:solidFill>
                  <a:schemeClr val="dk1"/>
                </a:solidFill>
              </a:rPr>
              <a:t>//Lovisa </a:t>
            </a:r>
            <a:endParaRPr sz="1200">
              <a:solidFill>
                <a:schemeClr val="dk1"/>
              </a:solidFill>
            </a:endParaRPr>
          </a:p>
          <a:p>
            <a:pPr indent="457200" lvl="0" marL="0" rtl="0" algn="just">
              <a:lnSpc>
                <a:spcPct val="90000"/>
              </a:lnSpc>
              <a:spcBef>
                <a:spcPts val="500"/>
              </a:spcBef>
              <a:spcAft>
                <a:spcPts val="0"/>
              </a:spcAft>
              <a:buClr>
                <a:schemeClr val="dk1"/>
              </a:buClr>
              <a:buSzPts val="1100"/>
              <a:buFont typeface="Arial"/>
              <a:buNone/>
            </a:pPr>
            <a:r>
              <a:rPr lang="sv" sz="1200">
                <a:solidFill>
                  <a:schemeClr val="dk1"/>
                </a:solidFill>
              </a:rPr>
              <a:t>For this project, the time will be divided into four different sprints where each sprint covers the Design Thinking phases. It is expected that every sprint will last about two weeks. On the last days of each sprint, the work will focus more on preparing for the sprint review meetings rather than completing user stories for the actual sprint.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53519603e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53519603e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90000"/>
              </a:lnSpc>
              <a:spcBef>
                <a:spcPts val="0"/>
              </a:spcBef>
              <a:spcAft>
                <a:spcPts val="0"/>
              </a:spcAft>
              <a:buClr>
                <a:schemeClr val="dk1"/>
              </a:buClr>
              <a:buSzPts val="1100"/>
              <a:buFont typeface="Arial"/>
              <a:buNone/>
            </a:pPr>
            <a:r>
              <a:rPr lang="sv" sz="1200">
                <a:solidFill>
                  <a:schemeClr val="dk1"/>
                </a:solidFill>
              </a:rPr>
              <a:t>// Wisam</a:t>
            </a:r>
            <a:endParaRPr sz="1200">
              <a:solidFill>
                <a:schemeClr val="dk1"/>
              </a:solidFill>
            </a:endParaRPr>
          </a:p>
          <a:p>
            <a:pPr indent="0" lvl="0" marL="457200" rtl="0" algn="just">
              <a:lnSpc>
                <a:spcPct val="90000"/>
              </a:lnSpc>
              <a:spcBef>
                <a:spcPts val="0"/>
              </a:spcBef>
              <a:spcAft>
                <a:spcPts val="0"/>
              </a:spcAft>
              <a:buNone/>
            </a:pPr>
            <a:r>
              <a:t/>
            </a:r>
            <a:endParaRPr sz="1200">
              <a:solidFill>
                <a:schemeClr val="dk1"/>
              </a:solidFill>
            </a:endParaRPr>
          </a:p>
          <a:p>
            <a:pPr indent="0" lvl="0" marL="457200" rtl="0" algn="just">
              <a:lnSpc>
                <a:spcPct val="90000"/>
              </a:lnSpc>
              <a:spcBef>
                <a:spcPts val="0"/>
              </a:spcBef>
              <a:spcAft>
                <a:spcPts val="0"/>
              </a:spcAft>
              <a:buNone/>
            </a:pPr>
            <a:r>
              <a:rPr lang="sv" sz="1200">
                <a:solidFill>
                  <a:schemeClr val="dk1"/>
                </a:solidFill>
              </a:rPr>
              <a:t>and here is the most important points in risk analysis </a:t>
            </a:r>
            <a:endParaRPr sz="1200">
              <a:solidFill>
                <a:schemeClr val="dk1"/>
              </a:solidFill>
            </a:endParaRPr>
          </a:p>
          <a:p>
            <a:pPr indent="-304800" lvl="0" marL="457200" rtl="0" algn="just">
              <a:lnSpc>
                <a:spcPct val="90000"/>
              </a:lnSpc>
              <a:spcBef>
                <a:spcPts val="0"/>
              </a:spcBef>
              <a:spcAft>
                <a:spcPts val="0"/>
              </a:spcAft>
              <a:buClr>
                <a:schemeClr val="dk1"/>
              </a:buClr>
              <a:buSzPts val="1200"/>
              <a:buChar char="●"/>
            </a:pPr>
            <a:r>
              <a:rPr lang="sv" sz="1200">
                <a:solidFill>
                  <a:schemeClr val="dk1"/>
                </a:solidFill>
              </a:rPr>
              <a:t>the first one is </a:t>
            </a:r>
            <a:r>
              <a:rPr lang="sv" sz="1200">
                <a:solidFill>
                  <a:schemeClr val="dk1"/>
                </a:solidFill>
              </a:rPr>
              <a:t>Lack of time to develop every part of the solution.</a:t>
            </a:r>
            <a:endParaRPr sz="1200">
              <a:solidFill>
                <a:schemeClr val="dk1"/>
              </a:solidFill>
            </a:endParaRPr>
          </a:p>
          <a:p>
            <a:pPr indent="-304800" lvl="1" marL="914400" rtl="0" algn="just">
              <a:lnSpc>
                <a:spcPct val="90000"/>
              </a:lnSpc>
              <a:spcBef>
                <a:spcPts val="0"/>
              </a:spcBef>
              <a:spcAft>
                <a:spcPts val="0"/>
              </a:spcAft>
              <a:buClr>
                <a:schemeClr val="dk1"/>
              </a:buClr>
              <a:buSzPts val="1200"/>
              <a:buChar char="○"/>
            </a:pPr>
            <a:r>
              <a:rPr b="1" lang="sv" sz="1200">
                <a:solidFill>
                  <a:schemeClr val="dk1"/>
                </a:solidFill>
              </a:rPr>
              <a:t>and the possible Solutions for this point are by </a:t>
            </a:r>
            <a:r>
              <a:rPr lang="sv" sz="1200">
                <a:solidFill>
                  <a:schemeClr val="dk1"/>
                </a:solidFill>
              </a:rPr>
              <a:t>organize and follow the Scrum method to respect deadlines, </a:t>
            </a:r>
            <a:endParaRPr sz="1200">
              <a:solidFill>
                <a:schemeClr val="dk1"/>
              </a:solidFill>
            </a:endParaRPr>
          </a:p>
          <a:p>
            <a:pPr indent="0" lvl="0" marL="914400" rtl="0" algn="just">
              <a:lnSpc>
                <a:spcPct val="90000"/>
              </a:lnSpc>
              <a:spcBef>
                <a:spcPts val="1000"/>
              </a:spcBef>
              <a:spcAft>
                <a:spcPts val="0"/>
              </a:spcAft>
              <a:buNone/>
            </a:pPr>
            <a:r>
              <a:t/>
            </a:r>
            <a:endParaRPr sz="1200">
              <a:solidFill>
                <a:schemeClr val="dk1"/>
              </a:solidFill>
            </a:endParaRPr>
          </a:p>
          <a:p>
            <a:pPr indent="-304800" lvl="0" marL="457200" rtl="0" algn="just">
              <a:lnSpc>
                <a:spcPct val="90000"/>
              </a:lnSpc>
              <a:spcBef>
                <a:spcPts val="1000"/>
              </a:spcBef>
              <a:spcAft>
                <a:spcPts val="0"/>
              </a:spcAft>
              <a:buClr>
                <a:schemeClr val="dk1"/>
              </a:buClr>
              <a:buSzPts val="1200"/>
              <a:buChar char="●"/>
            </a:pPr>
            <a:r>
              <a:rPr lang="sv" sz="1200">
                <a:solidFill>
                  <a:schemeClr val="dk1"/>
                </a:solidFill>
              </a:rPr>
              <a:t>the second point is  Lack of knowledge about </a:t>
            </a:r>
            <a:r>
              <a:rPr lang="sv" sz="1200">
                <a:solidFill>
                  <a:schemeClr val="dk1"/>
                </a:solidFill>
              </a:rPr>
              <a:t>AI </a:t>
            </a:r>
            <a:r>
              <a:rPr lang="sv" sz="1200">
                <a:solidFill>
                  <a:schemeClr val="dk1"/>
                </a:solidFill>
              </a:rPr>
              <a:t>artificial intelligence. AI</a:t>
            </a:r>
            <a:endParaRPr sz="1200">
              <a:solidFill>
                <a:schemeClr val="dk1"/>
              </a:solidFill>
            </a:endParaRPr>
          </a:p>
          <a:p>
            <a:pPr indent="-304800" lvl="1" marL="914400" rtl="0" algn="just">
              <a:lnSpc>
                <a:spcPct val="90000"/>
              </a:lnSpc>
              <a:spcBef>
                <a:spcPts val="0"/>
              </a:spcBef>
              <a:spcAft>
                <a:spcPts val="0"/>
              </a:spcAft>
              <a:buClr>
                <a:schemeClr val="dk1"/>
              </a:buClr>
              <a:buSzPts val="1200"/>
              <a:buChar char="○"/>
            </a:pPr>
            <a:r>
              <a:rPr b="1" lang="sv" sz="1200">
                <a:solidFill>
                  <a:schemeClr val="dk1"/>
                </a:solidFill>
              </a:rPr>
              <a:t>the possible Solutions for this is by</a:t>
            </a:r>
            <a:r>
              <a:rPr lang="sv" sz="1200">
                <a:solidFill>
                  <a:schemeClr val="dk1"/>
                </a:solidFill>
              </a:rPr>
              <a:t> 1-Reserving the time in the schedule to learn about this technology,  and ask the company for a mentor or available resources.</a:t>
            </a:r>
            <a:endParaRPr sz="1200">
              <a:solidFill>
                <a:schemeClr val="dk1"/>
              </a:solidFill>
            </a:endParaRPr>
          </a:p>
          <a:p>
            <a:pPr indent="0" lvl="0" marL="457200" rtl="0" algn="just">
              <a:lnSpc>
                <a:spcPct val="90000"/>
              </a:lnSpc>
              <a:spcBef>
                <a:spcPts val="1000"/>
              </a:spcBef>
              <a:spcAft>
                <a:spcPts val="0"/>
              </a:spcAft>
              <a:buNone/>
            </a:pPr>
            <a:r>
              <a:t/>
            </a:r>
            <a:endParaRPr sz="1200">
              <a:solidFill>
                <a:schemeClr val="dk1"/>
              </a:solidFill>
            </a:endParaRPr>
          </a:p>
          <a:p>
            <a:pPr indent="-304800" lvl="0" marL="457200" rtl="0" algn="just">
              <a:lnSpc>
                <a:spcPct val="90000"/>
              </a:lnSpc>
              <a:spcBef>
                <a:spcPts val="0"/>
              </a:spcBef>
              <a:spcAft>
                <a:spcPts val="0"/>
              </a:spcAft>
              <a:buClr>
                <a:schemeClr val="dk1"/>
              </a:buClr>
              <a:buSzPts val="1200"/>
              <a:buChar char="●"/>
            </a:pPr>
            <a:r>
              <a:rPr lang="sv" sz="1200">
                <a:solidFill>
                  <a:schemeClr val="dk1"/>
                </a:solidFill>
              </a:rPr>
              <a:t>the third point is the </a:t>
            </a:r>
            <a:r>
              <a:rPr lang="sv" sz="1200">
                <a:solidFill>
                  <a:schemeClr val="dk1"/>
                </a:solidFill>
              </a:rPr>
              <a:t>Performance : like AI can require high resources.</a:t>
            </a:r>
            <a:endParaRPr sz="1200">
              <a:solidFill>
                <a:schemeClr val="dk1"/>
              </a:solidFill>
            </a:endParaRPr>
          </a:p>
          <a:p>
            <a:pPr indent="-304800" lvl="1" marL="914400" rtl="0" algn="just">
              <a:lnSpc>
                <a:spcPct val="90000"/>
              </a:lnSpc>
              <a:spcBef>
                <a:spcPts val="0"/>
              </a:spcBef>
              <a:spcAft>
                <a:spcPts val="0"/>
              </a:spcAft>
              <a:buClr>
                <a:schemeClr val="dk1"/>
              </a:buClr>
              <a:buSzPts val="1200"/>
              <a:buChar char="○"/>
            </a:pPr>
            <a:r>
              <a:rPr b="1" lang="sv" sz="1200">
                <a:solidFill>
                  <a:schemeClr val="dk1"/>
                </a:solidFill>
              </a:rPr>
              <a:t>the possible Solutions could be</a:t>
            </a:r>
            <a:r>
              <a:rPr b="1" lang="sv" sz="1200">
                <a:solidFill>
                  <a:schemeClr val="dk1"/>
                </a:solidFill>
              </a:rPr>
              <a:t>: by </a:t>
            </a:r>
            <a:r>
              <a:rPr lang="sv" sz="1200">
                <a:solidFill>
                  <a:schemeClr val="dk1"/>
                </a:solidFill>
              </a:rPr>
              <a:t>Separate AI processing from the website. like by using </a:t>
            </a:r>
            <a:r>
              <a:rPr lang="sv" sz="1200">
                <a:solidFill>
                  <a:schemeClr val="dk1"/>
                </a:solidFill>
              </a:rPr>
              <a:t>microservices</a:t>
            </a:r>
            <a:endParaRPr sz="1200">
              <a:solidFill>
                <a:schemeClr val="dk1"/>
              </a:solidFill>
            </a:endParaRPr>
          </a:p>
          <a:p>
            <a:pPr indent="-304800" lvl="0" marL="457200" rtl="0" algn="just">
              <a:lnSpc>
                <a:spcPct val="90000"/>
              </a:lnSpc>
              <a:spcBef>
                <a:spcPts val="1000"/>
              </a:spcBef>
              <a:spcAft>
                <a:spcPts val="0"/>
              </a:spcAft>
              <a:buClr>
                <a:schemeClr val="dk1"/>
              </a:buClr>
              <a:buSzPts val="1200"/>
              <a:buChar char="●"/>
            </a:pPr>
            <a:r>
              <a:t/>
            </a:r>
            <a:endParaRPr sz="1200">
              <a:solidFill>
                <a:schemeClr val="dk1"/>
              </a:solidFill>
            </a:endParaRPr>
          </a:p>
          <a:p>
            <a:pPr indent="-304800" lvl="0" marL="457200" rtl="0" algn="just">
              <a:lnSpc>
                <a:spcPct val="90000"/>
              </a:lnSpc>
              <a:spcBef>
                <a:spcPts val="0"/>
              </a:spcBef>
              <a:spcAft>
                <a:spcPts val="0"/>
              </a:spcAft>
              <a:buClr>
                <a:schemeClr val="dk1"/>
              </a:buClr>
              <a:buSzPts val="1200"/>
              <a:buChar char="●"/>
            </a:pPr>
            <a:r>
              <a:rPr lang="sv" sz="1200">
                <a:solidFill>
                  <a:schemeClr val="dk1"/>
                </a:solidFill>
              </a:rPr>
              <a:t>and </a:t>
            </a:r>
            <a:r>
              <a:rPr lang="sv" sz="1200">
                <a:solidFill>
                  <a:schemeClr val="dk1"/>
                </a:solidFill>
              </a:rPr>
              <a:t>the laste point is the Cost : like AI can require specific and powerful hardware. </a:t>
            </a:r>
            <a:endParaRPr sz="1200">
              <a:solidFill>
                <a:schemeClr val="dk1"/>
              </a:solidFill>
            </a:endParaRPr>
          </a:p>
          <a:p>
            <a:pPr indent="-304800" lvl="1" marL="914400" rtl="0" algn="just">
              <a:lnSpc>
                <a:spcPct val="90000"/>
              </a:lnSpc>
              <a:spcBef>
                <a:spcPts val="0"/>
              </a:spcBef>
              <a:spcAft>
                <a:spcPts val="1000"/>
              </a:spcAft>
              <a:buClr>
                <a:schemeClr val="dk1"/>
              </a:buClr>
              <a:buSzPts val="1200"/>
              <a:buChar char="○"/>
            </a:pPr>
            <a:r>
              <a:rPr b="1" lang="sv" sz="1200">
                <a:solidFill>
                  <a:schemeClr val="dk1"/>
                </a:solidFill>
              </a:rPr>
              <a:t>the possible Solutions could be</a:t>
            </a:r>
            <a:r>
              <a:rPr b="1" lang="sv" sz="1200">
                <a:solidFill>
                  <a:schemeClr val="dk1"/>
                </a:solidFill>
              </a:rPr>
              <a:t>:</a:t>
            </a:r>
            <a:r>
              <a:rPr lang="sv" sz="1200">
                <a:solidFill>
                  <a:schemeClr val="dk1"/>
                </a:solidFill>
              </a:rPr>
              <a:t> by  </a:t>
            </a:r>
            <a:r>
              <a:rPr lang="sv" sz="1200">
                <a:solidFill>
                  <a:schemeClr val="dk1"/>
                </a:solidFill>
              </a:rPr>
              <a:t>provide hardware and expertise from companies( AI-hub).</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47800" y="532400"/>
            <a:ext cx="8520600" cy="1155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sv" sz="5000"/>
              <a:t>Pitch &amp; </a:t>
            </a:r>
            <a:r>
              <a:rPr lang="sv" sz="5000"/>
              <a:t>Project plan</a:t>
            </a:r>
            <a:endParaRPr sz="5000"/>
          </a:p>
        </p:txBody>
      </p:sp>
      <p:sp>
        <p:nvSpPr>
          <p:cNvPr id="55" name="Google Shape;55;p13"/>
          <p:cNvSpPr txBox="1"/>
          <p:nvPr>
            <p:ph idx="1" type="subTitle"/>
          </p:nvPr>
        </p:nvSpPr>
        <p:spPr>
          <a:xfrm>
            <a:off x="410950" y="17422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sv"/>
              <a:t>2022-09-15</a:t>
            </a:r>
            <a:endParaRPr/>
          </a:p>
        </p:txBody>
      </p:sp>
      <p:pic>
        <p:nvPicPr>
          <p:cNvPr id="56" name="Google Shape;56;p13"/>
          <p:cNvPicPr preferRelativeResize="0"/>
          <p:nvPr/>
        </p:nvPicPr>
        <p:blipFill>
          <a:blip r:embed="rId3">
            <a:alphaModFix/>
          </a:blip>
          <a:stretch>
            <a:fillRect/>
          </a:stretch>
        </p:blipFill>
        <p:spPr>
          <a:xfrm>
            <a:off x="883700" y="3574375"/>
            <a:ext cx="2914650" cy="638175"/>
          </a:xfrm>
          <a:prstGeom prst="rect">
            <a:avLst/>
          </a:prstGeom>
          <a:noFill/>
          <a:ln>
            <a:noFill/>
          </a:ln>
        </p:spPr>
      </p:pic>
      <p:pic>
        <p:nvPicPr>
          <p:cNvPr id="57" name="Google Shape;57;p13"/>
          <p:cNvPicPr preferRelativeResize="0"/>
          <p:nvPr/>
        </p:nvPicPr>
        <p:blipFill>
          <a:blip r:embed="rId4">
            <a:alphaModFix/>
          </a:blip>
          <a:stretch>
            <a:fillRect/>
          </a:stretch>
        </p:blipFill>
        <p:spPr>
          <a:xfrm>
            <a:off x="6090350" y="3215913"/>
            <a:ext cx="2124075" cy="1143000"/>
          </a:xfrm>
          <a:prstGeom prst="rect">
            <a:avLst/>
          </a:prstGeom>
          <a:noFill/>
          <a:ln>
            <a:noFill/>
          </a:ln>
        </p:spPr>
      </p:pic>
      <p:sp>
        <p:nvSpPr>
          <p:cNvPr id="58" name="Google Shape;58;p13"/>
          <p:cNvSpPr txBox="1"/>
          <p:nvPr/>
        </p:nvSpPr>
        <p:spPr>
          <a:xfrm>
            <a:off x="146350" y="4728000"/>
            <a:ext cx="90498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sv" sz="1500">
                <a:solidFill>
                  <a:srgbClr val="E69138"/>
                </a:solidFill>
              </a:rPr>
              <a:t>Wisam Orabi Alkhen––Mattias Lindblom—-Lovisa Berglund—-Clément Lefebvre—-Ahmad Setoodeh   </a:t>
            </a:r>
            <a:endParaRPr sz="1500">
              <a:solidFill>
                <a:srgbClr val="E6913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sv" sz="2920"/>
              <a:t>Thank you for your attention!</a:t>
            </a:r>
            <a:endParaRPr sz="2920"/>
          </a:p>
        </p:txBody>
      </p:sp>
      <p:sp>
        <p:nvSpPr>
          <p:cNvPr id="151" name="Google Shape;15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sv" sz="2400"/>
              <a:t>Questions</a:t>
            </a:r>
            <a:r>
              <a:rPr lang="sv" sz="2400"/>
              <a:t>?</a:t>
            </a:r>
            <a:endParaRPr sz="2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2" name="Google Shape;152;p22"/>
          <p:cNvPicPr preferRelativeResize="0"/>
          <p:nvPr/>
        </p:nvPicPr>
        <p:blipFill>
          <a:blip r:embed="rId3">
            <a:alphaModFix/>
          </a:blip>
          <a:stretch>
            <a:fillRect/>
          </a:stretch>
        </p:blipFill>
        <p:spPr>
          <a:xfrm>
            <a:off x="883700" y="3574375"/>
            <a:ext cx="2914650" cy="638175"/>
          </a:xfrm>
          <a:prstGeom prst="rect">
            <a:avLst/>
          </a:prstGeom>
          <a:noFill/>
          <a:ln>
            <a:noFill/>
          </a:ln>
        </p:spPr>
      </p:pic>
      <p:pic>
        <p:nvPicPr>
          <p:cNvPr id="153" name="Google Shape;153;p22"/>
          <p:cNvPicPr preferRelativeResize="0"/>
          <p:nvPr/>
        </p:nvPicPr>
        <p:blipFill>
          <a:blip r:embed="rId4">
            <a:alphaModFix/>
          </a:blip>
          <a:stretch>
            <a:fillRect/>
          </a:stretch>
        </p:blipFill>
        <p:spPr>
          <a:xfrm>
            <a:off x="5913375" y="3227713"/>
            <a:ext cx="2124075" cy="114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591400" y="632575"/>
            <a:ext cx="2840625" cy="1891875"/>
          </a:xfrm>
          <a:prstGeom prst="rect">
            <a:avLst/>
          </a:prstGeom>
          <a:noFill/>
          <a:ln>
            <a:noFill/>
          </a:ln>
        </p:spPr>
      </p:pic>
      <p:pic>
        <p:nvPicPr>
          <p:cNvPr id="64" name="Google Shape;64;p14"/>
          <p:cNvPicPr preferRelativeResize="0"/>
          <p:nvPr/>
        </p:nvPicPr>
        <p:blipFill>
          <a:blip r:embed="rId4">
            <a:alphaModFix/>
          </a:blip>
          <a:stretch>
            <a:fillRect/>
          </a:stretch>
        </p:blipFill>
        <p:spPr>
          <a:xfrm>
            <a:off x="4773200" y="632575"/>
            <a:ext cx="3363361" cy="1891874"/>
          </a:xfrm>
          <a:prstGeom prst="rect">
            <a:avLst/>
          </a:prstGeom>
          <a:noFill/>
          <a:ln>
            <a:noFill/>
          </a:ln>
        </p:spPr>
      </p:pic>
      <p:pic>
        <p:nvPicPr>
          <p:cNvPr id="65" name="Google Shape;65;p14"/>
          <p:cNvPicPr preferRelativeResize="0"/>
          <p:nvPr/>
        </p:nvPicPr>
        <p:blipFill>
          <a:blip r:embed="rId5">
            <a:alphaModFix/>
          </a:blip>
          <a:stretch>
            <a:fillRect/>
          </a:stretch>
        </p:blipFill>
        <p:spPr>
          <a:xfrm>
            <a:off x="4793725" y="3131425"/>
            <a:ext cx="3322325" cy="1803827"/>
          </a:xfrm>
          <a:prstGeom prst="rect">
            <a:avLst/>
          </a:prstGeom>
          <a:noFill/>
          <a:ln>
            <a:noFill/>
          </a:ln>
        </p:spPr>
      </p:pic>
      <p:sp>
        <p:nvSpPr>
          <p:cNvPr id="66" name="Google Shape;66;p14"/>
          <p:cNvSpPr txBox="1"/>
          <p:nvPr/>
        </p:nvSpPr>
        <p:spPr>
          <a:xfrm>
            <a:off x="730925" y="2555338"/>
            <a:ext cx="2454600" cy="569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1100"/>
              <a:buFont typeface="Arial"/>
              <a:buNone/>
            </a:pPr>
            <a:r>
              <a:rPr b="1" lang="sv" sz="2500" u="sng">
                <a:solidFill>
                  <a:srgbClr val="93C47D"/>
                </a:solidFill>
              </a:rPr>
              <a:t>Benefit</a:t>
            </a:r>
            <a:endParaRPr sz="1100"/>
          </a:p>
        </p:txBody>
      </p:sp>
      <p:sp>
        <p:nvSpPr>
          <p:cNvPr id="67" name="Google Shape;67;p14"/>
          <p:cNvSpPr txBox="1"/>
          <p:nvPr/>
        </p:nvSpPr>
        <p:spPr>
          <a:xfrm>
            <a:off x="4856900" y="2519250"/>
            <a:ext cx="3519300" cy="569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1100"/>
              <a:buFont typeface="Arial"/>
              <a:buNone/>
            </a:pPr>
            <a:r>
              <a:rPr b="1" lang="sv" sz="2500" u="sng">
                <a:solidFill>
                  <a:srgbClr val="E06666"/>
                </a:solidFill>
              </a:rPr>
              <a:t>Competition</a:t>
            </a:r>
            <a:endParaRPr sz="1100"/>
          </a:p>
        </p:txBody>
      </p:sp>
      <p:sp>
        <p:nvSpPr>
          <p:cNvPr id="68" name="Google Shape;68;p14"/>
          <p:cNvSpPr txBox="1"/>
          <p:nvPr/>
        </p:nvSpPr>
        <p:spPr>
          <a:xfrm>
            <a:off x="5542125" y="63175"/>
            <a:ext cx="1825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sv" sz="2500" u="sng">
                <a:solidFill>
                  <a:srgbClr val="FFD966"/>
                </a:solidFill>
              </a:rPr>
              <a:t>Approach</a:t>
            </a:r>
            <a:endParaRPr sz="1100"/>
          </a:p>
        </p:txBody>
      </p:sp>
      <p:sp>
        <p:nvSpPr>
          <p:cNvPr id="69" name="Google Shape;69;p14"/>
          <p:cNvSpPr txBox="1"/>
          <p:nvPr/>
        </p:nvSpPr>
        <p:spPr>
          <a:xfrm>
            <a:off x="911400" y="40075"/>
            <a:ext cx="1976100" cy="6156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Clr>
                <a:schemeClr val="dk1"/>
              </a:buClr>
              <a:buSzPts val="1100"/>
              <a:buFont typeface="Arial"/>
              <a:buNone/>
            </a:pPr>
            <a:r>
              <a:rPr b="1" lang="sv" sz="2500" u="sng">
                <a:solidFill>
                  <a:srgbClr val="6FA8DC"/>
                </a:solidFill>
              </a:rPr>
              <a:t>Need</a:t>
            </a:r>
            <a:r>
              <a:rPr lang="sv" sz="2700">
                <a:solidFill>
                  <a:schemeClr val="dk2"/>
                </a:solidFill>
              </a:rPr>
              <a:t> </a:t>
            </a:r>
            <a:r>
              <a:rPr lang="sv" sz="2800">
                <a:solidFill>
                  <a:schemeClr val="dk2"/>
                </a:solidFill>
              </a:rPr>
              <a:t>  </a:t>
            </a:r>
            <a:endParaRPr/>
          </a:p>
        </p:txBody>
      </p:sp>
      <p:pic>
        <p:nvPicPr>
          <p:cNvPr id="70" name="Google Shape;70;p14"/>
          <p:cNvPicPr preferRelativeResize="0"/>
          <p:nvPr/>
        </p:nvPicPr>
        <p:blipFill>
          <a:blip r:embed="rId6">
            <a:alphaModFix/>
          </a:blip>
          <a:stretch>
            <a:fillRect/>
          </a:stretch>
        </p:blipFill>
        <p:spPr>
          <a:xfrm>
            <a:off x="535425" y="3087400"/>
            <a:ext cx="2952575" cy="189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Problem </a:t>
            </a:r>
            <a:r>
              <a:rPr lang="sv"/>
              <a:t>definition</a:t>
            </a:r>
            <a:r>
              <a:rPr lang="sv"/>
              <a:t> </a:t>
            </a:r>
            <a:endParaRPr/>
          </a:p>
        </p:txBody>
      </p:sp>
      <p:pic>
        <p:nvPicPr>
          <p:cNvPr id="76" name="Google Shape;76;p15"/>
          <p:cNvPicPr preferRelativeResize="0"/>
          <p:nvPr/>
        </p:nvPicPr>
        <p:blipFill>
          <a:blip r:embed="rId3">
            <a:alphaModFix/>
          </a:blip>
          <a:stretch>
            <a:fillRect/>
          </a:stretch>
        </p:blipFill>
        <p:spPr>
          <a:xfrm>
            <a:off x="227324" y="3083249"/>
            <a:ext cx="3080650" cy="1699875"/>
          </a:xfrm>
          <a:prstGeom prst="rect">
            <a:avLst/>
          </a:prstGeom>
          <a:noFill/>
          <a:ln>
            <a:noFill/>
          </a:ln>
        </p:spPr>
      </p:pic>
      <p:pic>
        <p:nvPicPr>
          <p:cNvPr id="77" name="Google Shape;77;p15"/>
          <p:cNvPicPr preferRelativeResize="0"/>
          <p:nvPr/>
        </p:nvPicPr>
        <p:blipFill>
          <a:blip r:embed="rId4">
            <a:alphaModFix/>
          </a:blip>
          <a:stretch>
            <a:fillRect/>
          </a:stretch>
        </p:blipFill>
        <p:spPr>
          <a:xfrm>
            <a:off x="5555525" y="2747025"/>
            <a:ext cx="3588475" cy="2372325"/>
          </a:xfrm>
          <a:prstGeom prst="rect">
            <a:avLst/>
          </a:prstGeom>
          <a:noFill/>
          <a:ln>
            <a:noFill/>
          </a:ln>
        </p:spPr>
      </p:pic>
      <p:pic>
        <p:nvPicPr>
          <p:cNvPr id="78" name="Google Shape;78;p15"/>
          <p:cNvPicPr preferRelativeResize="0"/>
          <p:nvPr/>
        </p:nvPicPr>
        <p:blipFill>
          <a:blip r:embed="rId5">
            <a:alphaModFix/>
          </a:blip>
          <a:stretch>
            <a:fillRect/>
          </a:stretch>
        </p:blipFill>
        <p:spPr>
          <a:xfrm>
            <a:off x="3307974" y="331825"/>
            <a:ext cx="2724150" cy="2619375"/>
          </a:xfrm>
          <a:prstGeom prst="rect">
            <a:avLst/>
          </a:prstGeom>
          <a:noFill/>
          <a:ln>
            <a:noFill/>
          </a:ln>
        </p:spPr>
      </p:pic>
      <p:sp>
        <p:nvSpPr>
          <p:cNvPr id="79" name="Google Shape;79;p15"/>
          <p:cNvSpPr/>
          <p:nvPr/>
        </p:nvSpPr>
        <p:spPr>
          <a:xfrm>
            <a:off x="1719250" y="1453775"/>
            <a:ext cx="1122600" cy="1193400"/>
          </a:xfrm>
          <a:prstGeom prst="bentArrow">
            <a:avLst>
              <a:gd fmla="val 25000" name="adj1"/>
              <a:gd fmla="val 25000" name="adj2"/>
              <a:gd fmla="val 25000" name="adj3"/>
              <a:gd fmla="val 43750" name="adj4"/>
            </a:avLst>
          </a:prstGeom>
          <a:gradFill>
            <a:gsLst>
              <a:gs pos="0">
                <a:srgbClr val="00D2E9"/>
              </a:gs>
              <a:gs pos="100000">
                <a:srgbClr val="045962"/>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rot="5400000">
            <a:off x="6462600" y="1453775"/>
            <a:ext cx="1122600" cy="1193400"/>
          </a:xfrm>
          <a:prstGeom prst="bentArrow">
            <a:avLst>
              <a:gd fmla="val 25000" name="adj1"/>
              <a:gd fmla="val 25000" name="adj2"/>
              <a:gd fmla="val 25000" name="adj3"/>
              <a:gd fmla="val 43750" name="adj4"/>
            </a:avLst>
          </a:prstGeom>
          <a:gradFill>
            <a:gsLst>
              <a:gs pos="0">
                <a:srgbClr val="00D2E9"/>
              </a:gs>
              <a:gs pos="100000">
                <a:srgbClr val="045962"/>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90000"/>
              </a:lnSpc>
              <a:spcBef>
                <a:spcPts val="500"/>
              </a:spcBef>
              <a:spcAft>
                <a:spcPts val="0"/>
              </a:spcAft>
              <a:buNone/>
            </a:pPr>
            <a:r>
              <a:rPr lang="sv" sz="2500"/>
              <a:t>R</a:t>
            </a:r>
            <a:endParaRPr sz="2500"/>
          </a:p>
        </p:txBody>
      </p:sp>
      <p:sp>
        <p:nvSpPr>
          <p:cNvPr id="86" name="Google Shape;86;p16"/>
          <p:cNvSpPr txBox="1"/>
          <p:nvPr>
            <p:ph idx="1" type="body"/>
          </p:nvPr>
        </p:nvSpPr>
        <p:spPr>
          <a:xfrm>
            <a:off x="311700" y="951925"/>
            <a:ext cx="8520600" cy="3616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v"/>
              <a:t>Kano model for identifying requirements and goals</a:t>
            </a:r>
            <a:endParaRPr/>
          </a:p>
          <a:p>
            <a:pPr indent="-342900" lvl="0" marL="457200" rtl="0" algn="l">
              <a:spcBef>
                <a:spcPts val="0"/>
              </a:spcBef>
              <a:spcAft>
                <a:spcPts val="0"/>
              </a:spcAft>
              <a:buSzPts val="1800"/>
              <a:buChar char="●"/>
            </a:pPr>
            <a:r>
              <a:rPr lang="sv"/>
              <a:t>Three columns for dividing requirements</a:t>
            </a:r>
            <a:endParaRPr/>
          </a:p>
          <a:p>
            <a:pPr indent="0" lvl="0" marL="457200" rtl="0" algn="l">
              <a:spcBef>
                <a:spcPts val="1200"/>
              </a:spcBef>
              <a:spcAft>
                <a:spcPts val="1200"/>
              </a:spcAft>
              <a:buNone/>
            </a:pPr>
            <a:r>
              <a:t/>
            </a:r>
            <a:endParaRPr/>
          </a:p>
        </p:txBody>
      </p:sp>
      <p:pic>
        <p:nvPicPr>
          <p:cNvPr id="87" name="Google Shape;87;p16"/>
          <p:cNvPicPr preferRelativeResize="0"/>
          <p:nvPr/>
        </p:nvPicPr>
        <p:blipFill>
          <a:blip r:embed="rId3">
            <a:alphaModFix/>
          </a:blip>
          <a:stretch>
            <a:fillRect/>
          </a:stretch>
        </p:blipFill>
        <p:spPr>
          <a:xfrm>
            <a:off x="6356100" y="202100"/>
            <a:ext cx="2717825" cy="2490850"/>
          </a:xfrm>
          <a:prstGeom prst="rect">
            <a:avLst/>
          </a:prstGeom>
          <a:noFill/>
          <a:ln>
            <a:noFill/>
          </a:ln>
        </p:spPr>
      </p:pic>
      <p:pic>
        <p:nvPicPr>
          <p:cNvPr id="88" name="Google Shape;88;p16"/>
          <p:cNvPicPr preferRelativeResize="0"/>
          <p:nvPr/>
        </p:nvPicPr>
        <p:blipFill>
          <a:blip r:embed="rId4">
            <a:alphaModFix/>
          </a:blip>
          <a:stretch>
            <a:fillRect/>
          </a:stretch>
        </p:blipFill>
        <p:spPr>
          <a:xfrm>
            <a:off x="492000" y="2339675"/>
            <a:ext cx="6553799" cy="235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p:nvPr/>
        </p:nvSpPr>
        <p:spPr>
          <a:xfrm>
            <a:off x="1806600" y="1152850"/>
            <a:ext cx="2003700" cy="3754200"/>
          </a:xfrm>
          <a:prstGeom prst="roundRect">
            <a:avLst>
              <a:gd fmla="val 27860"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0">
            <a:noAutofit/>
          </a:bodyPr>
          <a:lstStyle/>
          <a:p>
            <a:pPr indent="0" lvl="0" marL="0" rtl="0" algn="ctr">
              <a:spcBef>
                <a:spcPts val="0"/>
              </a:spcBef>
              <a:spcAft>
                <a:spcPts val="0"/>
              </a:spcAft>
              <a:buNone/>
            </a:pPr>
            <a:r>
              <a:rPr lang="sv" sz="1900">
                <a:latin typeface="Open Sans"/>
                <a:ea typeface="Open Sans"/>
                <a:cs typeface="Open Sans"/>
                <a:sym typeface="Open Sans"/>
              </a:rPr>
              <a:t>Web page</a:t>
            </a:r>
            <a:endParaRPr sz="1900">
              <a:latin typeface="Open Sans"/>
              <a:ea typeface="Open Sans"/>
              <a:cs typeface="Open Sans"/>
              <a:sym typeface="Open Sans"/>
            </a:endParaRPr>
          </a:p>
        </p:txBody>
      </p:sp>
      <p:sp>
        <p:nvSpPr>
          <p:cNvPr id="94" name="Google Shape;9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Suggested prototype</a:t>
            </a:r>
            <a:endParaRPr/>
          </a:p>
        </p:txBody>
      </p:sp>
      <p:sp>
        <p:nvSpPr>
          <p:cNvPr id="95" name="Google Shape;95;p17"/>
          <p:cNvSpPr/>
          <p:nvPr/>
        </p:nvSpPr>
        <p:spPr>
          <a:xfrm>
            <a:off x="4128275" y="1152850"/>
            <a:ext cx="4729800" cy="375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0">
            <a:noAutofit/>
          </a:bodyPr>
          <a:lstStyle/>
          <a:p>
            <a:pPr indent="0" lvl="0" marL="0" rtl="0" algn="ctr">
              <a:spcBef>
                <a:spcPts val="0"/>
              </a:spcBef>
              <a:spcAft>
                <a:spcPts val="0"/>
              </a:spcAft>
              <a:buNone/>
            </a:pPr>
            <a:r>
              <a:rPr lang="sv" sz="1900">
                <a:latin typeface="Open Sans"/>
                <a:ea typeface="Open Sans"/>
                <a:cs typeface="Open Sans"/>
                <a:sym typeface="Open Sans"/>
              </a:rPr>
              <a:t>Computing server</a:t>
            </a:r>
            <a:endParaRPr sz="1900">
              <a:latin typeface="Open Sans"/>
              <a:ea typeface="Open Sans"/>
              <a:cs typeface="Open Sans"/>
              <a:sym typeface="Open Sans"/>
            </a:endParaRPr>
          </a:p>
        </p:txBody>
      </p:sp>
      <p:sp>
        <p:nvSpPr>
          <p:cNvPr id="96" name="Google Shape;96;p17"/>
          <p:cNvSpPr/>
          <p:nvPr/>
        </p:nvSpPr>
        <p:spPr>
          <a:xfrm>
            <a:off x="4384488" y="2867438"/>
            <a:ext cx="2293363" cy="820875"/>
          </a:xfrm>
          <a:prstGeom prst="flowChartPreparation">
            <a:avLst/>
          </a:prstGeom>
          <a:solidFill>
            <a:srgbClr val="CC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
                <a:solidFill>
                  <a:schemeClr val="lt1"/>
                </a:solidFill>
                <a:latin typeface="Open Sans"/>
                <a:ea typeface="Open Sans"/>
                <a:cs typeface="Open Sans"/>
                <a:sym typeface="Open Sans"/>
              </a:rPr>
              <a:t>AI PROCESSING</a:t>
            </a:r>
            <a:endParaRPr b="1">
              <a:solidFill>
                <a:schemeClr val="lt1"/>
              </a:solidFill>
              <a:latin typeface="Open Sans"/>
              <a:ea typeface="Open Sans"/>
              <a:cs typeface="Open Sans"/>
              <a:sym typeface="Open Sans"/>
            </a:endParaRPr>
          </a:p>
        </p:txBody>
      </p:sp>
      <p:sp>
        <p:nvSpPr>
          <p:cNvPr id="97" name="Google Shape;97;p17"/>
          <p:cNvSpPr/>
          <p:nvPr/>
        </p:nvSpPr>
        <p:spPr>
          <a:xfrm>
            <a:off x="7173750" y="2505361"/>
            <a:ext cx="1271100" cy="1545050"/>
          </a:xfrm>
          <a:prstGeom prst="flowChartMagneticDisk">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
                <a:latin typeface="Open Sans"/>
                <a:ea typeface="Open Sans"/>
                <a:cs typeface="Open Sans"/>
                <a:sym typeface="Open Sans"/>
              </a:rPr>
              <a:t>DATABASE</a:t>
            </a:r>
            <a:endParaRPr b="1">
              <a:latin typeface="Open Sans"/>
              <a:ea typeface="Open Sans"/>
              <a:cs typeface="Open Sans"/>
              <a:sym typeface="Open Sans"/>
            </a:endParaRPr>
          </a:p>
        </p:txBody>
      </p:sp>
      <p:sp>
        <p:nvSpPr>
          <p:cNvPr id="98" name="Google Shape;98;p17"/>
          <p:cNvSpPr/>
          <p:nvPr/>
        </p:nvSpPr>
        <p:spPr>
          <a:xfrm>
            <a:off x="2076837" y="1853313"/>
            <a:ext cx="1463238" cy="1075626"/>
          </a:xfrm>
          <a:prstGeom prst="flowChartMultidocumen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
                <a:latin typeface="Open Sans"/>
                <a:ea typeface="Open Sans"/>
                <a:cs typeface="Open Sans"/>
                <a:sym typeface="Open Sans"/>
              </a:rPr>
              <a:t>FORM</a:t>
            </a:r>
            <a:endParaRPr b="1">
              <a:latin typeface="Open Sans"/>
              <a:ea typeface="Open Sans"/>
              <a:cs typeface="Open Sans"/>
              <a:sym typeface="Open Sans"/>
            </a:endParaRPr>
          </a:p>
        </p:txBody>
      </p:sp>
      <p:sp>
        <p:nvSpPr>
          <p:cNvPr id="99" name="Google Shape;99;p17"/>
          <p:cNvSpPr/>
          <p:nvPr/>
        </p:nvSpPr>
        <p:spPr>
          <a:xfrm>
            <a:off x="450300" y="2674725"/>
            <a:ext cx="916500" cy="901500"/>
          </a:xfrm>
          <a:prstGeom prst="smileyFace">
            <a:avLst>
              <a:gd fmla="val 4653"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17"/>
          <p:cNvCxnSpPr>
            <a:stCxn id="98" idx="3"/>
            <a:endCxn id="101" idx="1"/>
          </p:cNvCxnSpPr>
          <p:nvPr/>
        </p:nvCxnSpPr>
        <p:spPr>
          <a:xfrm>
            <a:off x="3540075" y="2391126"/>
            <a:ext cx="1259400" cy="0"/>
          </a:xfrm>
          <a:prstGeom prst="straightConnector1">
            <a:avLst/>
          </a:prstGeom>
          <a:noFill/>
          <a:ln cap="flat" cmpd="sng" w="28575">
            <a:solidFill>
              <a:schemeClr val="dk2"/>
            </a:solidFill>
            <a:prstDash val="solid"/>
            <a:round/>
            <a:headEnd len="med" w="med" type="none"/>
            <a:tailEnd len="med" w="med" type="triangle"/>
          </a:ln>
        </p:spPr>
      </p:cxnSp>
      <p:cxnSp>
        <p:nvCxnSpPr>
          <p:cNvPr id="102" name="Google Shape;102;p17"/>
          <p:cNvCxnSpPr>
            <a:stCxn id="96" idx="3"/>
            <a:endCxn id="97" idx="2"/>
          </p:cNvCxnSpPr>
          <p:nvPr/>
        </p:nvCxnSpPr>
        <p:spPr>
          <a:xfrm>
            <a:off x="6677850" y="3277875"/>
            <a:ext cx="495900" cy="0"/>
          </a:xfrm>
          <a:prstGeom prst="straightConnector1">
            <a:avLst/>
          </a:prstGeom>
          <a:noFill/>
          <a:ln cap="flat" cmpd="sng" w="28575">
            <a:solidFill>
              <a:schemeClr val="dk2"/>
            </a:solidFill>
            <a:prstDash val="solid"/>
            <a:round/>
            <a:headEnd len="med" w="med" type="triangle"/>
            <a:tailEnd len="med" w="med" type="triangle"/>
          </a:ln>
        </p:spPr>
      </p:cxnSp>
      <p:cxnSp>
        <p:nvCxnSpPr>
          <p:cNvPr id="103" name="Google Shape;103;p17"/>
          <p:cNvCxnSpPr>
            <a:stCxn id="99" idx="7"/>
            <a:endCxn id="98" idx="1"/>
          </p:cNvCxnSpPr>
          <p:nvPr/>
        </p:nvCxnSpPr>
        <p:spPr>
          <a:xfrm flipH="1" rot="10800000">
            <a:off x="1232582" y="2391247"/>
            <a:ext cx="844200" cy="415500"/>
          </a:xfrm>
          <a:prstGeom prst="straightConnector1">
            <a:avLst/>
          </a:prstGeom>
          <a:noFill/>
          <a:ln cap="flat" cmpd="sng" w="28575">
            <a:solidFill>
              <a:schemeClr val="dk2"/>
            </a:solidFill>
            <a:prstDash val="solid"/>
            <a:round/>
            <a:headEnd len="med" w="med" type="none"/>
            <a:tailEnd len="med" w="med" type="triangle"/>
          </a:ln>
        </p:spPr>
      </p:cxnSp>
      <p:cxnSp>
        <p:nvCxnSpPr>
          <p:cNvPr id="104" name="Google Shape;104;p17"/>
          <p:cNvCxnSpPr>
            <a:stCxn id="105" idx="1"/>
            <a:endCxn id="99" idx="5"/>
          </p:cNvCxnSpPr>
          <p:nvPr/>
        </p:nvCxnSpPr>
        <p:spPr>
          <a:xfrm rot="10800000">
            <a:off x="1232649" y="3444125"/>
            <a:ext cx="844200" cy="469800"/>
          </a:xfrm>
          <a:prstGeom prst="straightConnector1">
            <a:avLst/>
          </a:prstGeom>
          <a:noFill/>
          <a:ln cap="flat" cmpd="sng" w="28575">
            <a:solidFill>
              <a:schemeClr val="dk2"/>
            </a:solidFill>
            <a:prstDash val="solid"/>
            <a:round/>
            <a:headEnd len="med" w="med" type="none"/>
            <a:tailEnd len="med" w="med" type="triangle"/>
          </a:ln>
        </p:spPr>
      </p:cxnSp>
      <p:sp>
        <p:nvSpPr>
          <p:cNvPr id="106" name="Google Shape;106;p17"/>
          <p:cNvSpPr txBox="1"/>
          <p:nvPr/>
        </p:nvSpPr>
        <p:spPr>
          <a:xfrm>
            <a:off x="0" y="3820350"/>
            <a:ext cx="181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sz="2000">
                <a:latin typeface="Open Sans"/>
                <a:ea typeface="Open Sans"/>
                <a:cs typeface="Open Sans"/>
                <a:sym typeface="Open Sans"/>
              </a:rPr>
              <a:t>Entrepreneur</a:t>
            </a:r>
            <a:endParaRPr sz="2000">
              <a:latin typeface="Open Sans"/>
              <a:ea typeface="Open Sans"/>
              <a:cs typeface="Open Sans"/>
              <a:sym typeface="Open Sans"/>
            </a:endParaRPr>
          </a:p>
        </p:txBody>
      </p:sp>
      <p:sp>
        <p:nvSpPr>
          <p:cNvPr id="101" name="Google Shape;101;p17"/>
          <p:cNvSpPr/>
          <p:nvPr/>
        </p:nvSpPr>
        <p:spPr>
          <a:xfrm>
            <a:off x="4799550" y="2007088"/>
            <a:ext cx="1463225" cy="768075"/>
          </a:xfrm>
          <a:prstGeom prst="flowChartOffpageConnector">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
                <a:latin typeface="Open Sans"/>
                <a:ea typeface="Open Sans"/>
                <a:cs typeface="Open Sans"/>
                <a:sym typeface="Open Sans"/>
              </a:rPr>
              <a:t>DATA</a:t>
            </a:r>
            <a:endParaRPr b="1">
              <a:latin typeface="Open Sans"/>
              <a:ea typeface="Open Sans"/>
              <a:cs typeface="Open Sans"/>
              <a:sym typeface="Open Sans"/>
            </a:endParaRPr>
          </a:p>
        </p:txBody>
      </p:sp>
      <p:cxnSp>
        <p:nvCxnSpPr>
          <p:cNvPr id="107" name="Google Shape;107;p17"/>
          <p:cNvCxnSpPr>
            <a:stCxn id="96" idx="2"/>
            <a:endCxn id="105" idx="3"/>
          </p:cNvCxnSpPr>
          <p:nvPr/>
        </p:nvCxnSpPr>
        <p:spPr>
          <a:xfrm rot="5400000">
            <a:off x="4422819" y="2805563"/>
            <a:ext cx="225600" cy="1991100"/>
          </a:xfrm>
          <a:prstGeom prst="curvedConnector2">
            <a:avLst/>
          </a:prstGeom>
          <a:noFill/>
          <a:ln cap="flat" cmpd="sng" w="28575">
            <a:solidFill>
              <a:schemeClr val="dk2"/>
            </a:solidFill>
            <a:prstDash val="solid"/>
            <a:round/>
            <a:headEnd len="med" w="med" type="none"/>
            <a:tailEnd len="med" w="med" type="triangle"/>
          </a:ln>
        </p:spPr>
      </p:cxnSp>
      <p:sp>
        <p:nvSpPr>
          <p:cNvPr id="105" name="Google Shape;105;p17"/>
          <p:cNvSpPr/>
          <p:nvPr/>
        </p:nvSpPr>
        <p:spPr>
          <a:xfrm>
            <a:off x="2076849" y="3290350"/>
            <a:ext cx="1463225" cy="1247150"/>
          </a:xfrm>
          <a:prstGeom prst="flowChartPredefined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
                <a:latin typeface="Open Sans"/>
                <a:ea typeface="Open Sans"/>
                <a:cs typeface="Open Sans"/>
                <a:sym typeface="Open Sans"/>
              </a:rPr>
              <a:t>RESULT</a:t>
            </a:r>
            <a:endParaRPr b="1">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502525" y="310800"/>
            <a:ext cx="8520600" cy="572700"/>
          </a:xfrm>
          <a:prstGeom prst="rect">
            <a:avLst/>
          </a:prstGeom>
        </p:spPr>
        <p:txBody>
          <a:bodyPr anchorCtr="0" anchor="t" bIns="91425" lIns="91425" spcFirstLastPara="1" rIns="91425" wrap="square" tIns="91425">
            <a:normAutofit/>
          </a:bodyPr>
          <a:lstStyle/>
          <a:p>
            <a:pPr indent="0" lvl="0" marL="0" rtl="0" algn="just">
              <a:lnSpc>
                <a:spcPct val="90000"/>
              </a:lnSpc>
              <a:spcBef>
                <a:spcPts val="500"/>
              </a:spcBef>
              <a:spcAft>
                <a:spcPts val="0"/>
              </a:spcAft>
              <a:buNone/>
            </a:pPr>
            <a:r>
              <a:rPr lang="sv" sz="2500"/>
              <a:t>Project methods </a:t>
            </a:r>
            <a:endParaRPr sz="2500"/>
          </a:p>
        </p:txBody>
      </p:sp>
      <p:pic>
        <p:nvPicPr>
          <p:cNvPr id="113" name="Google Shape;113;p18"/>
          <p:cNvPicPr preferRelativeResize="0"/>
          <p:nvPr/>
        </p:nvPicPr>
        <p:blipFill>
          <a:blip r:embed="rId3">
            <a:alphaModFix/>
          </a:blip>
          <a:stretch>
            <a:fillRect/>
          </a:stretch>
        </p:blipFill>
        <p:spPr>
          <a:xfrm>
            <a:off x="502525" y="2360913"/>
            <a:ext cx="3418475" cy="1430425"/>
          </a:xfrm>
          <a:prstGeom prst="rect">
            <a:avLst/>
          </a:prstGeom>
          <a:noFill/>
          <a:ln>
            <a:noFill/>
          </a:ln>
        </p:spPr>
      </p:pic>
      <p:pic>
        <p:nvPicPr>
          <p:cNvPr id="114" name="Google Shape;114;p18"/>
          <p:cNvPicPr preferRelativeResize="0"/>
          <p:nvPr/>
        </p:nvPicPr>
        <p:blipFill>
          <a:blip r:embed="rId4">
            <a:alphaModFix/>
          </a:blip>
          <a:stretch>
            <a:fillRect/>
          </a:stretch>
        </p:blipFill>
        <p:spPr>
          <a:xfrm>
            <a:off x="5086688" y="1681950"/>
            <a:ext cx="2803650" cy="1212775"/>
          </a:xfrm>
          <a:prstGeom prst="rect">
            <a:avLst/>
          </a:prstGeom>
          <a:noFill/>
          <a:ln>
            <a:noFill/>
          </a:ln>
        </p:spPr>
      </p:pic>
      <p:sp>
        <p:nvSpPr>
          <p:cNvPr id="115" name="Google Shape;115;p18"/>
          <p:cNvSpPr txBox="1"/>
          <p:nvPr/>
        </p:nvSpPr>
        <p:spPr>
          <a:xfrm>
            <a:off x="547600" y="1051863"/>
            <a:ext cx="2373900" cy="125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sv" sz="1800">
                <a:solidFill>
                  <a:schemeClr val="dk2"/>
                </a:solidFill>
              </a:rPr>
              <a:t>Scrum </a:t>
            </a:r>
            <a:endParaRPr sz="1800">
              <a:solidFill>
                <a:schemeClr val="dk2"/>
              </a:solidFill>
            </a:endParaRPr>
          </a:p>
          <a:p>
            <a:pPr indent="-342900" lvl="0" marL="457200" rtl="0" algn="l">
              <a:lnSpc>
                <a:spcPct val="115000"/>
              </a:lnSpc>
              <a:spcBef>
                <a:spcPts val="1200"/>
              </a:spcBef>
              <a:spcAft>
                <a:spcPts val="0"/>
              </a:spcAft>
              <a:buClr>
                <a:schemeClr val="dk2"/>
              </a:buClr>
              <a:buSzPts val="1800"/>
              <a:buChar char="-"/>
            </a:pPr>
            <a:r>
              <a:rPr lang="sv" sz="1800">
                <a:solidFill>
                  <a:schemeClr val="dk2"/>
                </a:solidFill>
              </a:rPr>
              <a:t>Timeboxing</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sv" sz="1800">
                <a:solidFill>
                  <a:schemeClr val="dk2"/>
                </a:solidFill>
              </a:rPr>
              <a:t>Four sprints</a:t>
            </a:r>
            <a:endParaRPr sz="1800">
              <a:solidFill>
                <a:schemeClr val="dk2"/>
              </a:solidFill>
            </a:endParaRPr>
          </a:p>
        </p:txBody>
      </p:sp>
      <p:sp>
        <p:nvSpPr>
          <p:cNvPr id="116" name="Google Shape;116;p18"/>
          <p:cNvSpPr txBox="1"/>
          <p:nvPr/>
        </p:nvSpPr>
        <p:spPr>
          <a:xfrm>
            <a:off x="5185475" y="1051863"/>
            <a:ext cx="26061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sv" sz="1800">
                <a:solidFill>
                  <a:schemeClr val="dk2"/>
                </a:solidFill>
              </a:rPr>
              <a:t>Design thinking</a:t>
            </a:r>
            <a:endParaRPr/>
          </a:p>
        </p:txBody>
      </p:sp>
      <p:sp>
        <p:nvSpPr>
          <p:cNvPr id="117" name="Google Shape;117;p18"/>
          <p:cNvSpPr txBox="1"/>
          <p:nvPr/>
        </p:nvSpPr>
        <p:spPr>
          <a:xfrm>
            <a:off x="5025525" y="3067225"/>
            <a:ext cx="319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8" name="Google Shape;118;p18"/>
          <p:cNvSpPr txBox="1"/>
          <p:nvPr/>
        </p:nvSpPr>
        <p:spPr>
          <a:xfrm>
            <a:off x="4442225" y="2894725"/>
            <a:ext cx="4460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
              <a:t>Emphasize-</a:t>
            </a:r>
            <a:r>
              <a:rPr lang="sv"/>
              <a:t>  </a:t>
            </a:r>
            <a:r>
              <a:rPr lang="sv">
                <a:solidFill>
                  <a:schemeClr val="dk1"/>
                </a:solidFill>
              </a:rPr>
              <a:t>researching the user's needs</a:t>
            </a:r>
            <a:endParaRPr>
              <a:solidFill>
                <a:schemeClr val="dk1"/>
              </a:solidFill>
            </a:endParaRPr>
          </a:p>
          <a:p>
            <a:pPr indent="0" lvl="0" marL="0" rtl="0" algn="l">
              <a:spcBef>
                <a:spcPts val="0"/>
              </a:spcBef>
              <a:spcAft>
                <a:spcPts val="0"/>
              </a:spcAft>
              <a:buNone/>
            </a:pPr>
            <a:r>
              <a:rPr b="1" lang="sv">
                <a:solidFill>
                  <a:schemeClr val="dk1"/>
                </a:solidFill>
              </a:rPr>
              <a:t>Define- </a:t>
            </a:r>
            <a:r>
              <a:rPr lang="sv">
                <a:solidFill>
                  <a:schemeClr val="dk1"/>
                </a:solidFill>
              </a:rPr>
              <a:t>stating needs and problem</a:t>
            </a:r>
            <a:endParaRPr>
              <a:solidFill>
                <a:schemeClr val="dk1"/>
              </a:solidFill>
            </a:endParaRPr>
          </a:p>
          <a:p>
            <a:pPr indent="0" lvl="0" marL="0" rtl="0" algn="l">
              <a:spcBef>
                <a:spcPts val="0"/>
              </a:spcBef>
              <a:spcAft>
                <a:spcPts val="0"/>
              </a:spcAft>
              <a:buNone/>
            </a:pPr>
            <a:r>
              <a:rPr b="1" lang="sv">
                <a:solidFill>
                  <a:schemeClr val="dk1"/>
                </a:solidFill>
              </a:rPr>
              <a:t>Ideate- </a:t>
            </a:r>
            <a:r>
              <a:rPr lang="sv">
                <a:solidFill>
                  <a:schemeClr val="dk1"/>
                </a:solidFill>
              </a:rPr>
              <a:t>challenging assumptions and creating ideas</a:t>
            </a:r>
            <a:endParaRPr>
              <a:solidFill>
                <a:schemeClr val="dk1"/>
              </a:solidFill>
            </a:endParaRPr>
          </a:p>
          <a:p>
            <a:pPr indent="0" lvl="0" marL="0" rtl="0" algn="l">
              <a:spcBef>
                <a:spcPts val="0"/>
              </a:spcBef>
              <a:spcAft>
                <a:spcPts val="0"/>
              </a:spcAft>
              <a:buNone/>
            </a:pPr>
            <a:r>
              <a:rPr b="1" lang="sv">
                <a:solidFill>
                  <a:schemeClr val="dk1"/>
                </a:solidFill>
              </a:rPr>
              <a:t>Prototype- </a:t>
            </a:r>
            <a:r>
              <a:rPr lang="sv">
                <a:solidFill>
                  <a:schemeClr val="dk1"/>
                </a:solidFill>
              </a:rPr>
              <a:t>creating solutions </a:t>
            </a:r>
            <a:endParaRPr>
              <a:solidFill>
                <a:schemeClr val="dk1"/>
              </a:solidFill>
            </a:endParaRPr>
          </a:p>
          <a:p>
            <a:pPr indent="0" lvl="0" marL="0" rtl="0" algn="l">
              <a:spcBef>
                <a:spcPts val="0"/>
              </a:spcBef>
              <a:spcAft>
                <a:spcPts val="0"/>
              </a:spcAft>
              <a:buNone/>
            </a:pPr>
            <a:r>
              <a:rPr b="1" lang="sv">
                <a:solidFill>
                  <a:schemeClr val="dk1"/>
                </a:solidFill>
              </a:rPr>
              <a:t>Testing- </a:t>
            </a:r>
            <a:r>
              <a:rPr lang="sv">
                <a:solidFill>
                  <a:schemeClr val="dk1"/>
                </a:solidFill>
              </a:rPr>
              <a:t>trying out the solution</a:t>
            </a:r>
            <a:endParaRPr>
              <a:solidFill>
                <a:schemeClr val="dk1"/>
              </a:solidFill>
            </a:endParaRPr>
          </a:p>
        </p:txBody>
      </p:sp>
      <p:sp>
        <p:nvSpPr>
          <p:cNvPr id="119" name="Google Shape;119;p18"/>
          <p:cNvSpPr txBox="1"/>
          <p:nvPr/>
        </p:nvSpPr>
        <p:spPr>
          <a:xfrm>
            <a:off x="1891850" y="4341300"/>
            <a:ext cx="59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a:t>Work in sprints </a:t>
            </a:r>
            <a:r>
              <a:rPr lang="sv"/>
              <a:t>executed according to the phases</a:t>
            </a:r>
            <a:r>
              <a:rPr lang="sv"/>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Development</a:t>
            </a:r>
            <a:r>
              <a:rPr lang="sv"/>
              <a:t> methods </a:t>
            </a:r>
            <a:endParaRPr/>
          </a:p>
        </p:txBody>
      </p:sp>
      <p:sp>
        <p:nvSpPr>
          <p:cNvPr id="125" name="Google Shape;125;p19"/>
          <p:cNvSpPr txBox="1"/>
          <p:nvPr>
            <p:ph idx="1" type="body"/>
          </p:nvPr>
        </p:nvSpPr>
        <p:spPr>
          <a:xfrm>
            <a:off x="38800" y="1136900"/>
            <a:ext cx="5805900" cy="34164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a:p>
          <a:p>
            <a:pPr indent="0" lvl="0" marL="457200" rtl="0" algn="l">
              <a:lnSpc>
                <a:spcPct val="115000"/>
              </a:lnSpc>
              <a:spcBef>
                <a:spcPts val="1200"/>
              </a:spcBef>
              <a:spcAft>
                <a:spcPts val="0"/>
              </a:spcAft>
              <a:buNone/>
            </a:pPr>
            <a:r>
              <a:rPr lang="sv"/>
              <a:t>●TDD (Test Driven Development )</a:t>
            </a:r>
            <a:endParaRPr/>
          </a:p>
          <a:p>
            <a:pPr indent="0" lvl="0" marL="457200" rtl="0" algn="l">
              <a:lnSpc>
                <a:spcPct val="115000"/>
              </a:lnSpc>
              <a:spcBef>
                <a:spcPts val="1200"/>
              </a:spcBef>
              <a:spcAft>
                <a:spcPts val="0"/>
              </a:spcAft>
              <a:buClr>
                <a:schemeClr val="dk1"/>
              </a:buClr>
              <a:buSzPts val="1100"/>
              <a:buFont typeface="Arial"/>
              <a:buNone/>
            </a:pPr>
            <a:r>
              <a:rPr lang="sv" sz="1400"/>
              <a:t>That diagram show step by step test process</a:t>
            </a:r>
            <a:endParaRPr sz="1400"/>
          </a:p>
          <a:p>
            <a:pPr indent="0" lvl="0" marL="0" rtl="0" algn="just">
              <a:lnSpc>
                <a:spcPct val="90000"/>
              </a:lnSpc>
              <a:spcBef>
                <a:spcPts val="1200"/>
              </a:spcBef>
              <a:spcAft>
                <a:spcPts val="0"/>
              </a:spcAft>
              <a:buClr>
                <a:schemeClr val="dk1"/>
              </a:buClr>
              <a:buSzPts val="1100"/>
              <a:buFont typeface="Arial"/>
              <a:buNone/>
            </a:pPr>
            <a:r>
              <a:rPr lang="sv" sz="1200">
                <a:solidFill>
                  <a:schemeClr val="dk1"/>
                </a:solidFill>
              </a:rPr>
              <a:t>       </a:t>
            </a:r>
            <a:r>
              <a:rPr lang="sv" sz="1400">
                <a:solidFill>
                  <a:schemeClr val="dk1"/>
                </a:solidFill>
              </a:rPr>
              <a:t>    ● Choose or input information for test</a:t>
            </a:r>
            <a:endParaRPr sz="1400">
              <a:solidFill>
                <a:schemeClr val="dk1"/>
              </a:solidFill>
            </a:endParaRPr>
          </a:p>
          <a:p>
            <a:pPr indent="0" lvl="0" marL="0" rtl="0" algn="just">
              <a:lnSpc>
                <a:spcPct val="90000"/>
              </a:lnSpc>
              <a:spcBef>
                <a:spcPts val="0"/>
              </a:spcBef>
              <a:spcAft>
                <a:spcPts val="0"/>
              </a:spcAft>
              <a:buClr>
                <a:schemeClr val="dk1"/>
              </a:buClr>
              <a:buSzPts val="1100"/>
              <a:buFont typeface="Arial"/>
              <a:buNone/>
            </a:pPr>
            <a:r>
              <a:rPr lang="sv" sz="1400">
                <a:solidFill>
                  <a:schemeClr val="dk1"/>
                </a:solidFill>
              </a:rPr>
              <a:t>          ● Run test and see if they pass or fail </a:t>
            </a:r>
            <a:endParaRPr sz="1400">
              <a:solidFill>
                <a:schemeClr val="dk1"/>
              </a:solidFill>
            </a:endParaRPr>
          </a:p>
          <a:p>
            <a:pPr indent="0" lvl="0" marL="0" rtl="0" algn="just">
              <a:lnSpc>
                <a:spcPct val="90000"/>
              </a:lnSpc>
              <a:spcBef>
                <a:spcPts val="0"/>
              </a:spcBef>
              <a:spcAft>
                <a:spcPts val="0"/>
              </a:spcAft>
              <a:buClr>
                <a:schemeClr val="dk1"/>
              </a:buClr>
              <a:buSzPts val="1100"/>
              <a:buFont typeface="Arial"/>
              <a:buNone/>
            </a:pPr>
            <a:r>
              <a:rPr lang="sv" sz="1400">
                <a:solidFill>
                  <a:schemeClr val="dk1"/>
                </a:solidFill>
              </a:rPr>
              <a:t>          ● If the test passes, show the result or if it fails change the code  </a:t>
            </a:r>
            <a:endParaRPr sz="1400">
              <a:solidFill>
                <a:schemeClr val="dk1"/>
              </a:solidFill>
            </a:endParaRPr>
          </a:p>
          <a:p>
            <a:pPr indent="0" lvl="0" marL="0" rtl="0" algn="just">
              <a:lnSpc>
                <a:spcPct val="90000"/>
              </a:lnSpc>
              <a:spcBef>
                <a:spcPts val="0"/>
              </a:spcBef>
              <a:spcAft>
                <a:spcPts val="0"/>
              </a:spcAft>
              <a:buNone/>
            </a:pPr>
            <a:r>
              <a:rPr lang="sv" sz="1400">
                <a:solidFill>
                  <a:schemeClr val="dk1"/>
                </a:solidFill>
              </a:rPr>
              <a:t>     </a:t>
            </a:r>
            <a:r>
              <a:rPr lang="sv" sz="1400">
                <a:solidFill>
                  <a:schemeClr val="dk1"/>
                </a:solidFill>
              </a:rPr>
              <a:t>     </a:t>
            </a:r>
            <a:r>
              <a:rPr lang="sv" sz="1400">
                <a:solidFill>
                  <a:schemeClr val="dk1"/>
                </a:solidFill>
              </a:rPr>
              <a:t>● Run tests again and if it passes, refactor </a:t>
            </a:r>
            <a:endParaRPr sz="1400">
              <a:solidFill>
                <a:schemeClr val="dk1"/>
              </a:solidFill>
            </a:endParaRPr>
          </a:p>
          <a:p>
            <a:pPr indent="0" lvl="0" marL="0" rtl="0" algn="just">
              <a:lnSpc>
                <a:spcPct val="90000"/>
              </a:lnSpc>
              <a:spcBef>
                <a:spcPts val="0"/>
              </a:spcBef>
              <a:spcAft>
                <a:spcPts val="0"/>
              </a:spcAft>
              <a:buClr>
                <a:schemeClr val="dk1"/>
              </a:buClr>
              <a:buSzPts val="1100"/>
              <a:buFont typeface="Arial"/>
              <a:buNone/>
            </a:pPr>
            <a:r>
              <a:rPr lang="sv" sz="1400">
                <a:solidFill>
                  <a:schemeClr val="dk1"/>
                </a:solidFill>
              </a:rPr>
              <a:t>          ● If it passes, go to step 1</a:t>
            </a:r>
            <a:endParaRPr sz="1400">
              <a:solidFill>
                <a:schemeClr val="dk1"/>
              </a:solidFill>
            </a:endParaRPr>
          </a:p>
          <a:p>
            <a:pPr indent="0" lvl="0" marL="0" rtl="0" algn="just">
              <a:lnSpc>
                <a:spcPct val="90000"/>
              </a:lnSpc>
              <a:spcBef>
                <a:spcPts val="0"/>
              </a:spcBef>
              <a:spcAft>
                <a:spcPts val="0"/>
              </a:spcAft>
              <a:buClr>
                <a:schemeClr val="dk1"/>
              </a:buClr>
              <a:buSzPts val="1100"/>
              <a:buFont typeface="Arial"/>
              <a:buNone/>
            </a:pPr>
            <a:r>
              <a:rPr lang="sv" sz="1400">
                <a:solidFill>
                  <a:schemeClr val="dk1"/>
                </a:solidFill>
              </a:rPr>
              <a:t>          ● If it fails, go to step 3</a:t>
            </a:r>
            <a:endParaRPr sz="1400">
              <a:solidFill>
                <a:schemeClr val="dk1"/>
              </a:solidFill>
            </a:endParaRPr>
          </a:p>
          <a:p>
            <a:pPr indent="0" lvl="0" marL="457200" rtl="0" algn="l">
              <a:spcBef>
                <a:spcPts val="0"/>
              </a:spcBef>
              <a:spcAft>
                <a:spcPts val="0"/>
              </a:spcAft>
              <a:buNone/>
            </a:pPr>
            <a:r>
              <a:t/>
            </a:r>
            <a:endParaRPr/>
          </a:p>
          <a:p>
            <a:pPr indent="0" lvl="0" marL="457200" rtl="0" algn="just">
              <a:lnSpc>
                <a:spcPct val="90000"/>
              </a:lnSpc>
              <a:spcBef>
                <a:spcPts val="1200"/>
              </a:spcBef>
              <a:spcAft>
                <a:spcPts val="0"/>
              </a:spcAft>
              <a:buNone/>
            </a:pPr>
            <a:r>
              <a:t/>
            </a:r>
            <a:endParaRPr/>
          </a:p>
        </p:txBody>
      </p:sp>
      <p:pic>
        <p:nvPicPr>
          <p:cNvPr id="126" name="Google Shape;126;p19"/>
          <p:cNvPicPr preferRelativeResize="0"/>
          <p:nvPr/>
        </p:nvPicPr>
        <p:blipFill rotWithShape="1">
          <a:blip r:embed="rId3">
            <a:alphaModFix/>
          </a:blip>
          <a:srcRect b="0" l="23389" r="0" t="15067"/>
          <a:stretch/>
        </p:blipFill>
        <p:spPr>
          <a:xfrm>
            <a:off x="6015150" y="294813"/>
            <a:ext cx="2713600" cy="4553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82750" y="459250"/>
            <a:ext cx="8520600" cy="572700"/>
          </a:xfrm>
          <a:prstGeom prst="rect">
            <a:avLst/>
          </a:prstGeom>
        </p:spPr>
        <p:txBody>
          <a:bodyPr anchorCtr="0" anchor="t" bIns="91425" lIns="91425" spcFirstLastPara="1" rIns="91425" wrap="square" tIns="91425">
            <a:normAutofit/>
          </a:bodyPr>
          <a:lstStyle/>
          <a:p>
            <a:pPr indent="0" lvl="0" marL="0" rtl="0" algn="just">
              <a:lnSpc>
                <a:spcPct val="90000"/>
              </a:lnSpc>
              <a:spcBef>
                <a:spcPts val="500"/>
              </a:spcBef>
              <a:spcAft>
                <a:spcPts val="0"/>
              </a:spcAft>
              <a:buNone/>
            </a:pPr>
            <a:r>
              <a:rPr lang="sv" sz="2500"/>
              <a:t>Time </a:t>
            </a:r>
            <a:r>
              <a:rPr lang="sv" sz="2500"/>
              <a:t>schedule</a:t>
            </a:r>
            <a:endParaRPr sz="2500"/>
          </a:p>
        </p:txBody>
      </p:sp>
      <p:pic>
        <p:nvPicPr>
          <p:cNvPr id="132" name="Google Shape;132;p20"/>
          <p:cNvPicPr preferRelativeResize="0"/>
          <p:nvPr/>
        </p:nvPicPr>
        <p:blipFill>
          <a:blip r:embed="rId3">
            <a:alphaModFix/>
          </a:blip>
          <a:stretch>
            <a:fillRect/>
          </a:stretch>
        </p:blipFill>
        <p:spPr>
          <a:xfrm>
            <a:off x="1330025" y="1094100"/>
            <a:ext cx="6626035" cy="3806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Risk analysis </a:t>
            </a:r>
            <a:endParaRPr/>
          </a:p>
        </p:txBody>
      </p:sp>
      <p:sp>
        <p:nvSpPr>
          <p:cNvPr id="138" name="Google Shape;138;p21"/>
          <p:cNvSpPr/>
          <p:nvPr/>
        </p:nvSpPr>
        <p:spPr>
          <a:xfrm>
            <a:off x="753050" y="1349825"/>
            <a:ext cx="1605600" cy="14919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2681500" y="1349825"/>
            <a:ext cx="1605600" cy="14919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4609950" y="1349825"/>
            <a:ext cx="1605600" cy="14919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6538400" y="1349825"/>
            <a:ext cx="1605600" cy="14919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txBox="1"/>
          <p:nvPr/>
        </p:nvSpPr>
        <p:spPr>
          <a:xfrm>
            <a:off x="866750" y="1878725"/>
            <a:ext cx="1605600" cy="4341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0"/>
              </a:spcBef>
              <a:spcAft>
                <a:spcPts val="0"/>
              </a:spcAft>
              <a:buNone/>
            </a:pPr>
            <a:r>
              <a:rPr lang="sv" sz="1800">
                <a:solidFill>
                  <a:srgbClr val="E69138"/>
                </a:solidFill>
              </a:rPr>
              <a:t>Lack of time</a:t>
            </a:r>
            <a:endParaRPr sz="2000">
              <a:solidFill>
                <a:srgbClr val="E69138"/>
              </a:solidFill>
            </a:endParaRPr>
          </a:p>
        </p:txBody>
      </p:sp>
      <p:sp>
        <p:nvSpPr>
          <p:cNvPr id="143" name="Google Shape;143;p21"/>
          <p:cNvSpPr txBox="1"/>
          <p:nvPr/>
        </p:nvSpPr>
        <p:spPr>
          <a:xfrm>
            <a:off x="2795188" y="1754075"/>
            <a:ext cx="1605600" cy="6834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0"/>
              </a:spcBef>
              <a:spcAft>
                <a:spcPts val="0"/>
              </a:spcAft>
              <a:buNone/>
            </a:pPr>
            <a:r>
              <a:rPr lang="sv" sz="1800">
                <a:solidFill>
                  <a:srgbClr val="E69138"/>
                </a:solidFill>
              </a:rPr>
              <a:t>   Lack of </a:t>
            </a:r>
            <a:endParaRPr sz="1800">
              <a:solidFill>
                <a:srgbClr val="E69138"/>
              </a:solidFill>
            </a:endParaRPr>
          </a:p>
          <a:p>
            <a:pPr indent="0" lvl="0" marL="0" rtl="0" algn="just">
              <a:lnSpc>
                <a:spcPct val="90000"/>
              </a:lnSpc>
              <a:spcBef>
                <a:spcPts val="0"/>
              </a:spcBef>
              <a:spcAft>
                <a:spcPts val="0"/>
              </a:spcAft>
              <a:buNone/>
            </a:pPr>
            <a:r>
              <a:rPr lang="sv" sz="1800">
                <a:solidFill>
                  <a:srgbClr val="E69138"/>
                </a:solidFill>
              </a:rPr>
              <a:t>knowledge</a:t>
            </a:r>
            <a:endParaRPr sz="2000">
              <a:solidFill>
                <a:srgbClr val="E69138"/>
              </a:solidFill>
            </a:endParaRPr>
          </a:p>
        </p:txBody>
      </p:sp>
      <p:sp>
        <p:nvSpPr>
          <p:cNvPr id="144" name="Google Shape;144;p21"/>
          <p:cNvSpPr txBox="1"/>
          <p:nvPr/>
        </p:nvSpPr>
        <p:spPr>
          <a:xfrm>
            <a:off x="4723650" y="1878725"/>
            <a:ext cx="1605600" cy="4341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0"/>
              </a:spcBef>
              <a:spcAft>
                <a:spcPts val="0"/>
              </a:spcAft>
              <a:buNone/>
            </a:pPr>
            <a:r>
              <a:rPr lang="sv" sz="1800">
                <a:solidFill>
                  <a:srgbClr val="E69138"/>
                </a:solidFill>
              </a:rPr>
              <a:t>Performance</a:t>
            </a:r>
            <a:endParaRPr sz="2000">
              <a:solidFill>
                <a:srgbClr val="E69138"/>
              </a:solidFill>
            </a:endParaRPr>
          </a:p>
        </p:txBody>
      </p:sp>
      <p:sp>
        <p:nvSpPr>
          <p:cNvPr id="145" name="Google Shape;145;p21"/>
          <p:cNvSpPr txBox="1"/>
          <p:nvPr/>
        </p:nvSpPr>
        <p:spPr>
          <a:xfrm>
            <a:off x="6950450" y="1878725"/>
            <a:ext cx="1605600" cy="4341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0"/>
              </a:spcBef>
              <a:spcAft>
                <a:spcPts val="0"/>
              </a:spcAft>
              <a:buNone/>
            </a:pPr>
            <a:r>
              <a:rPr lang="sv" sz="1800">
                <a:solidFill>
                  <a:srgbClr val="E69138"/>
                </a:solidFill>
              </a:rPr>
              <a:t>Cost</a:t>
            </a:r>
            <a:endParaRPr sz="2000">
              <a:solidFill>
                <a:srgbClr val="E69138"/>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