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F62E-74D8-4ED6-9F4C-9ED9A709E9D1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6CA2-E5B6-4039-ADC5-30F592F1D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7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6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2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8532440" y="6237312"/>
            <a:ext cx="504056" cy="504056"/>
          </a:xfrm>
          <a:prstGeom prst="rect">
            <a:avLst/>
          </a:prstGeom>
          <a:blipFill dpi="0" rotWithShape="1">
            <a:blip r:embed="rId13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79512" y="6223302"/>
            <a:ext cx="504056" cy="504056"/>
          </a:xfrm>
          <a:prstGeom prst="rect">
            <a:avLst/>
          </a:prstGeom>
          <a:blipFill dpi="0" rotWithShape="1">
            <a:blip r:embed="rId14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6695728" y="-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>
                <a:solidFill>
                  <a:schemeClr val="tx1">
                    <a:alpha val="31000"/>
                  </a:schemeClr>
                </a:solidFill>
              </a:rPr>
              <a:t>Clement</a:t>
            </a:r>
            <a:r>
              <a:rPr lang="fr-FR" sz="1200" i="1" baseline="0" dirty="0" smtClean="0">
                <a:solidFill>
                  <a:schemeClr val="tx1">
                    <a:alpha val="31000"/>
                  </a:schemeClr>
                </a:solidFill>
              </a:rPr>
              <a:t> Levallois</a:t>
            </a:r>
            <a:endParaRPr lang="fr-FR" sz="1200" i="1" dirty="0">
              <a:solidFill>
                <a:schemeClr val="tx1">
                  <a:alpha val="3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0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u="sng" dirty="0" smtClean="0"/>
              <a:t>Note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case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videos</a:t>
            </a:r>
            <a:r>
              <a:rPr lang="fr-FR" dirty="0" smtClean="0"/>
              <a:t> are </a:t>
            </a:r>
            <a:r>
              <a:rPr lang="fr-FR" dirty="0" err="1" smtClean="0"/>
              <a:t>easier</a:t>
            </a:r>
            <a:r>
              <a:rPr lang="fr-FR" dirty="0" smtClean="0"/>
              <a:t>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pdfs</a:t>
            </a:r>
            <a:r>
              <a:rPr lang="fr-FR" dirty="0" smtClean="0"/>
              <a:t> </a:t>
            </a:r>
            <a:r>
              <a:rPr lang="fr-FR" dirty="0" err="1"/>
              <a:t>a</a:t>
            </a:r>
            <a:r>
              <a:rPr lang="fr-FR" dirty="0" err="1" smtClean="0"/>
              <a:t>lone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videos</a:t>
            </a:r>
            <a:r>
              <a:rPr lang="fr-FR" dirty="0"/>
              <a:t> </a:t>
            </a:r>
            <a:r>
              <a:rPr lang="fr-FR" dirty="0" smtClean="0"/>
              <a:t>comment the slides </a:t>
            </a:r>
            <a:r>
              <a:rPr lang="fr-FR" dirty="0" err="1" smtClean="0"/>
              <a:t>step</a:t>
            </a:r>
            <a:r>
              <a:rPr lang="fr-FR" dirty="0" smtClean="0"/>
              <a:t> by </a:t>
            </a:r>
            <a:r>
              <a:rPr lang="fr-FR" dirty="0" err="1" smtClean="0"/>
              <a:t>step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and rush. Watch the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43608" y="190381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Where should I write my lines of code????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It is nice to have learned how to write a couple of lines of code. It is nicest to know </a:t>
            </a:r>
            <a:r>
              <a:rPr lang="en-US" u="sng" dirty="0" smtClean="0"/>
              <a:t>where</a:t>
            </a:r>
            <a:r>
              <a:rPr lang="en-US" dirty="0" smtClean="0"/>
              <a:t> we should write these lines, so that what is written in these lines get “performed” / “executed” by the app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098164" y="1925734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1) Lines of codes should get between { }</a:t>
            </a:r>
            <a:endParaRPr lang="en-US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27584" y="2455890"/>
            <a:ext cx="649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programming, you often write code in a place surrounded by curly braces: 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555775" y="3356992"/>
            <a:ext cx="5040561" cy="175432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myText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myText</a:t>
            </a:r>
            <a:r>
              <a:rPr lang="en-US" dirty="0" smtClean="0"/>
              <a:t> = “welcome to my app”;</a:t>
            </a:r>
          </a:p>
          <a:p>
            <a:r>
              <a:rPr lang="en-US" dirty="0" smtClean="0"/>
              <a:t>    Label </a:t>
            </a:r>
            <a:r>
              <a:rPr lang="en-US" dirty="0" err="1" smtClean="0"/>
              <a:t>myLabel</a:t>
            </a:r>
            <a:r>
              <a:rPr lang="en-US" smtClean="0"/>
              <a:t> = </a:t>
            </a:r>
            <a:r>
              <a:rPr lang="en-US" dirty="0" smtClean="0"/>
              <a:t>new Label(</a:t>
            </a:r>
            <a:r>
              <a:rPr lang="en-US" dirty="0" err="1" smtClean="0"/>
              <a:t>myText</a:t>
            </a:r>
            <a:r>
              <a:rPr lang="en-US" dirty="0" smtClean="0"/>
              <a:t>);</a:t>
            </a:r>
          </a:p>
          <a:p>
            <a:r>
              <a:rPr lang="fr-FR" dirty="0" smtClean="0"/>
              <a:t>    etc…</a:t>
            </a:r>
            <a:r>
              <a:rPr lang="fr-FR" dirty="0"/>
              <a:t>	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30400" y="5085184"/>
            <a:ext cx="649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Then </a:t>
            </a:r>
            <a:r>
              <a:rPr lang="en-US" dirty="0"/>
              <a:t>you put a name </a:t>
            </a:r>
            <a:r>
              <a:rPr lang="en-US" dirty="0" smtClean="0"/>
              <a:t>to this group of lines of code. The name should be without spaces or special characters, as usual</a:t>
            </a:r>
          </a:p>
          <a:p>
            <a:pPr algn="ctr"/>
            <a:r>
              <a:rPr lang="en-US" dirty="0" smtClean="0"/>
              <a:t>(see next slide).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434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95691" y="764704"/>
            <a:ext cx="649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So, we give a name to this group of lines of codes inside the curly braces: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979712" y="1772816"/>
            <a:ext cx="5040561" cy="175432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pleaseExecuteThisCodeWhenTheAppStarts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myText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myText</a:t>
            </a:r>
            <a:r>
              <a:rPr lang="en-US" dirty="0" smtClean="0"/>
              <a:t> = “welcome to my app”;</a:t>
            </a:r>
          </a:p>
          <a:p>
            <a:r>
              <a:rPr lang="en-US" dirty="0" smtClean="0"/>
              <a:t>    Label = new Label(</a:t>
            </a:r>
            <a:r>
              <a:rPr lang="en-US" dirty="0" err="1" smtClean="0"/>
              <a:t>myText</a:t>
            </a:r>
            <a:r>
              <a:rPr lang="en-US" dirty="0" smtClean="0"/>
              <a:t>);</a:t>
            </a:r>
          </a:p>
          <a:p>
            <a:r>
              <a:rPr lang="fr-FR" dirty="0" smtClean="0"/>
              <a:t>    etc…</a:t>
            </a:r>
            <a:r>
              <a:rPr lang="fr-FR" dirty="0"/>
              <a:t>	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30400" y="3947663"/>
            <a:ext cx="649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have a bit more </a:t>
            </a:r>
            <a:r>
              <a:rPr lang="fr-FR" dirty="0" err="1" smtClean="0"/>
              <a:t>weirdness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endParaRPr lang="fr-FR" dirty="0"/>
          </a:p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naming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block of code: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179511" y="3692831"/>
            <a:ext cx="7200800" cy="2786639"/>
            <a:chOff x="179511" y="3692831"/>
            <a:chExt cx="7200800" cy="2786639"/>
          </a:xfrm>
        </p:grpSpPr>
        <p:sp>
          <p:nvSpPr>
            <p:cNvPr id="7" name="ZoneTexte 6"/>
            <p:cNvSpPr txBox="1"/>
            <p:nvPr/>
          </p:nvSpPr>
          <p:spPr>
            <a:xfrm>
              <a:off x="1691680" y="4725144"/>
              <a:ext cx="5688631" cy="1754326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void</a:t>
              </a:r>
              <a:r>
                <a:rPr lang="en-US" dirty="0" smtClean="0"/>
                <a:t> </a:t>
              </a:r>
              <a:r>
                <a:rPr lang="en-US" dirty="0" err="1" smtClean="0"/>
                <a:t>pleaseExecuteThisCodeWhenTheAppStarts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()</a:t>
              </a: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dirty="0" smtClean="0"/>
                <a:t>    String </a:t>
              </a:r>
              <a:r>
                <a:rPr lang="en-US" dirty="0" err="1" smtClean="0"/>
                <a:t>myText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</a:t>
              </a:r>
              <a:r>
                <a:rPr lang="en-US" dirty="0" err="1" smtClean="0"/>
                <a:t>myText</a:t>
              </a:r>
              <a:r>
                <a:rPr lang="en-US" dirty="0" smtClean="0"/>
                <a:t> = “welcome to my app”;</a:t>
              </a:r>
            </a:p>
            <a:p>
              <a:r>
                <a:rPr lang="en-US" dirty="0" smtClean="0"/>
                <a:t>    Label = new Label(</a:t>
              </a:r>
              <a:r>
                <a:rPr lang="en-US" dirty="0" err="1" smtClean="0"/>
                <a:t>myText</a:t>
              </a:r>
              <a:r>
                <a:rPr lang="en-US" dirty="0" smtClean="0"/>
                <a:t>);</a:t>
              </a:r>
            </a:p>
            <a:p>
              <a:r>
                <a:rPr lang="fr-FR" dirty="0" smtClean="0"/>
                <a:t>    etc…</a:t>
              </a:r>
              <a:r>
                <a:rPr lang="fr-FR" dirty="0"/>
                <a:t>	</a:t>
              </a:r>
              <a:endParaRPr lang="en-US" dirty="0"/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}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1331640" y="4858931"/>
              <a:ext cx="465410" cy="496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79511" y="3692831"/>
              <a:ext cx="128618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00B0F0"/>
                  </a:solidFill>
                </a:rPr>
                <a:t>Means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« 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don’t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do 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anything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special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after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the block of code has 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finished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600" b="1" dirty="0" err="1" smtClean="0">
                  <a:solidFill>
                    <a:srgbClr val="00B0F0"/>
                  </a:solidFill>
                </a:rPr>
                <a:t>executing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. »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492206" y="1772816"/>
            <a:ext cx="2515316" cy="3323987"/>
            <a:chOff x="6492206" y="1772816"/>
            <a:chExt cx="2515316" cy="3323987"/>
          </a:xfrm>
        </p:grpSpPr>
        <p:sp>
          <p:nvSpPr>
            <p:cNvPr id="12" name="ZoneTexte 11"/>
            <p:cNvSpPr txBox="1"/>
            <p:nvPr/>
          </p:nvSpPr>
          <p:spPr>
            <a:xfrm>
              <a:off x="7586851" y="1772816"/>
              <a:ext cx="142067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00B0F0"/>
                  </a:solidFill>
                </a:rPr>
                <a:t>Just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like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when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you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create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objects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,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you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could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add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parameters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to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be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used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each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time the block of code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is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executed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.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When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there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is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no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parameter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,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just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like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here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,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you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still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have to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write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the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empty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</a:t>
              </a:r>
              <a:r>
                <a:rPr lang="fr-FR" sz="1400" b="1" dirty="0" err="1" smtClean="0">
                  <a:solidFill>
                    <a:srgbClr val="00B0F0"/>
                  </a:solidFill>
                </a:rPr>
                <a:t>parentheses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 ()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6492206" y="4005064"/>
              <a:ext cx="1094645" cy="8538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76435" y="1422649"/>
            <a:ext cx="1317248" cy="1618615"/>
            <a:chOff x="76435" y="1422649"/>
            <a:chExt cx="1317248" cy="1618615"/>
          </a:xfrm>
        </p:grpSpPr>
        <p:sp>
          <p:nvSpPr>
            <p:cNvPr id="2" name="ZoneTexte 1"/>
            <p:cNvSpPr txBox="1"/>
            <p:nvPr/>
          </p:nvSpPr>
          <p:spPr>
            <a:xfrm>
              <a:off x="251519" y="1763991"/>
              <a:ext cx="1142164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Just for your information, a block of code with a name is called a </a:t>
              </a:r>
              <a:r>
                <a:rPr lang="en-US" sz="1100" u="sng" dirty="0"/>
                <a:t>function</a:t>
              </a:r>
              <a:r>
                <a:rPr lang="en-US" sz="1100" dirty="0"/>
                <a:t>, or a </a:t>
              </a:r>
              <a:r>
                <a:rPr lang="en-US" sz="1100" u="sng" dirty="0"/>
                <a:t>method</a:t>
              </a:r>
              <a:r>
                <a:rPr lang="en-US" sz="1100" u="sng" dirty="0" smtClean="0"/>
                <a:t>.</a:t>
              </a:r>
              <a:endParaRPr lang="en-US" sz="1100" u="sng" dirty="0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5" y="1422649"/>
              <a:ext cx="350167" cy="350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95691" y="764704"/>
            <a:ext cx="64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Now, a (tiny) bad news and a (very) good news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16251" y="2991143"/>
            <a:ext cx="6557710" cy="166199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</a:rPr>
              <a:t>public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Integer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/>
              <a:t>pleaseExecuteThisCodeWhenTheAppStarts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00B0F0"/>
                </a:solidFill>
              </a:rPr>
              <a:t>(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ActionEvent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e</a:t>
            </a:r>
            <a:r>
              <a:rPr lang="en-US" sz="1200" b="1" dirty="0" smtClean="0">
                <a:solidFill>
                  <a:srgbClr val="00B0F0"/>
                </a:solidFill>
              </a:rPr>
              <a:t> )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throws </a:t>
            </a:r>
            <a:r>
              <a:rPr lang="en-US" sz="1200" dirty="0" err="1">
                <a:solidFill>
                  <a:srgbClr val="7030A0"/>
                </a:solidFill>
              </a:rPr>
              <a:t>IOException</a:t>
            </a:r>
            <a:r>
              <a:rPr lang="en-US" sz="1200" dirty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{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dirty="0" smtClean="0"/>
              <a:t>    String </a:t>
            </a:r>
            <a:r>
              <a:rPr lang="en-US" dirty="0" err="1" smtClean="0"/>
              <a:t>myText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myText</a:t>
            </a:r>
            <a:r>
              <a:rPr lang="en-US" dirty="0" smtClean="0"/>
              <a:t> = “welcome to my app”;</a:t>
            </a:r>
          </a:p>
          <a:p>
            <a:r>
              <a:rPr lang="en-US" dirty="0" smtClean="0"/>
              <a:t>    Label = new Label(</a:t>
            </a:r>
            <a:r>
              <a:rPr lang="en-US" dirty="0" err="1" smtClean="0"/>
              <a:t>myText</a:t>
            </a:r>
            <a:r>
              <a:rPr lang="en-US" dirty="0" smtClean="0"/>
              <a:t>);</a:t>
            </a:r>
          </a:p>
          <a:p>
            <a:r>
              <a:rPr lang="fr-FR" dirty="0" smtClean="0"/>
              <a:t>    etc…</a:t>
            </a:r>
            <a:r>
              <a:rPr lang="fr-FR" dirty="0"/>
              <a:t>	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30400" y="1286436"/>
            <a:ext cx="649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 smtClean="0"/>
              <a:t>The bad news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name</a:t>
            </a:r>
            <a:r>
              <a:rPr lang="fr-FR" dirty="0" smtClean="0"/>
              <a:t> of the block of code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extended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etc., </a:t>
            </a:r>
            <a:r>
              <a:rPr lang="fr-FR" dirty="0" err="1" smtClean="0"/>
              <a:t>so</a:t>
            </a:r>
            <a:r>
              <a:rPr lang="fr-FR" dirty="0" smtClean="0"/>
              <a:t> at the end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veeeeery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: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899073" y="2501852"/>
            <a:ext cx="5905175" cy="580308"/>
            <a:chOff x="899073" y="2501852"/>
            <a:chExt cx="5905175" cy="580308"/>
          </a:xfrm>
        </p:grpSpPr>
        <p:sp>
          <p:nvSpPr>
            <p:cNvPr id="12" name="ZoneTexte 11"/>
            <p:cNvSpPr txBox="1"/>
            <p:nvPr/>
          </p:nvSpPr>
          <p:spPr>
            <a:xfrm>
              <a:off x="2770400" y="2501852"/>
              <a:ext cx="216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 smtClean="0">
                  <a:solidFill>
                    <a:srgbClr val="00B0F0"/>
                  </a:solidFill>
                </a:rPr>
                <a:t>Wowowowoow</a:t>
              </a:r>
              <a:r>
                <a:rPr lang="fr-FR" sz="1400" b="1" dirty="0" smtClean="0">
                  <a:solidFill>
                    <a:srgbClr val="00B0F0"/>
                  </a:solidFill>
                </a:rPr>
                <a:t>??!!!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" name="Accolade fermante 1"/>
            <p:cNvSpPr/>
            <p:nvPr/>
          </p:nvSpPr>
          <p:spPr>
            <a:xfrm rot="16200000">
              <a:off x="3739953" y="17864"/>
              <a:ext cx="223416" cy="5905175"/>
            </a:xfrm>
            <a:prstGeom prst="rightBrace">
              <a:avLst>
                <a:gd name="adj1" fmla="val 128295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882801" y="4797152"/>
            <a:ext cx="649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good news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ourselves</a:t>
            </a:r>
            <a:r>
              <a:rPr lang="fr-FR" dirty="0" smtClean="0"/>
              <a:t>. </a:t>
            </a:r>
            <a:r>
              <a:rPr lang="fr-FR" dirty="0" err="1" smtClean="0"/>
              <a:t>Codename</a:t>
            </a:r>
            <a:r>
              <a:rPr lang="fr-FR" dirty="0" smtClean="0"/>
              <a:t> One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shortcuts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actually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for us.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concentrate</a:t>
            </a:r>
            <a:r>
              <a:rPr lang="fr-FR" dirty="0" smtClean="0"/>
              <a:t> on </a:t>
            </a:r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</a:t>
            </a:r>
            <a:r>
              <a:rPr lang="fr-FR" dirty="0" err="1" smtClean="0"/>
              <a:t>curly</a:t>
            </a:r>
            <a:r>
              <a:rPr lang="fr-FR" dirty="0" smtClean="0"/>
              <a:t> </a:t>
            </a:r>
            <a:r>
              <a:rPr lang="fr-FR" dirty="0" err="1" smtClean="0"/>
              <a:t>braces</a:t>
            </a:r>
            <a:r>
              <a:rPr lang="fr-FR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{ }</a:t>
            </a:r>
          </a:p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see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next</a:t>
            </a:r>
            <a:r>
              <a:rPr lang="fr-FR" b="1" dirty="0" smtClean="0">
                <a:solidFill>
                  <a:srgbClr val="FF0000"/>
                </a:solidFill>
              </a:rPr>
              <a:t> slide for 2 </a:t>
            </a:r>
            <a:r>
              <a:rPr lang="fr-FR" b="1" dirty="0" err="1" smtClean="0">
                <a:solidFill>
                  <a:srgbClr val="FF0000"/>
                </a:solidFill>
              </a:rPr>
              <a:t>examples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/>
          <a:stretch/>
        </p:blipFill>
        <p:spPr>
          <a:xfrm>
            <a:off x="1562100" y="512673"/>
            <a:ext cx="6719204" cy="4525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3861048"/>
            <a:ext cx="1800200" cy="646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èche vers le haut 5"/>
          <p:cNvSpPr/>
          <p:nvPr/>
        </p:nvSpPr>
        <p:spPr>
          <a:xfrm rot="19733414">
            <a:off x="2419634" y="1655597"/>
            <a:ext cx="21602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611560" y="2312874"/>
            <a:ext cx="2520280" cy="16619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d</a:t>
            </a:r>
            <a:r>
              <a:rPr lang="fr-FR" sz="1400" dirty="0" smtClean="0"/>
              <a:t>ouble click on « MyApplication.java » to 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its</a:t>
            </a:r>
            <a:r>
              <a:rPr lang="fr-FR" sz="1400" dirty="0" smtClean="0"/>
              <a:t> content on the right</a:t>
            </a:r>
          </a:p>
          <a:p>
            <a:endParaRPr lang="fr-FR" sz="1600" dirty="0"/>
          </a:p>
          <a:p>
            <a:r>
              <a:rPr lang="fr-FR" sz="1100" i="1" dirty="0" err="1" smtClean="0"/>
              <a:t>MyApplication.Java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is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simply</a:t>
            </a:r>
            <a:r>
              <a:rPr lang="fr-FR" sz="1100" i="1" dirty="0" smtClean="0"/>
              <a:t> a file </a:t>
            </a:r>
            <a:r>
              <a:rPr lang="fr-FR" sz="1100" i="1" dirty="0" err="1" smtClean="0"/>
              <a:t>containing</a:t>
            </a:r>
            <a:r>
              <a:rPr lang="fr-FR" sz="1100" i="1" dirty="0" smtClean="0"/>
              <a:t> a </a:t>
            </a:r>
            <a:r>
              <a:rPr lang="fr-FR" sz="1100" i="1" dirty="0" err="1" smtClean="0"/>
              <a:t>series</a:t>
            </a:r>
            <a:r>
              <a:rPr lang="fr-FR" sz="1100" i="1" dirty="0" smtClean="0"/>
              <a:t> of basic blocks of codes for the </a:t>
            </a:r>
            <a:r>
              <a:rPr lang="fr-FR" sz="1100" i="1" dirty="0" err="1" smtClean="0"/>
              <a:t>app</a:t>
            </a:r>
            <a:r>
              <a:rPr lang="fr-FR" sz="1100" i="1" dirty="0" smtClean="0"/>
              <a:t>, </a:t>
            </a:r>
            <a:r>
              <a:rPr lang="fr-FR" sz="1100" i="1" dirty="0" err="1" smtClean="0"/>
              <a:t>executed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when</a:t>
            </a:r>
            <a:r>
              <a:rPr lang="fr-FR" sz="1100" i="1" dirty="0" smtClean="0"/>
              <a:t> the </a:t>
            </a:r>
            <a:r>
              <a:rPr lang="fr-FR" sz="1100" i="1" dirty="0" err="1" smtClean="0"/>
              <a:t>users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starts</a:t>
            </a:r>
            <a:r>
              <a:rPr lang="fr-FR" sz="1100" i="1" dirty="0" smtClean="0"/>
              <a:t> the </a:t>
            </a:r>
            <a:r>
              <a:rPr lang="fr-FR" sz="1100" i="1" dirty="0" err="1" smtClean="0"/>
              <a:t>app</a:t>
            </a:r>
            <a:r>
              <a:rPr lang="fr-FR" sz="1100" i="1" dirty="0" smtClean="0"/>
              <a:t> or closes </a:t>
            </a:r>
            <a:r>
              <a:rPr lang="fr-FR" sz="1100" i="1" dirty="0" err="1" smtClean="0"/>
              <a:t>it</a:t>
            </a:r>
            <a:r>
              <a:rPr lang="fr-FR" sz="1100" i="1" dirty="0" smtClean="0"/>
              <a:t>.</a:t>
            </a:r>
            <a:endParaRPr lang="en-US" sz="1100" i="1" dirty="0"/>
          </a:p>
        </p:txBody>
      </p:sp>
      <p:sp>
        <p:nvSpPr>
          <p:cNvPr id="8" name="Ellipse 7"/>
          <p:cNvSpPr/>
          <p:nvPr/>
        </p:nvSpPr>
        <p:spPr>
          <a:xfrm>
            <a:off x="2787547" y="17636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178572" y="3013480"/>
            <a:ext cx="516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 vers le haut 11"/>
          <p:cNvSpPr/>
          <p:nvPr/>
        </p:nvSpPr>
        <p:spPr>
          <a:xfrm rot="3851962">
            <a:off x="3741364" y="4221713"/>
            <a:ext cx="216024" cy="511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86848" y="4167047"/>
            <a:ext cx="3477040" cy="22236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Example</a:t>
            </a:r>
            <a:r>
              <a:rPr lang="fr-FR" sz="1100" dirty="0" smtClean="0"/>
              <a:t>: </a:t>
            </a:r>
            <a:r>
              <a:rPr lang="fr-FR" sz="1100" dirty="0" err="1" smtClean="0"/>
              <a:t>this</a:t>
            </a:r>
            <a:r>
              <a:rPr lang="fr-FR" sz="1100" dirty="0" smtClean="0"/>
              <a:t> </a:t>
            </a:r>
            <a:r>
              <a:rPr lang="fr-FR" sz="1100" dirty="0" err="1" smtClean="0"/>
              <a:t>function</a:t>
            </a:r>
            <a:r>
              <a:rPr lang="fr-FR" sz="1100" dirty="0" smtClean="0"/>
              <a:t> </a:t>
            </a:r>
            <a:r>
              <a:rPr lang="fr-FR" sz="1100" dirty="0" err="1" smtClean="0"/>
              <a:t>called</a:t>
            </a:r>
            <a:r>
              <a:rPr lang="fr-FR" sz="1100" dirty="0" smtClean="0"/>
              <a:t> « public </a:t>
            </a:r>
            <a:r>
              <a:rPr lang="fr-FR" sz="1100" dirty="0" err="1" smtClean="0"/>
              <a:t>void</a:t>
            </a:r>
            <a:r>
              <a:rPr lang="fr-FR" sz="1100" dirty="0" smtClean="0"/>
              <a:t> </a:t>
            </a:r>
            <a:r>
              <a:rPr lang="fr-FR" sz="1100" dirty="0" err="1" smtClean="0"/>
              <a:t>start</a:t>
            </a:r>
            <a:r>
              <a:rPr lang="fr-FR" sz="1100" dirty="0" smtClean="0"/>
              <a:t>() » </a:t>
            </a:r>
            <a:r>
              <a:rPr lang="fr-FR" sz="1100" dirty="0" err="1" smtClean="0"/>
              <a:t>contains</a:t>
            </a:r>
            <a:r>
              <a:rPr lang="fr-FR" sz="1100" dirty="0" smtClean="0"/>
              <a:t> </a:t>
            </a:r>
            <a:r>
              <a:rPr lang="fr-FR" sz="1100" dirty="0" err="1" smtClean="0"/>
              <a:t>everything</a:t>
            </a:r>
            <a:r>
              <a:rPr lang="fr-FR" sz="1100" dirty="0" smtClean="0"/>
              <a:t> </a:t>
            </a:r>
            <a:r>
              <a:rPr lang="fr-FR" sz="1100" dirty="0" err="1" smtClean="0"/>
              <a:t>that</a:t>
            </a:r>
            <a:r>
              <a:rPr lang="fr-FR" sz="1100" dirty="0" smtClean="0"/>
              <a:t> </a:t>
            </a:r>
            <a:r>
              <a:rPr lang="fr-FR" sz="1100" dirty="0" err="1" smtClean="0"/>
              <a:t>will</a:t>
            </a:r>
            <a:r>
              <a:rPr lang="fr-FR" sz="1100" dirty="0" smtClean="0"/>
              <a:t> </a:t>
            </a:r>
            <a:r>
              <a:rPr lang="fr-FR" sz="1100" dirty="0" err="1" smtClean="0"/>
              <a:t>be</a:t>
            </a:r>
            <a:r>
              <a:rPr lang="fr-FR" sz="1100" dirty="0" smtClean="0"/>
              <a:t> </a:t>
            </a:r>
            <a:r>
              <a:rPr lang="fr-FR" sz="1100" dirty="0" err="1" smtClean="0"/>
              <a:t>executed</a:t>
            </a:r>
            <a:r>
              <a:rPr lang="fr-FR" sz="1100" dirty="0" smtClean="0"/>
              <a:t> </a:t>
            </a:r>
            <a:r>
              <a:rPr lang="fr-FR" sz="1100" dirty="0" err="1" smtClean="0"/>
              <a:t>when</a:t>
            </a:r>
            <a:r>
              <a:rPr lang="fr-FR" sz="1100" dirty="0" smtClean="0"/>
              <a:t> the </a:t>
            </a:r>
            <a:r>
              <a:rPr lang="fr-FR" sz="1100" dirty="0" err="1" smtClean="0"/>
              <a:t>app</a:t>
            </a:r>
            <a:r>
              <a:rPr lang="fr-FR" sz="1100" dirty="0" smtClean="0"/>
              <a:t> </a:t>
            </a:r>
            <a:r>
              <a:rPr lang="fr-FR" sz="1100" dirty="0" err="1" smtClean="0"/>
              <a:t>starts</a:t>
            </a:r>
            <a:r>
              <a:rPr lang="fr-FR" sz="1100" dirty="0" smtClean="0"/>
              <a:t>. CodenameOne has </a:t>
            </a:r>
            <a:r>
              <a:rPr lang="fr-FR" sz="1100" dirty="0" err="1" smtClean="0"/>
              <a:t>written</a:t>
            </a:r>
            <a:r>
              <a:rPr lang="fr-FR" sz="1100" dirty="0" smtClean="0"/>
              <a:t> </a:t>
            </a:r>
            <a:r>
              <a:rPr lang="fr-FR" sz="1100" dirty="0" err="1" smtClean="0"/>
              <a:t>this</a:t>
            </a:r>
            <a:r>
              <a:rPr lang="fr-FR" sz="1100" dirty="0" smtClean="0"/>
              <a:t> </a:t>
            </a:r>
            <a:r>
              <a:rPr lang="fr-FR" sz="1100" dirty="0" err="1" smtClean="0"/>
              <a:t>function</a:t>
            </a:r>
            <a:r>
              <a:rPr lang="fr-FR" sz="1100" dirty="0" smtClean="0"/>
              <a:t> </a:t>
            </a:r>
            <a:r>
              <a:rPr lang="fr-FR" sz="1100" dirty="0" err="1" smtClean="0"/>
              <a:t>automatically</a:t>
            </a:r>
            <a:r>
              <a:rPr lang="fr-FR" sz="1100" dirty="0" smtClean="0"/>
              <a:t>, </a:t>
            </a:r>
            <a:r>
              <a:rPr lang="fr-FR" sz="1100" dirty="0" err="1" smtClean="0"/>
              <a:t>we</a:t>
            </a:r>
            <a:r>
              <a:rPr lang="fr-FR" sz="1100" dirty="0" smtClean="0"/>
              <a:t> </a:t>
            </a:r>
            <a:r>
              <a:rPr lang="fr-FR" sz="1100" dirty="0" err="1" smtClean="0"/>
              <a:t>don’t</a:t>
            </a:r>
            <a:r>
              <a:rPr lang="fr-FR" sz="1100" dirty="0" smtClean="0"/>
              <a:t> </a:t>
            </a:r>
            <a:r>
              <a:rPr lang="fr-FR" sz="1100" dirty="0" err="1" smtClean="0"/>
              <a:t>need</a:t>
            </a:r>
            <a:r>
              <a:rPr lang="fr-FR" sz="1100" dirty="0" smtClean="0"/>
              <a:t> to do </a:t>
            </a:r>
            <a:r>
              <a:rPr lang="fr-FR" sz="1100" dirty="0" err="1" smtClean="0"/>
              <a:t>it</a:t>
            </a:r>
            <a:r>
              <a:rPr lang="fr-FR" sz="1100" dirty="0" smtClean="0"/>
              <a:t> </a:t>
            </a:r>
            <a:r>
              <a:rPr lang="fr-FR" sz="1100" dirty="0" err="1" smtClean="0"/>
              <a:t>ourselves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u="sng" dirty="0" smtClean="0"/>
              <a:t>Inside the </a:t>
            </a:r>
            <a:r>
              <a:rPr lang="fr-FR" sz="1100" u="sng" dirty="0" err="1" smtClean="0"/>
              <a:t>curly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braces</a:t>
            </a:r>
            <a:r>
              <a:rPr lang="fr-FR" sz="1100" u="sng" dirty="0" smtClean="0"/>
              <a:t> of </a:t>
            </a:r>
            <a:r>
              <a:rPr lang="fr-FR" sz="1100" u="sng" dirty="0" err="1" smtClean="0"/>
              <a:t>this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function</a:t>
            </a:r>
            <a:r>
              <a:rPr lang="fr-FR" sz="1100" u="sng" dirty="0" smtClean="0"/>
              <a:t>, </a:t>
            </a:r>
            <a:r>
              <a:rPr lang="fr-FR" sz="1100" u="sng" dirty="0" err="1" smtClean="0"/>
              <a:t>we</a:t>
            </a:r>
            <a:r>
              <a:rPr lang="fr-FR" sz="1100" u="sng" dirty="0" smtClean="0"/>
              <a:t> are free to </a:t>
            </a:r>
            <a:r>
              <a:rPr lang="fr-FR" sz="1100" u="sng" dirty="0" err="1" smtClean="0"/>
              <a:t>write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any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lines</a:t>
            </a:r>
            <a:r>
              <a:rPr lang="fr-FR" sz="1100" u="sng" dirty="0" smtClean="0"/>
              <a:t> of codes </a:t>
            </a:r>
            <a:r>
              <a:rPr lang="fr-FR" sz="1100" u="sng" dirty="0" err="1" smtClean="0"/>
              <a:t>that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we</a:t>
            </a:r>
            <a:r>
              <a:rPr lang="fr-FR" sz="1100" u="sng" dirty="0" smtClean="0"/>
              <a:t> </a:t>
            </a:r>
            <a:r>
              <a:rPr lang="fr-FR" sz="1100" u="sng" dirty="0" err="1" smtClean="0"/>
              <a:t>want</a:t>
            </a:r>
            <a:r>
              <a:rPr lang="fr-FR" sz="1100" u="sng" dirty="0" smtClean="0"/>
              <a:t>. </a:t>
            </a:r>
          </a:p>
          <a:p>
            <a:endParaRPr lang="fr-FR" sz="1100" u="sng" dirty="0"/>
          </a:p>
          <a:p>
            <a:r>
              <a:rPr lang="fr-FR" sz="1000" dirty="0" err="1" smtClean="0"/>
              <a:t>Here</a:t>
            </a:r>
            <a:r>
              <a:rPr lang="fr-FR" sz="1000" dirty="0" smtClean="0"/>
              <a:t>, </a:t>
            </a:r>
            <a:r>
              <a:rPr lang="fr-FR" sz="1000" dirty="0" err="1" smtClean="0"/>
              <a:t>we</a:t>
            </a:r>
            <a:r>
              <a:rPr lang="fr-FR" sz="1000" dirty="0" smtClean="0"/>
              <a:t> have </a:t>
            </a:r>
            <a:r>
              <a:rPr lang="fr-FR" sz="1000" dirty="0" err="1" smtClean="0"/>
              <a:t>written</a:t>
            </a:r>
            <a:r>
              <a:rPr lang="fr-FR" sz="1000" dirty="0" smtClean="0"/>
              <a:t> 3 </a:t>
            </a:r>
            <a:r>
              <a:rPr lang="fr-FR" sz="1000" dirty="0" err="1" smtClean="0"/>
              <a:t>lines</a:t>
            </a:r>
            <a:r>
              <a:rPr lang="fr-FR" sz="1000" dirty="0" smtClean="0"/>
              <a:t>, </a:t>
            </a:r>
            <a:r>
              <a:rPr lang="fr-FR" sz="1000" dirty="0" err="1" smtClean="0"/>
              <a:t>instructing</a:t>
            </a:r>
            <a:r>
              <a:rPr lang="fr-FR" sz="1000" dirty="0" smtClean="0"/>
              <a:t> to show the first </a:t>
            </a:r>
            <a:r>
              <a:rPr lang="fr-FR" sz="1000" dirty="0" err="1" smtClean="0"/>
              <a:t>screen</a:t>
            </a:r>
            <a:r>
              <a:rPr lang="fr-FR" sz="1000" dirty="0" smtClean="0"/>
              <a:t> of the </a:t>
            </a:r>
            <a:r>
              <a:rPr lang="fr-FR" sz="1000" dirty="0" err="1" smtClean="0"/>
              <a:t>app</a:t>
            </a:r>
            <a:r>
              <a:rPr lang="fr-FR" sz="1000" dirty="0" smtClean="0"/>
              <a:t>: a) </a:t>
            </a:r>
            <a:r>
              <a:rPr lang="fr-FR" sz="1000" dirty="0" err="1" smtClean="0"/>
              <a:t>create</a:t>
            </a:r>
            <a:r>
              <a:rPr lang="fr-FR" sz="1000" dirty="0" smtClean="0"/>
              <a:t> a box </a:t>
            </a:r>
            <a:r>
              <a:rPr lang="fr-FR" sz="1000" dirty="0" err="1" smtClean="0"/>
              <a:t>specialized</a:t>
            </a:r>
            <a:r>
              <a:rPr lang="fr-FR" sz="1000" dirty="0" smtClean="0"/>
              <a:t> in </a:t>
            </a:r>
            <a:r>
              <a:rPr lang="fr-FR" sz="1000" dirty="0" err="1" smtClean="0"/>
              <a:t>containing</a:t>
            </a:r>
            <a:r>
              <a:rPr lang="fr-FR" sz="1000" dirty="0" smtClean="0"/>
              <a:t> </a:t>
            </a:r>
            <a:r>
              <a:rPr lang="fr-FR" sz="1000" dirty="0" err="1" smtClean="0"/>
              <a:t>screens</a:t>
            </a:r>
            <a:r>
              <a:rPr lang="fr-FR" sz="1000" dirty="0" smtClean="0"/>
              <a:t>, put a new </a:t>
            </a:r>
            <a:r>
              <a:rPr lang="fr-FR" sz="1000" dirty="0" err="1" smtClean="0"/>
              <a:t>screen</a:t>
            </a:r>
            <a:r>
              <a:rPr lang="fr-FR" sz="1000" dirty="0" smtClean="0"/>
              <a:t> in </a:t>
            </a:r>
            <a:r>
              <a:rPr lang="fr-FR" sz="1000" dirty="0" err="1" smtClean="0"/>
              <a:t>this</a:t>
            </a:r>
            <a:r>
              <a:rPr lang="fr-FR" sz="1000" dirty="0" smtClean="0"/>
              <a:t> box, </a:t>
            </a:r>
            <a:r>
              <a:rPr lang="fr-FR" sz="1000" dirty="0" err="1" smtClean="0"/>
              <a:t>apply</a:t>
            </a:r>
            <a:r>
              <a:rPr lang="fr-FR" sz="1000" dirty="0" smtClean="0"/>
              <a:t> the « show » action to the box.</a:t>
            </a:r>
          </a:p>
          <a:p>
            <a:endParaRPr lang="fr-FR" sz="1050" i="1" dirty="0" smtClean="0"/>
          </a:p>
        </p:txBody>
      </p:sp>
      <p:sp>
        <p:nvSpPr>
          <p:cNvPr id="14" name="Ellipse 13"/>
          <p:cNvSpPr/>
          <p:nvPr/>
        </p:nvSpPr>
        <p:spPr>
          <a:xfrm>
            <a:off x="3785400" y="46056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763688" y="446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1: a block of code </a:t>
            </a:r>
            <a:r>
              <a:rPr lang="fr-FR" dirty="0" err="1" smtClean="0"/>
              <a:t>called</a:t>
            </a:r>
            <a:r>
              <a:rPr lang="fr-FR" dirty="0" smtClean="0"/>
              <a:t> « 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() 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7" y="516042"/>
            <a:ext cx="2489550" cy="2927182"/>
          </a:xfrm>
          <a:prstGeom prst="rect">
            <a:avLst/>
          </a:prstGeom>
        </p:spPr>
      </p:pic>
      <p:sp>
        <p:nvSpPr>
          <p:cNvPr id="6" name="Flèche vers le haut 5"/>
          <p:cNvSpPr/>
          <p:nvPr/>
        </p:nvSpPr>
        <p:spPr>
          <a:xfrm rot="13511403">
            <a:off x="1128751" y="2761888"/>
            <a:ext cx="21602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393320" y="22048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763688" y="446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2: </a:t>
            </a:r>
            <a:r>
              <a:rPr lang="fr-FR" sz="1400" dirty="0" smtClean="0"/>
              <a:t>code </a:t>
            </a:r>
            <a:r>
              <a:rPr lang="fr-FR" sz="1400" dirty="0" err="1" smtClean="0"/>
              <a:t>being</a:t>
            </a:r>
            <a:r>
              <a:rPr lang="fr-FR" sz="1400" dirty="0" smtClean="0"/>
              <a:t> </a:t>
            </a:r>
            <a:r>
              <a:rPr lang="fr-FR" sz="1400" dirty="0" err="1" smtClean="0"/>
              <a:t>executed</a:t>
            </a:r>
            <a:r>
              <a:rPr lang="fr-FR" sz="1400" dirty="0" smtClean="0"/>
              <a:t> </a:t>
            </a:r>
            <a:r>
              <a:rPr lang="fr-FR" sz="1400" dirty="0" err="1" smtClean="0"/>
              <a:t>when</a:t>
            </a:r>
            <a:r>
              <a:rPr lang="fr-FR" sz="1400" dirty="0" smtClean="0"/>
              <a:t> a user click on a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app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907704" y="1340768"/>
            <a:ext cx="230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Create</a:t>
            </a:r>
            <a:r>
              <a:rPr lang="fr-FR" sz="1200" b="1" dirty="0" smtClean="0">
                <a:solidFill>
                  <a:srgbClr val="FF0000"/>
                </a:solidFill>
              </a:rPr>
              <a:t> a </a:t>
            </a:r>
            <a:r>
              <a:rPr lang="fr-FR" sz="1200" b="1" dirty="0" err="1" smtClean="0">
                <a:solidFill>
                  <a:srgbClr val="FF0000"/>
                </a:solidFill>
              </a:rPr>
              <a:t>Button</a:t>
            </a:r>
            <a:r>
              <a:rPr lang="fr-FR" sz="1200" b="1" dirty="0" smtClean="0">
                <a:solidFill>
                  <a:srgbClr val="FF0000"/>
                </a:solidFill>
              </a:rPr>
              <a:t>, select </a:t>
            </a:r>
            <a:r>
              <a:rPr lang="fr-FR" sz="1200" b="1" dirty="0" err="1" smtClean="0">
                <a:solidFill>
                  <a:srgbClr val="FF0000"/>
                </a:solidFill>
              </a:rPr>
              <a:t>it</a:t>
            </a:r>
            <a:r>
              <a:rPr lang="fr-FR" sz="1200" b="1" dirty="0" smtClean="0">
                <a:solidFill>
                  <a:srgbClr val="FF0000"/>
                </a:solidFill>
              </a:rPr>
              <a:t> and go to </a:t>
            </a:r>
            <a:r>
              <a:rPr lang="fr-FR" sz="1200" b="1" dirty="0" err="1" smtClean="0">
                <a:solidFill>
                  <a:srgbClr val="FF0000"/>
                </a:solidFill>
              </a:rPr>
              <a:t>its</a:t>
            </a:r>
            <a:r>
              <a:rPr lang="fr-FR" sz="1200" b="1" dirty="0" smtClean="0">
                <a:solidFill>
                  <a:srgbClr val="FF0000"/>
                </a:solidFill>
              </a:rPr>
              <a:t> </a:t>
            </a:r>
            <a:r>
              <a:rPr lang="fr-FR" sz="1200" b="1" dirty="0" err="1" smtClean="0">
                <a:solidFill>
                  <a:srgbClr val="FF0000"/>
                </a:solidFill>
              </a:rPr>
              <a:t>properties</a:t>
            </a:r>
            <a:r>
              <a:rPr lang="fr-FR" sz="1200" b="1" dirty="0" smtClean="0">
                <a:solidFill>
                  <a:srgbClr val="FF0000"/>
                </a:solidFill>
              </a:rPr>
              <a:t> (     ). </a:t>
            </a:r>
            <a:r>
              <a:rPr lang="fr-FR" sz="1200" b="1" dirty="0" err="1" smtClean="0">
                <a:solidFill>
                  <a:srgbClr val="FF0000"/>
                </a:solidFill>
              </a:rPr>
              <a:t>Then</a:t>
            </a:r>
            <a:r>
              <a:rPr lang="fr-FR" sz="1200" b="1" dirty="0" smtClean="0">
                <a:solidFill>
                  <a:srgbClr val="FF0000"/>
                </a:solidFill>
              </a:rPr>
              <a:t> click on « Events » (     ).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Flèche vers le haut 14"/>
          <p:cNvSpPr/>
          <p:nvPr/>
        </p:nvSpPr>
        <p:spPr>
          <a:xfrm rot="19254215">
            <a:off x="778863" y="1097125"/>
            <a:ext cx="216024" cy="3789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956111" y="1482590"/>
            <a:ext cx="280652" cy="29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3112790" y="1591334"/>
            <a:ext cx="140325" cy="145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en-US" sz="1100" dirty="0"/>
          </a:p>
        </p:txBody>
      </p:sp>
      <p:sp>
        <p:nvSpPr>
          <p:cNvPr id="18" name="Ellipse 17"/>
          <p:cNvSpPr/>
          <p:nvPr/>
        </p:nvSpPr>
        <p:spPr>
          <a:xfrm>
            <a:off x="2937139" y="1771017"/>
            <a:ext cx="140325" cy="145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en-US" sz="11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75030"/>
            <a:ext cx="3070820" cy="2337637"/>
          </a:xfrm>
          <a:prstGeom prst="rect">
            <a:avLst/>
          </a:prstGeom>
        </p:spPr>
      </p:pic>
      <p:sp>
        <p:nvSpPr>
          <p:cNvPr id="19" name="Flèche vers le haut 18"/>
          <p:cNvSpPr/>
          <p:nvPr/>
        </p:nvSpPr>
        <p:spPr>
          <a:xfrm rot="19254215">
            <a:off x="6179462" y="1278812"/>
            <a:ext cx="216024" cy="3789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6356710" y="1664277"/>
            <a:ext cx="280652" cy="29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6626274" y="1671441"/>
            <a:ext cx="230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Now</a:t>
            </a:r>
            <a:r>
              <a:rPr lang="fr-FR" sz="1200" b="1" dirty="0" smtClean="0">
                <a:solidFill>
                  <a:srgbClr val="FF0000"/>
                </a:solidFill>
              </a:rPr>
              <a:t> click on « Action Event ».</a:t>
            </a:r>
            <a:endParaRPr lang="en-US" sz="11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6636642" y="1882279"/>
            <a:ext cx="2287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When</a:t>
            </a:r>
            <a:r>
              <a:rPr lang="fr-FR" sz="800" dirty="0" smtClean="0"/>
              <a:t> </a:t>
            </a:r>
            <a:r>
              <a:rPr lang="fr-FR" sz="800" dirty="0" err="1" smtClean="0"/>
              <a:t>you</a:t>
            </a:r>
            <a:r>
              <a:rPr lang="fr-FR" sz="800" dirty="0" smtClean="0"/>
              <a:t> click, </a:t>
            </a:r>
            <a:r>
              <a:rPr lang="fr-FR" sz="800" dirty="0" err="1" smtClean="0"/>
              <a:t>this</a:t>
            </a:r>
            <a:r>
              <a:rPr lang="fr-FR" sz="800" dirty="0" smtClean="0"/>
              <a:t> </a:t>
            </a:r>
            <a:r>
              <a:rPr lang="fr-FR" sz="800" dirty="0" err="1" smtClean="0"/>
              <a:t>creates</a:t>
            </a:r>
            <a:r>
              <a:rPr lang="fr-FR" sz="800" dirty="0" smtClean="0"/>
              <a:t> an </a:t>
            </a:r>
            <a:r>
              <a:rPr lang="fr-FR" sz="800" dirty="0" err="1" smtClean="0"/>
              <a:t>empty</a:t>
            </a:r>
            <a:r>
              <a:rPr lang="fr-FR" sz="800" dirty="0" smtClean="0"/>
              <a:t> block of code in </a:t>
            </a:r>
            <a:r>
              <a:rPr lang="fr-FR" sz="800" dirty="0" err="1" smtClean="0"/>
              <a:t>NetBeans</a:t>
            </a:r>
            <a:r>
              <a:rPr lang="fr-FR" sz="800" dirty="0" smtClean="0"/>
              <a:t>. You </a:t>
            </a:r>
            <a:r>
              <a:rPr lang="fr-FR" sz="800" dirty="0" err="1" smtClean="0"/>
              <a:t>can</a:t>
            </a:r>
            <a:r>
              <a:rPr lang="fr-FR" sz="800" dirty="0" smtClean="0"/>
              <a:t> </a:t>
            </a:r>
            <a:r>
              <a:rPr lang="fr-FR" sz="800" dirty="0" err="1" smtClean="0"/>
              <a:t>see</a:t>
            </a:r>
            <a:r>
              <a:rPr lang="fr-FR" sz="800" dirty="0" smtClean="0"/>
              <a:t> the </a:t>
            </a:r>
            <a:r>
              <a:rPr lang="fr-FR" sz="800" dirty="0" err="1" smtClean="0"/>
              <a:t>NetBeans</a:t>
            </a:r>
            <a:r>
              <a:rPr lang="fr-FR" sz="800" dirty="0" smtClean="0"/>
              <a:t> </a:t>
            </a:r>
            <a:r>
              <a:rPr lang="fr-FR" sz="800" dirty="0" err="1" smtClean="0"/>
              <a:t>window</a:t>
            </a:r>
            <a:r>
              <a:rPr lang="fr-FR" sz="800" dirty="0" smtClean="0"/>
              <a:t> </a:t>
            </a:r>
            <a:r>
              <a:rPr lang="fr-FR" sz="800" dirty="0" err="1" smtClean="0"/>
              <a:t>blink</a:t>
            </a:r>
            <a:r>
              <a:rPr lang="fr-FR" sz="800" dirty="0"/>
              <a:t> </a:t>
            </a:r>
            <a:r>
              <a:rPr lang="fr-FR" sz="800" dirty="0" smtClean="0"/>
              <a:t>to signal </a:t>
            </a:r>
            <a:r>
              <a:rPr lang="fr-FR" sz="800" dirty="0" err="1" smtClean="0"/>
              <a:t>this</a:t>
            </a:r>
            <a:r>
              <a:rPr lang="fr-FR" sz="800" dirty="0" smtClean="0"/>
              <a:t>.</a:t>
            </a:r>
          </a:p>
          <a:p>
            <a:r>
              <a:rPr lang="fr-FR" sz="800" dirty="0" smtClean="0"/>
              <a:t>In </a:t>
            </a:r>
            <a:r>
              <a:rPr lang="fr-FR" sz="800" dirty="0" err="1" smtClean="0"/>
              <a:t>this</a:t>
            </a:r>
            <a:r>
              <a:rPr lang="fr-FR" sz="800" dirty="0" smtClean="0"/>
              <a:t> </a:t>
            </a:r>
            <a:r>
              <a:rPr lang="fr-FR" sz="800" dirty="0" err="1" smtClean="0"/>
              <a:t>empty</a:t>
            </a:r>
            <a:r>
              <a:rPr lang="fr-FR" sz="800" dirty="0" smtClean="0"/>
              <a:t> block of code, </a:t>
            </a:r>
            <a:r>
              <a:rPr lang="fr-FR" sz="800" dirty="0" err="1" smtClean="0"/>
              <a:t>between</a:t>
            </a:r>
            <a:r>
              <a:rPr lang="fr-FR" sz="800" dirty="0" smtClean="0"/>
              <a:t> the </a:t>
            </a:r>
            <a:r>
              <a:rPr lang="fr-FR" sz="800" dirty="0" err="1" smtClean="0"/>
              <a:t>curly</a:t>
            </a:r>
            <a:r>
              <a:rPr lang="fr-FR" sz="800" dirty="0" smtClean="0"/>
              <a:t> </a:t>
            </a:r>
            <a:r>
              <a:rPr lang="fr-FR" sz="800" dirty="0" err="1" smtClean="0"/>
              <a:t>braces</a:t>
            </a:r>
            <a:r>
              <a:rPr lang="fr-FR" sz="800" dirty="0" smtClean="0"/>
              <a:t>, </a:t>
            </a:r>
            <a:r>
              <a:rPr lang="fr-FR" sz="800" b="1" u="sng" dirty="0" err="1" smtClean="0">
                <a:solidFill>
                  <a:srgbClr val="FF0000"/>
                </a:solidFill>
              </a:rPr>
              <a:t>you</a:t>
            </a:r>
            <a:r>
              <a:rPr lang="fr-FR" sz="800" b="1" u="sng" dirty="0" smtClean="0">
                <a:solidFill>
                  <a:srgbClr val="FF0000"/>
                </a:solidFill>
              </a:rPr>
              <a:t> </a:t>
            </a:r>
            <a:r>
              <a:rPr lang="fr-FR" sz="800" b="1" u="sng" dirty="0" err="1" smtClean="0">
                <a:solidFill>
                  <a:srgbClr val="FF0000"/>
                </a:solidFill>
              </a:rPr>
              <a:t>can</a:t>
            </a:r>
            <a:r>
              <a:rPr lang="fr-FR" sz="800" b="1" u="sng" dirty="0" smtClean="0">
                <a:solidFill>
                  <a:srgbClr val="FF0000"/>
                </a:solidFill>
              </a:rPr>
              <a:t> </a:t>
            </a:r>
            <a:r>
              <a:rPr lang="fr-FR" sz="800" b="1" u="sng" dirty="0" err="1" smtClean="0">
                <a:solidFill>
                  <a:srgbClr val="FF0000"/>
                </a:solidFill>
              </a:rPr>
              <a:t>write</a:t>
            </a:r>
            <a:r>
              <a:rPr lang="fr-FR" sz="800" b="1" u="sng" dirty="0" smtClean="0">
                <a:solidFill>
                  <a:srgbClr val="FF0000"/>
                </a:solidFill>
              </a:rPr>
              <a:t> </a:t>
            </a:r>
            <a:r>
              <a:rPr lang="fr-FR" sz="800" b="1" u="sng" dirty="0" err="1" smtClean="0">
                <a:solidFill>
                  <a:srgbClr val="FF0000"/>
                </a:solidFill>
              </a:rPr>
              <a:t>some</a:t>
            </a:r>
            <a:r>
              <a:rPr lang="fr-FR" sz="800" b="1" u="sng" dirty="0" smtClean="0">
                <a:solidFill>
                  <a:srgbClr val="FF0000"/>
                </a:solidFill>
              </a:rPr>
              <a:t> code</a:t>
            </a:r>
            <a:r>
              <a:rPr lang="fr-FR" sz="800" dirty="0" smtClean="0"/>
              <a:t>: </a:t>
            </a:r>
            <a:r>
              <a:rPr lang="fr-FR" sz="800" dirty="0" err="1" smtClean="0"/>
              <a:t>anything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</a:t>
            </a:r>
            <a:r>
              <a:rPr lang="fr-FR" sz="800" dirty="0" err="1" smtClean="0"/>
              <a:t>will</a:t>
            </a:r>
            <a:r>
              <a:rPr lang="fr-FR" sz="800" dirty="0" smtClean="0"/>
              <a:t> </a:t>
            </a:r>
            <a:r>
              <a:rPr lang="fr-FR" sz="800" dirty="0" err="1" smtClean="0"/>
              <a:t>happen</a:t>
            </a:r>
            <a:r>
              <a:rPr lang="fr-FR" sz="800" dirty="0" smtClean="0"/>
              <a:t> </a:t>
            </a:r>
            <a:r>
              <a:rPr lang="fr-FR" sz="800" dirty="0" err="1" smtClean="0"/>
              <a:t>when</a:t>
            </a:r>
            <a:r>
              <a:rPr lang="fr-FR" sz="800" dirty="0" smtClean="0"/>
              <a:t> the </a:t>
            </a:r>
            <a:r>
              <a:rPr lang="fr-FR" sz="800" dirty="0" err="1" smtClean="0"/>
              <a:t>Button</a:t>
            </a:r>
            <a:r>
              <a:rPr lang="fr-FR" sz="800" dirty="0" smtClean="0"/>
              <a:t> </a:t>
            </a:r>
            <a:r>
              <a:rPr lang="fr-FR" sz="800" dirty="0" err="1" smtClean="0"/>
              <a:t>will</a:t>
            </a:r>
            <a:r>
              <a:rPr lang="fr-FR" sz="800" dirty="0" smtClean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clicked</a:t>
            </a:r>
            <a:r>
              <a:rPr lang="fr-FR" sz="800" dirty="0" smtClean="0"/>
              <a:t>. Show a </a:t>
            </a:r>
            <a:r>
              <a:rPr lang="fr-FR" sz="800" dirty="0" err="1" smtClean="0"/>
              <a:t>picture</a:t>
            </a:r>
            <a:r>
              <a:rPr lang="fr-FR" sz="800" dirty="0" smtClean="0"/>
              <a:t>? Open a </a:t>
            </a:r>
            <a:r>
              <a:rPr lang="fr-FR" sz="800" dirty="0" err="1" smtClean="0"/>
              <a:t>webpage</a:t>
            </a:r>
            <a:r>
              <a:rPr lang="fr-FR" sz="800" dirty="0" smtClean="0"/>
              <a:t>? Move </a:t>
            </a:r>
            <a:r>
              <a:rPr lang="fr-FR" sz="800" dirty="0" err="1" smtClean="0"/>
              <a:t>something</a:t>
            </a:r>
            <a:r>
              <a:rPr lang="fr-FR" sz="800" dirty="0" smtClean="0"/>
              <a:t> on the </a:t>
            </a:r>
            <a:r>
              <a:rPr lang="fr-FR" sz="800" dirty="0" err="1" smtClean="0"/>
              <a:t>screen</a:t>
            </a:r>
            <a:r>
              <a:rPr lang="fr-FR" sz="800" dirty="0" smtClean="0"/>
              <a:t>? You </a:t>
            </a:r>
            <a:r>
              <a:rPr lang="fr-FR" sz="800" dirty="0" err="1" smtClean="0"/>
              <a:t>decide</a:t>
            </a:r>
            <a:r>
              <a:rPr lang="fr-FR" sz="800" dirty="0" smtClean="0"/>
              <a:t>!!</a:t>
            </a:r>
            <a:endParaRPr lang="en-US" sz="8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51" y="3212976"/>
            <a:ext cx="5796136" cy="2541493"/>
          </a:xfrm>
          <a:prstGeom prst="rect">
            <a:avLst/>
          </a:prstGeom>
        </p:spPr>
      </p:pic>
      <p:sp>
        <p:nvSpPr>
          <p:cNvPr id="24" name="Flèche vers le haut 23"/>
          <p:cNvSpPr/>
          <p:nvPr/>
        </p:nvSpPr>
        <p:spPr>
          <a:xfrm rot="19254215">
            <a:off x="2760063" y="4284825"/>
            <a:ext cx="216024" cy="3789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2937311" y="4670290"/>
            <a:ext cx="280652" cy="29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en-US" dirty="0"/>
          </a:p>
        </p:txBody>
      </p:sp>
      <p:sp>
        <p:nvSpPr>
          <p:cNvPr id="26" name="Flèche vers le haut 25"/>
          <p:cNvSpPr/>
          <p:nvPr/>
        </p:nvSpPr>
        <p:spPr>
          <a:xfrm rot="18788734">
            <a:off x="5327050" y="5453954"/>
            <a:ext cx="216024" cy="189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5868144" y="5330374"/>
            <a:ext cx="280652" cy="29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2483768" y="5157192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</a:t>
            </a:r>
            <a:r>
              <a:rPr lang="fr-FR" sz="1050" dirty="0" smtClean="0"/>
              <a:t>ouble click on « Screen1.java » to </a:t>
            </a:r>
            <a:r>
              <a:rPr lang="fr-FR" sz="1050" dirty="0" err="1" smtClean="0"/>
              <a:t>see</a:t>
            </a:r>
            <a:r>
              <a:rPr lang="fr-FR" sz="1050" dirty="0" smtClean="0"/>
              <a:t> </a:t>
            </a:r>
            <a:r>
              <a:rPr lang="fr-FR" sz="1050" dirty="0" err="1" smtClean="0"/>
              <a:t>its</a:t>
            </a:r>
            <a:r>
              <a:rPr lang="fr-FR" sz="1050" dirty="0" smtClean="0"/>
              <a:t> content on the right</a:t>
            </a:r>
            <a:endParaRPr lang="en-US" sz="105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3267477" y="5621703"/>
            <a:ext cx="584443" cy="14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99992" y="55892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Between</a:t>
            </a:r>
            <a:r>
              <a:rPr lang="fr-FR" sz="1200" dirty="0" smtClean="0"/>
              <a:t> the </a:t>
            </a:r>
            <a:r>
              <a:rPr lang="fr-FR" sz="1200" dirty="0" err="1" smtClean="0"/>
              <a:t>curly</a:t>
            </a:r>
            <a:r>
              <a:rPr lang="fr-FR" sz="1200" dirty="0" smtClean="0"/>
              <a:t> </a:t>
            </a:r>
            <a:r>
              <a:rPr lang="fr-FR" sz="1200" dirty="0" err="1" smtClean="0"/>
              <a:t>braces</a:t>
            </a:r>
            <a:r>
              <a:rPr lang="fr-FR" sz="1200" dirty="0" smtClean="0"/>
              <a:t>, </a:t>
            </a:r>
            <a:r>
              <a:rPr lang="fr-FR" sz="1200" dirty="0" err="1" smtClean="0"/>
              <a:t>write</a:t>
            </a:r>
            <a:r>
              <a:rPr lang="fr-FR" sz="1200" dirty="0" smtClean="0"/>
              <a:t> </a:t>
            </a:r>
            <a:r>
              <a:rPr lang="fr-FR" sz="1200" dirty="0" err="1" smtClean="0"/>
              <a:t>anything</a:t>
            </a:r>
            <a:r>
              <a:rPr lang="fr-FR" sz="1200" dirty="0" smtClean="0"/>
              <a:t> </a:t>
            </a:r>
            <a:r>
              <a:rPr lang="fr-FR" sz="1200" dirty="0" err="1" smtClean="0"/>
              <a:t>you</a:t>
            </a:r>
            <a:r>
              <a:rPr lang="fr-FR" sz="1200" dirty="0" smtClean="0"/>
              <a:t> </a:t>
            </a:r>
            <a:r>
              <a:rPr lang="fr-FR" sz="1200" dirty="0" err="1" smtClean="0"/>
              <a:t>want</a:t>
            </a:r>
            <a:r>
              <a:rPr lang="fr-FR" sz="1200" dirty="0" smtClean="0"/>
              <a:t>. </a:t>
            </a:r>
            <a:r>
              <a:rPr lang="fr-FR" sz="1200" dirty="0" err="1" smtClean="0"/>
              <a:t>Here</a:t>
            </a:r>
            <a:r>
              <a:rPr lang="fr-FR" sz="1200" dirty="0" smtClean="0"/>
              <a:t> I </a:t>
            </a:r>
            <a:r>
              <a:rPr lang="fr-FR" sz="1200" dirty="0" err="1" smtClean="0"/>
              <a:t>write</a:t>
            </a:r>
            <a:r>
              <a:rPr lang="fr-FR" sz="1200" dirty="0" smtClean="0"/>
              <a:t>: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217448" y="6033482"/>
            <a:ext cx="43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800" dirty="0" err="1" smtClean="0"/>
              <a:t>Create</a:t>
            </a:r>
            <a:r>
              <a:rPr lang="fr-FR" sz="800" dirty="0" smtClean="0"/>
              <a:t> a box </a:t>
            </a:r>
            <a:r>
              <a:rPr lang="fr-FR" sz="800" dirty="0" err="1" smtClean="0"/>
              <a:t>called</a:t>
            </a:r>
            <a:r>
              <a:rPr lang="fr-FR" sz="800" dirty="0" smtClean="0"/>
              <a:t> « </a:t>
            </a:r>
            <a:r>
              <a:rPr lang="fr-FR" sz="800" dirty="0" err="1" smtClean="0"/>
              <a:t>myLabel</a:t>
            </a:r>
            <a:r>
              <a:rPr lang="fr-FR" sz="800" dirty="0" smtClean="0"/>
              <a:t> » </a:t>
            </a:r>
            <a:r>
              <a:rPr lang="fr-FR" sz="800" dirty="0" err="1" smtClean="0"/>
              <a:t>specialized</a:t>
            </a:r>
            <a:r>
              <a:rPr lang="fr-FR" sz="800" dirty="0" smtClean="0"/>
              <a:t> in </a:t>
            </a:r>
            <a:r>
              <a:rPr lang="fr-FR" sz="800" dirty="0" err="1" smtClean="0"/>
              <a:t>containing</a:t>
            </a:r>
            <a:r>
              <a:rPr lang="fr-FR" sz="800" dirty="0" smtClean="0"/>
              <a:t> Labels.</a:t>
            </a:r>
          </a:p>
          <a:p>
            <a:pPr marL="228600" indent="-228600">
              <a:buAutoNum type="arabicPeriod"/>
            </a:pPr>
            <a:r>
              <a:rPr lang="fr-FR" sz="800" dirty="0" smtClean="0"/>
              <a:t>Put a new Label in </a:t>
            </a:r>
            <a:r>
              <a:rPr lang="fr-FR" sz="800" dirty="0" err="1" smtClean="0"/>
              <a:t>it</a:t>
            </a:r>
            <a:r>
              <a:rPr lang="fr-FR" sz="800" dirty="0" smtClean="0"/>
              <a:t>,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some</a:t>
            </a:r>
            <a:r>
              <a:rPr lang="fr-FR" sz="800" dirty="0" smtClean="0"/>
              <a:t> </a:t>
            </a:r>
            <a:r>
              <a:rPr lang="fr-FR" sz="800" dirty="0" err="1" smtClean="0"/>
              <a:t>text</a:t>
            </a:r>
            <a:endParaRPr lang="fr-FR" sz="800" dirty="0" smtClean="0"/>
          </a:p>
          <a:p>
            <a:pPr marL="228600" indent="-228600">
              <a:buAutoNum type="arabicPeriod"/>
            </a:pPr>
            <a:r>
              <a:rPr lang="fr-FR" sz="800" dirty="0" err="1" smtClean="0"/>
              <a:t>Add</a:t>
            </a:r>
            <a:r>
              <a:rPr lang="fr-FR" sz="800" dirty="0" smtClean="0"/>
              <a:t> the label to the </a:t>
            </a:r>
            <a:r>
              <a:rPr lang="fr-FR" sz="800" dirty="0" err="1" smtClean="0"/>
              <a:t>current</a:t>
            </a:r>
            <a:r>
              <a:rPr lang="fr-FR" sz="800" dirty="0" smtClean="0"/>
              <a:t> </a:t>
            </a:r>
            <a:r>
              <a:rPr lang="fr-FR" sz="800" dirty="0" err="1" smtClean="0"/>
              <a:t>screen</a:t>
            </a:r>
            <a:r>
              <a:rPr lang="fr-FR" sz="800" dirty="0" smtClean="0"/>
              <a:t> (« </a:t>
            </a:r>
            <a:r>
              <a:rPr lang="fr-FR" sz="800" dirty="0" err="1" smtClean="0"/>
              <a:t>this</a:t>
            </a:r>
            <a:r>
              <a:rPr lang="fr-FR" sz="800" dirty="0" smtClean="0"/>
              <a:t> » </a:t>
            </a:r>
            <a:r>
              <a:rPr lang="fr-FR" sz="800" dirty="0" err="1" smtClean="0"/>
              <a:t>designates</a:t>
            </a:r>
            <a:r>
              <a:rPr lang="fr-FR" sz="800" dirty="0" smtClean="0"/>
              <a:t> the box </a:t>
            </a:r>
            <a:r>
              <a:rPr lang="fr-FR" sz="800" dirty="0" err="1" smtClean="0"/>
              <a:t>containing</a:t>
            </a:r>
            <a:r>
              <a:rPr lang="fr-FR" sz="800" dirty="0" smtClean="0"/>
              <a:t> the </a:t>
            </a:r>
            <a:r>
              <a:rPr lang="fr-FR" sz="800" dirty="0" err="1" smtClean="0"/>
              <a:t>screen</a:t>
            </a:r>
            <a:r>
              <a:rPr lang="fr-FR" sz="800" dirty="0" smtClean="0"/>
              <a:t> </a:t>
            </a:r>
            <a:r>
              <a:rPr lang="fr-FR" sz="800" dirty="0" err="1" smtClean="0"/>
              <a:t>we</a:t>
            </a:r>
            <a:r>
              <a:rPr lang="fr-FR" sz="800" dirty="0" smtClean="0"/>
              <a:t> are </a:t>
            </a:r>
            <a:r>
              <a:rPr lang="fr-FR" sz="800" dirty="0" err="1" smtClean="0"/>
              <a:t>currently</a:t>
            </a:r>
            <a:r>
              <a:rPr lang="fr-FR" sz="800" dirty="0" smtClean="0"/>
              <a:t> </a:t>
            </a:r>
            <a:r>
              <a:rPr lang="fr-FR" sz="800" dirty="0" err="1" smtClean="0"/>
              <a:t>working</a:t>
            </a:r>
            <a:r>
              <a:rPr lang="fr-FR" sz="800" dirty="0" smtClean="0"/>
              <a:t> on)</a:t>
            </a:r>
          </a:p>
          <a:p>
            <a:pPr marL="228600" indent="-228600">
              <a:buAutoNum type="arabicPeriod"/>
            </a:pPr>
            <a:r>
              <a:rPr lang="fr-FR" sz="800" dirty="0" err="1" smtClean="0"/>
              <a:t>Apply</a:t>
            </a:r>
            <a:r>
              <a:rPr lang="fr-FR" sz="800" dirty="0" smtClean="0"/>
              <a:t> the « </a:t>
            </a:r>
            <a:r>
              <a:rPr lang="fr-FR" sz="800" dirty="0" err="1" smtClean="0"/>
              <a:t>repaint</a:t>
            </a:r>
            <a:r>
              <a:rPr lang="fr-FR" sz="800" dirty="0" smtClean="0"/>
              <a:t> » action, </a:t>
            </a:r>
            <a:r>
              <a:rPr lang="fr-FR" sz="800" dirty="0" err="1" smtClean="0"/>
              <a:t>meaning</a:t>
            </a:r>
            <a:r>
              <a:rPr lang="fr-FR" sz="800" dirty="0" smtClean="0"/>
              <a:t> </a:t>
            </a:r>
            <a:r>
              <a:rPr lang="fr-FR" sz="800" dirty="0" err="1" smtClean="0"/>
              <a:t>it</a:t>
            </a:r>
            <a:r>
              <a:rPr lang="fr-FR" sz="800" dirty="0" smtClean="0"/>
              <a:t> </a:t>
            </a:r>
            <a:r>
              <a:rPr lang="fr-FR" sz="800" dirty="0" err="1" smtClean="0"/>
              <a:t>is</a:t>
            </a:r>
            <a:r>
              <a:rPr lang="fr-FR" sz="800" dirty="0" smtClean="0"/>
              <a:t> </a:t>
            </a:r>
            <a:r>
              <a:rPr lang="fr-FR" sz="800" dirty="0" err="1" smtClean="0"/>
              <a:t>going</a:t>
            </a:r>
            <a:r>
              <a:rPr lang="fr-FR" sz="800" dirty="0" smtClean="0"/>
              <a:t> to </a:t>
            </a:r>
            <a:r>
              <a:rPr lang="fr-FR" sz="800" dirty="0" err="1" smtClean="0"/>
              <a:t>refresh</a:t>
            </a:r>
            <a:r>
              <a:rPr lang="fr-FR" sz="800" dirty="0" smtClean="0"/>
              <a:t> the </a:t>
            </a:r>
            <a:r>
              <a:rPr lang="fr-FR" sz="800" dirty="0" err="1" smtClean="0"/>
              <a:t>screen</a:t>
            </a:r>
            <a:r>
              <a:rPr lang="fr-FR" sz="800" dirty="0"/>
              <a:t> </a:t>
            </a:r>
            <a:r>
              <a:rPr lang="fr-FR" sz="800" dirty="0" smtClean="0"/>
              <a:t>&amp; the Label </a:t>
            </a:r>
            <a:r>
              <a:rPr lang="fr-FR" sz="800" dirty="0" err="1" smtClean="0"/>
              <a:t>will</a:t>
            </a:r>
            <a:r>
              <a:rPr lang="fr-FR" sz="800" dirty="0" smtClean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shown</a:t>
            </a:r>
            <a:r>
              <a:rPr lang="fr-FR" sz="800" dirty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68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609</Words>
  <Application>Microsoft Office PowerPoint</Application>
  <PresentationFormat>Affichage à l'écran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LEVALLOIS Clément</dc:creator>
  <cp:lastModifiedBy>Clément Levallois</cp:lastModifiedBy>
  <cp:revision>33</cp:revision>
  <dcterms:created xsi:type="dcterms:W3CDTF">2015-09-17T21:46:15Z</dcterms:created>
  <dcterms:modified xsi:type="dcterms:W3CDTF">2016-09-23T14:49:49Z</dcterms:modified>
</cp:coreProperties>
</file>