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55" r:id="rId1"/>
  </p:sldMasterIdLst>
  <p:notesMasterIdLst>
    <p:notesMasterId r:id="rId21"/>
  </p:notesMasterIdLst>
  <p:handoutMasterIdLst>
    <p:handoutMasterId r:id="rId22"/>
  </p:handoutMasterIdLst>
  <p:sldIdLst>
    <p:sldId id="270" r:id="rId2"/>
    <p:sldId id="290" r:id="rId3"/>
    <p:sldId id="287" r:id="rId4"/>
    <p:sldId id="271" r:id="rId5"/>
    <p:sldId id="272" r:id="rId6"/>
    <p:sldId id="273" r:id="rId7"/>
    <p:sldId id="274" r:id="rId8"/>
    <p:sldId id="276" r:id="rId9"/>
    <p:sldId id="277" r:id="rId10"/>
    <p:sldId id="279" r:id="rId11"/>
    <p:sldId id="278" r:id="rId12"/>
    <p:sldId id="283" r:id="rId13"/>
    <p:sldId id="284" r:id="rId14"/>
    <p:sldId id="288" r:id="rId15"/>
    <p:sldId id="282" r:id="rId16"/>
    <p:sldId id="285" r:id="rId17"/>
    <p:sldId id="286" r:id="rId18"/>
    <p:sldId id="289" r:id="rId19"/>
    <p:sldId id="267" r:id="rId20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920" userDrawn="1">
          <p15:clr>
            <a:srgbClr val="A4A3A4"/>
          </p15:clr>
        </p15:guide>
        <p15:guide id="2" pos="5530" userDrawn="1">
          <p15:clr>
            <a:srgbClr val="A4A3A4"/>
          </p15:clr>
        </p15:guide>
        <p15:guide id="3" pos="7335" userDrawn="1">
          <p15:clr>
            <a:srgbClr val="A4A3A4"/>
          </p15:clr>
        </p15:guide>
        <p15:guide id="4" pos="383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0F21"/>
    <a:srgbClr val="4A4A49"/>
    <a:srgbClr val="F3F3F3"/>
    <a:srgbClr val="EEECE1"/>
    <a:srgbClr val="D2D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3429" autoAdjust="0"/>
  </p:normalViewPr>
  <p:slideViewPr>
    <p:cSldViewPr snapToGrid="0" snapToObjects="1">
      <p:cViewPr varScale="1">
        <p:scale>
          <a:sx n="97" d="100"/>
          <a:sy n="97" d="100"/>
        </p:scale>
        <p:origin x="-1098" y="-96"/>
      </p:cViewPr>
      <p:guideLst>
        <p:guide orient="horz" pos="3920"/>
        <p:guide pos="5530"/>
        <p:guide pos="7335"/>
        <p:guide pos="3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46FF5-2E81-4151-96B2-1B197F555AED}" type="datetimeFigureOut">
              <a:rPr lang="fr-FR" smtClean="0"/>
              <a:pPr/>
              <a:t>17/11/2016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5AE21-BE4F-42BE-A134-E0F176F46AB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371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E2FD1-7499-456C-AD30-CF16A7918D6D}" type="datetimeFigureOut">
              <a:rPr lang="fr-FR" smtClean="0"/>
              <a:pPr/>
              <a:t>17/11/2016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24532-CA03-4A1D-A69E-59EC47CD008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550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Dekstop</a:t>
            </a:r>
            <a:r>
              <a:rPr lang="en-US" dirty="0" smtClean="0"/>
              <a:t>:</a:t>
            </a:r>
            <a:endParaRPr lang="en-US" baseline="0" dirty="0" smtClean="0"/>
          </a:p>
          <a:p>
            <a:r>
              <a:rPr lang="en-US" baseline="0" dirty="0" smtClean="0"/>
              <a:t>Software to manage the video, the interface (opening and closing windows), the keyboard, mouse, </a:t>
            </a:r>
            <a:r>
              <a:rPr lang="en-US" baseline="0" dirty="0" err="1" smtClean="0"/>
              <a:t>dvd</a:t>
            </a:r>
            <a:r>
              <a:rPr lang="en-US" baseline="0" dirty="0" smtClean="0"/>
              <a:t> and blue ray readers and burners, sound, access to the memory stick, etc… and all the applications a user might need: Excel, word, email, games, 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Servers:</a:t>
            </a:r>
          </a:p>
          <a:p>
            <a:r>
              <a:rPr lang="en-US" dirty="0" smtClean="0"/>
              <a:t>More</a:t>
            </a:r>
            <a:r>
              <a:rPr lang="en-US" baseline="0" dirty="0" smtClean="0"/>
              <a:t> boring stuff like: storing the data about all customers. Being able to create a train ticket reservation and send the tickets. Managing the security of who can access to what. Managing backups.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24532-CA03-4A1D-A69E-59EC47CD008C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68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solidFill>
          <a:srgbClr val="4A4A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661" y="2913668"/>
            <a:ext cx="11301069" cy="799106"/>
          </a:xfrm>
        </p:spPr>
        <p:txBody>
          <a:bodyPr wrap="square">
            <a:noAutofit/>
          </a:bodyPr>
          <a:lstStyle>
            <a:lvl1pPr marL="0" marR="0" indent="0" algn="l" defTabSz="6602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 sz="36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0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20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80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40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01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61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21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81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Nom du </a:t>
            </a:r>
            <a:r>
              <a:rPr lang="en-US" dirty="0" err="1" smtClean="0"/>
              <a:t>cours</a:t>
            </a:r>
            <a:r>
              <a:rPr lang="en-US" dirty="0" smtClean="0"/>
              <a:t> – </a:t>
            </a:r>
            <a:r>
              <a:rPr lang="en-US" dirty="0" err="1" smtClean="0"/>
              <a:t>arial</a:t>
            </a:r>
            <a:r>
              <a:rPr lang="en-US" dirty="0" smtClean="0"/>
              <a:t> minuscule 36 </a:t>
            </a:r>
            <a:r>
              <a:rPr lang="en-US" dirty="0" err="1" smtClean="0"/>
              <a:t>gras</a:t>
            </a:r>
            <a:r>
              <a:rPr lang="en-US" dirty="0" smtClean="0"/>
              <a:t>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2168"/>
            <a:ext cx="8923283" cy="1260000"/>
          </a:xfrm>
          <a:prstGeom prst="rect">
            <a:avLst/>
          </a:prstGeom>
          <a:solidFill>
            <a:srgbClr val="E10F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138" y="452168"/>
            <a:ext cx="2539593" cy="126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662" y="1063118"/>
            <a:ext cx="8541238" cy="630000"/>
          </a:xfrm>
        </p:spPr>
        <p:txBody>
          <a:bodyPr anchor="t" anchorCtr="0">
            <a:noAutofit/>
          </a:bodyPr>
          <a:lstStyle>
            <a:lvl1pPr>
              <a:defRPr sz="2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TITRE - ARIAL 24 MAJUSCULE GRAS 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184149" y="3765004"/>
            <a:ext cx="11300581" cy="741600"/>
          </a:xfrm>
        </p:spPr>
        <p:txBody>
          <a:bodyPr>
            <a:noAutofit/>
          </a:bodyPr>
          <a:lstStyle>
            <a:lvl1pPr marL="0" marR="0" indent="0" algn="l" defTabSz="6602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 sz="2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602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 smtClean="0"/>
              <a:t>Nom de </a:t>
            </a:r>
            <a:r>
              <a:rPr lang="en-US" dirty="0" err="1" smtClean="0"/>
              <a:t>l’auteur</a:t>
            </a:r>
            <a:r>
              <a:rPr lang="en-US" dirty="0" smtClean="0"/>
              <a:t> – </a:t>
            </a:r>
            <a:r>
              <a:rPr lang="en-US" dirty="0" err="1" smtClean="0"/>
              <a:t>arial</a:t>
            </a:r>
            <a:r>
              <a:rPr lang="en-US" dirty="0" smtClean="0"/>
              <a:t> minuscule 28 light </a:t>
            </a:r>
          </a:p>
        </p:txBody>
      </p:sp>
      <p:cxnSp>
        <p:nvCxnSpPr>
          <p:cNvPr id="13" name="Connecteur droit 12"/>
          <p:cNvCxnSpPr/>
          <p:nvPr userDrawn="1"/>
        </p:nvCxnSpPr>
        <p:spPr>
          <a:xfrm>
            <a:off x="286928" y="6226023"/>
            <a:ext cx="111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13"/>
          <p:cNvSpPr>
            <a:spLocks noGrp="1"/>
          </p:cNvSpPr>
          <p:nvPr>
            <p:ph type="body" sz="quarter" idx="11" hasCustomPrompt="1"/>
          </p:nvPr>
        </p:nvSpPr>
        <p:spPr>
          <a:xfrm>
            <a:off x="206722" y="6305550"/>
            <a:ext cx="11171993" cy="476250"/>
          </a:xfrm>
        </p:spPr>
        <p:txBody>
          <a:bodyPr>
            <a:noAutofit/>
          </a:bodyPr>
          <a:lstStyle>
            <a:lvl1pPr marL="0" marR="0" indent="0" algn="l" defTabSz="6602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 sz="18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602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lang="fr-FR" sz="1800" b="0" dirty="0" smtClean="0"/>
              <a:t>date - </a:t>
            </a:r>
            <a:r>
              <a:rPr lang="fr-FR" sz="1800" b="0" dirty="0" err="1" smtClean="0"/>
              <a:t>arial</a:t>
            </a:r>
            <a:r>
              <a:rPr lang="fr-FR" sz="1800" b="0" dirty="0" smtClean="0"/>
              <a:t> minuscule 18 light </a:t>
            </a:r>
          </a:p>
        </p:txBody>
      </p:sp>
    </p:spTree>
    <p:extLst>
      <p:ext uri="{BB962C8B-B14F-4D97-AF65-F5344CB8AC3E}">
        <p14:creationId xmlns:p14="http://schemas.microsoft.com/office/powerpoint/2010/main" val="704105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88536"/>
            <a:ext cx="10972800" cy="644914"/>
          </a:xfrm>
        </p:spPr>
        <p:txBody>
          <a:bodyPr anchor="t" anchorCtr="0">
            <a:noAutofit/>
          </a:bodyPr>
          <a:lstStyle>
            <a:lvl1pPr>
              <a:defRPr sz="3600" b="1" cap="none" baseline="0">
                <a:solidFill>
                  <a:srgbClr val="E10F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sz="3600" baseline="0" dirty="0" smtClean="0">
                <a:solidFill>
                  <a:srgbClr val="E10F21"/>
                </a:solidFill>
              </a:rPr>
              <a:t>titre de la </a:t>
            </a:r>
            <a:r>
              <a:rPr lang="fr-FR" sz="3600" baseline="0" dirty="0" err="1" smtClean="0">
                <a:solidFill>
                  <a:srgbClr val="E10F21"/>
                </a:solidFill>
              </a:rPr>
              <a:t>slide</a:t>
            </a:r>
            <a:r>
              <a:rPr lang="fr-FR" sz="3600" baseline="0" dirty="0" smtClean="0">
                <a:solidFill>
                  <a:srgbClr val="E10F21"/>
                </a:solidFill>
              </a:rPr>
              <a:t> – </a:t>
            </a:r>
            <a:r>
              <a:rPr lang="fr-FR" sz="3600" baseline="0" dirty="0" err="1" smtClean="0">
                <a:solidFill>
                  <a:srgbClr val="E10F21"/>
                </a:solidFill>
              </a:rPr>
              <a:t>arial</a:t>
            </a:r>
            <a:r>
              <a:rPr lang="fr-FR" sz="3600" baseline="0" dirty="0" smtClean="0">
                <a:solidFill>
                  <a:srgbClr val="E10F21"/>
                </a:solidFill>
              </a:rPr>
              <a:t> 36 minuscules gras </a:t>
            </a:r>
            <a:endParaRPr lang="fr-FR" sz="3600" dirty="0" smtClean="0">
              <a:solidFill>
                <a:srgbClr val="E10F2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746" y="6131360"/>
            <a:ext cx="1233516" cy="612000"/>
          </a:xfrm>
          <a:prstGeom prst="rect">
            <a:avLst/>
          </a:prstGeom>
        </p:spPr>
      </p:pic>
      <p:cxnSp>
        <p:nvCxnSpPr>
          <p:cNvPr id="7" name="Connecteur droit 6"/>
          <p:cNvCxnSpPr/>
          <p:nvPr userDrawn="1"/>
        </p:nvCxnSpPr>
        <p:spPr>
          <a:xfrm>
            <a:off x="715618" y="6139070"/>
            <a:ext cx="9389816" cy="0"/>
          </a:xfrm>
          <a:prstGeom prst="line">
            <a:avLst/>
          </a:prstGeom>
          <a:ln>
            <a:solidFill>
              <a:srgbClr val="4A4A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609600" y="1181100"/>
            <a:ext cx="10972800" cy="4762500"/>
          </a:xfrm>
        </p:spPr>
        <p:txBody>
          <a:bodyPr>
            <a:noAutofit/>
          </a:bodyPr>
          <a:lstStyle>
            <a:lvl1pPr marL="495182" indent="-495182">
              <a:spcBef>
                <a:spcPts val="0"/>
              </a:spcBef>
              <a:buClrTx/>
              <a:buFont typeface="Arial" panose="020B0604020202020204" pitchFamily="34" charset="0"/>
              <a:buChar char="▪"/>
              <a:defRPr sz="320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72892" indent="-412650">
              <a:spcBef>
                <a:spcPts val="0"/>
              </a:spcBef>
              <a:buClrTx/>
              <a:buFont typeface="Arial" panose="020B0604020202020204" pitchFamily="34" charset="0"/>
              <a:buChar char="▪"/>
              <a:defRPr sz="280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50604" indent="-330120">
              <a:spcBef>
                <a:spcPts val="0"/>
              </a:spcBef>
              <a:buClrTx/>
              <a:buFont typeface="Arial" panose="020B0604020202020204" pitchFamily="34" charset="0"/>
              <a:buChar char="▪"/>
              <a:defRPr sz="240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310845" indent="-330120">
              <a:spcBef>
                <a:spcPts val="0"/>
              </a:spcBef>
              <a:buClrTx/>
              <a:buFont typeface="Arial" panose="020B0604020202020204" pitchFamily="34" charset="0"/>
              <a:buChar char="▪"/>
              <a:defRPr sz="200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971086" indent="-330120">
              <a:spcBef>
                <a:spcPts val="0"/>
              </a:spcBef>
              <a:buClrTx/>
              <a:buFont typeface="Arial" panose="020B0604020202020204" pitchFamily="34" charset="0"/>
              <a:buChar char="▪"/>
              <a:defRPr sz="180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6381750"/>
            <a:ext cx="9495834" cy="36161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0242" indent="0">
              <a:buNone/>
              <a:defRPr sz="180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20484" indent="0">
              <a:buNone/>
              <a:defRPr sz="180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980725" indent="0">
              <a:buNone/>
              <a:defRPr sz="180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40966" indent="0">
              <a:buNone/>
              <a:defRPr sz="180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fr-FR" sz="1800" b="0" dirty="0" smtClean="0">
                <a:solidFill>
                  <a:srgbClr val="4A4A49"/>
                </a:solidFill>
              </a:rPr>
              <a:t>titre de la présentation - </a:t>
            </a:r>
            <a:r>
              <a:rPr lang="fr-FR" sz="1800" b="0" dirty="0" err="1" smtClean="0">
                <a:solidFill>
                  <a:srgbClr val="4A4A49"/>
                </a:solidFill>
              </a:rPr>
              <a:t>arial</a:t>
            </a:r>
            <a:r>
              <a:rPr lang="fr-FR" sz="1800" b="0" dirty="0" smtClean="0">
                <a:solidFill>
                  <a:srgbClr val="4A4A49"/>
                </a:solidFill>
              </a:rPr>
              <a:t> 18 light minuscule 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715618" y="1046922"/>
            <a:ext cx="927652" cy="0"/>
          </a:xfrm>
          <a:prstGeom prst="line">
            <a:avLst/>
          </a:prstGeom>
          <a:ln>
            <a:solidFill>
              <a:srgbClr val="E10F2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756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ans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88536"/>
            <a:ext cx="10972800" cy="644914"/>
          </a:xfrm>
        </p:spPr>
        <p:txBody>
          <a:bodyPr anchor="t" anchorCtr="0">
            <a:noAutofit/>
          </a:bodyPr>
          <a:lstStyle>
            <a:lvl1pPr>
              <a:defRPr sz="3600" b="1" cap="none" baseline="0">
                <a:solidFill>
                  <a:srgbClr val="E10F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sz="3600" baseline="0" dirty="0" smtClean="0">
                <a:solidFill>
                  <a:srgbClr val="E10F21"/>
                </a:solidFill>
              </a:rPr>
              <a:t>titre de la </a:t>
            </a:r>
            <a:r>
              <a:rPr lang="fr-FR" sz="3600" baseline="0" dirty="0" err="1" smtClean="0">
                <a:solidFill>
                  <a:srgbClr val="E10F21"/>
                </a:solidFill>
              </a:rPr>
              <a:t>slide</a:t>
            </a:r>
            <a:r>
              <a:rPr lang="fr-FR" sz="3600" baseline="0" dirty="0" smtClean="0">
                <a:solidFill>
                  <a:srgbClr val="E10F21"/>
                </a:solidFill>
              </a:rPr>
              <a:t> – </a:t>
            </a:r>
            <a:r>
              <a:rPr lang="fr-FR" sz="3600" baseline="0" dirty="0" err="1" smtClean="0">
                <a:solidFill>
                  <a:srgbClr val="E10F21"/>
                </a:solidFill>
              </a:rPr>
              <a:t>arial</a:t>
            </a:r>
            <a:r>
              <a:rPr lang="fr-FR" sz="3600" baseline="0" dirty="0" smtClean="0">
                <a:solidFill>
                  <a:srgbClr val="E10F21"/>
                </a:solidFill>
              </a:rPr>
              <a:t> 36 minuscules gras </a:t>
            </a:r>
            <a:endParaRPr lang="fr-FR" sz="3600" dirty="0" smtClean="0">
              <a:solidFill>
                <a:srgbClr val="E10F2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746" y="6131360"/>
            <a:ext cx="1233516" cy="612000"/>
          </a:xfrm>
          <a:prstGeom prst="rect">
            <a:avLst/>
          </a:prstGeom>
        </p:spPr>
      </p:pic>
      <p:cxnSp>
        <p:nvCxnSpPr>
          <p:cNvPr id="7" name="Connecteur droit 6"/>
          <p:cNvCxnSpPr/>
          <p:nvPr userDrawn="1"/>
        </p:nvCxnSpPr>
        <p:spPr>
          <a:xfrm>
            <a:off x="703924" y="6131360"/>
            <a:ext cx="9401510" cy="7710"/>
          </a:xfrm>
          <a:prstGeom prst="line">
            <a:avLst/>
          </a:prstGeom>
          <a:ln>
            <a:solidFill>
              <a:srgbClr val="4A4A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texte 8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6381750"/>
            <a:ext cx="9495834" cy="36161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0242" indent="0">
              <a:buNone/>
              <a:defRPr sz="180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20484" indent="0">
              <a:buNone/>
              <a:defRPr sz="180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980725" indent="0">
              <a:buNone/>
              <a:defRPr sz="180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40966" indent="0">
              <a:buNone/>
              <a:defRPr sz="180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fr-FR" sz="1800" b="0" dirty="0" smtClean="0">
                <a:solidFill>
                  <a:srgbClr val="4A4A49"/>
                </a:solidFill>
              </a:rPr>
              <a:t>titre de la présentation - </a:t>
            </a:r>
            <a:r>
              <a:rPr lang="fr-FR" sz="1800" b="0" dirty="0" err="1" smtClean="0">
                <a:solidFill>
                  <a:srgbClr val="4A4A49"/>
                </a:solidFill>
              </a:rPr>
              <a:t>arial</a:t>
            </a:r>
            <a:r>
              <a:rPr lang="fr-FR" sz="1800" b="0" dirty="0" smtClean="0">
                <a:solidFill>
                  <a:srgbClr val="4A4A49"/>
                </a:solidFill>
              </a:rPr>
              <a:t> 18 light minuscule 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715618" y="1060174"/>
            <a:ext cx="927652" cy="0"/>
          </a:xfrm>
          <a:prstGeom prst="line">
            <a:avLst/>
          </a:prstGeom>
          <a:ln>
            <a:solidFill>
              <a:srgbClr val="E10F2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171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earlymaker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269" y="2549071"/>
            <a:ext cx="362799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24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8330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739"/>
            <a:ext cx="10972800" cy="657711"/>
          </a:xfrm>
          <a:prstGeom prst="rect">
            <a:avLst/>
          </a:prstGeom>
        </p:spPr>
        <p:txBody>
          <a:bodyPr vert="horz" lIns="107287" tIns="53643" rIns="107287" bIns="53643" rtlCol="0" anchor="t" anchorCtr="0">
            <a:normAutofit/>
          </a:bodyPr>
          <a:lstStyle/>
          <a:p>
            <a:r>
              <a:rPr lang="fr-FR" sz="3600" baseline="0" dirty="0" smtClean="0">
                <a:solidFill>
                  <a:srgbClr val="E10F21"/>
                </a:solidFill>
              </a:rPr>
              <a:t>titre de la </a:t>
            </a:r>
            <a:r>
              <a:rPr lang="fr-FR" sz="3600" baseline="0" dirty="0" err="1" smtClean="0">
                <a:solidFill>
                  <a:srgbClr val="E10F21"/>
                </a:solidFill>
              </a:rPr>
              <a:t>slide</a:t>
            </a:r>
            <a:r>
              <a:rPr lang="fr-FR" sz="3600" baseline="0" dirty="0" smtClean="0">
                <a:solidFill>
                  <a:srgbClr val="E10F21"/>
                </a:solidFill>
              </a:rPr>
              <a:t> – </a:t>
            </a:r>
            <a:r>
              <a:rPr lang="fr-FR" sz="3600" baseline="0" dirty="0" err="1" smtClean="0">
                <a:solidFill>
                  <a:srgbClr val="E10F21"/>
                </a:solidFill>
              </a:rPr>
              <a:t>arial</a:t>
            </a:r>
            <a:r>
              <a:rPr lang="fr-FR" sz="3600" baseline="0" dirty="0" smtClean="0">
                <a:solidFill>
                  <a:srgbClr val="E10F21"/>
                </a:solidFill>
              </a:rPr>
              <a:t> 36 minuscules gras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81100"/>
            <a:ext cx="10972800" cy="5486400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fr-FR" dirty="0" smtClean="0"/>
              <a:t>Texte de niveau 1</a:t>
            </a:r>
          </a:p>
          <a:p>
            <a:pPr lvl="1"/>
            <a:r>
              <a:rPr lang="fr-FR" dirty="0" smtClean="0"/>
              <a:t>Texte de niveau 2</a:t>
            </a:r>
          </a:p>
          <a:p>
            <a:pPr lvl="2"/>
            <a:r>
              <a:rPr lang="fr-FR" dirty="0" smtClean="0"/>
              <a:t>Texte de niveau 3</a:t>
            </a:r>
          </a:p>
        </p:txBody>
      </p:sp>
    </p:spTree>
    <p:extLst>
      <p:ext uri="{BB962C8B-B14F-4D97-AF65-F5344CB8AC3E}">
        <p14:creationId xmlns:p14="http://schemas.microsoft.com/office/powerpoint/2010/main" val="249389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3" r:id="rId3"/>
    <p:sldLayoutId id="2147483665" r:id="rId4"/>
    <p:sldLayoutId id="214748366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60242" rtl="0" eaLnBrk="1" latinLnBrk="0" hangingPunct="1">
        <a:spcBef>
          <a:spcPct val="0"/>
        </a:spcBef>
        <a:buNone/>
        <a:defRPr sz="5400" kern="1200" cap="none" baseline="0">
          <a:solidFill>
            <a:srgbClr val="FF0000"/>
          </a:solidFill>
          <a:latin typeface="Trebuchet MS" pitchFamily="34" charset="0"/>
          <a:ea typeface="+mj-ea"/>
          <a:cs typeface="+mj-cs"/>
        </a:defRPr>
      </a:lvl1pPr>
    </p:titleStyle>
    <p:bodyStyle>
      <a:lvl1pPr marL="495182" indent="-495182" algn="l" defTabSz="660242" rtl="0" eaLnBrk="1" latinLnBrk="0" hangingPunct="1">
        <a:spcBef>
          <a:spcPct val="20000"/>
        </a:spcBef>
        <a:buClrTx/>
        <a:buFont typeface="Wingdings" pitchFamily="2" charset="2"/>
        <a:buChar char="§"/>
        <a:defRPr sz="32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1072892" indent="-412650" algn="l" defTabSz="660242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8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1650604" indent="-330120" algn="l" defTabSz="660242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4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2310845" indent="-330120" algn="l" defTabSz="660242" rtl="0" eaLnBrk="1" latinLnBrk="0" hangingPunct="1">
        <a:spcBef>
          <a:spcPct val="20000"/>
        </a:spcBef>
        <a:buClr>
          <a:srgbClr val="D2D003"/>
        </a:buClr>
        <a:buFont typeface="Arial"/>
        <a:buChar char="–"/>
        <a:defRPr sz="2462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2971086" indent="-330120" algn="l" defTabSz="660242" rtl="0" eaLnBrk="1" latinLnBrk="0" hangingPunct="1">
        <a:spcBef>
          <a:spcPct val="20000"/>
        </a:spcBef>
        <a:buFont typeface="Arial"/>
        <a:buChar char="»"/>
        <a:defRPr sz="2462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3631328" indent="-330120" algn="l" defTabSz="660242" rtl="0" eaLnBrk="1" latinLnBrk="0" hangingPunct="1">
        <a:spcBef>
          <a:spcPct val="20000"/>
        </a:spcBef>
        <a:buFont typeface="Arial"/>
        <a:buChar char="•"/>
        <a:defRPr sz="2831" kern="1200">
          <a:solidFill>
            <a:schemeClr val="tx1"/>
          </a:solidFill>
          <a:latin typeface="+mn-lt"/>
          <a:ea typeface="+mn-ea"/>
          <a:cs typeface="+mn-cs"/>
        </a:defRPr>
      </a:lvl6pPr>
      <a:lvl7pPr marL="4291569" indent="-330120" algn="l" defTabSz="660242" rtl="0" eaLnBrk="1" latinLnBrk="0" hangingPunct="1">
        <a:spcBef>
          <a:spcPct val="20000"/>
        </a:spcBef>
        <a:buFont typeface="Arial"/>
        <a:buChar char="•"/>
        <a:defRPr sz="2831" kern="1200">
          <a:solidFill>
            <a:schemeClr val="tx1"/>
          </a:solidFill>
          <a:latin typeface="+mn-lt"/>
          <a:ea typeface="+mn-ea"/>
          <a:cs typeface="+mn-cs"/>
        </a:defRPr>
      </a:lvl7pPr>
      <a:lvl8pPr marL="4951811" indent="-330120" algn="l" defTabSz="660242" rtl="0" eaLnBrk="1" latinLnBrk="0" hangingPunct="1">
        <a:spcBef>
          <a:spcPct val="20000"/>
        </a:spcBef>
        <a:buFont typeface="Arial"/>
        <a:buChar char="•"/>
        <a:defRPr sz="2831" kern="1200">
          <a:solidFill>
            <a:schemeClr val="tx1"/>
          </a:solidFill>
          <a:latin typeface="+mn-lt"/>
          <a:ea typeface="+mn-ea"/>
          <a:cs typeface="+mn-cs"/>
        </a:defRPr>
      </a:lvl8pPr>
      <a:lvl9pPr marL="5612052" indent="-330120" algn="l" defTabSz="660242" rtl="0" eaLnBrk="1" latinLnBrk="0" hangingPunct="1">
        <a:spcBef>
          <a:spcPct val="20000"/>
        </a:spcBef>
        <a:buFont typeface="Arial"/>
        <a:buChar char="•"/>
        <a:defRPr sz="28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0242" rtl="0" eaLnBrk="1" latinLnBrk="0" hangingPunct="1">
        <a:defRPr sz="2585" kern="1200">
          <a:solidFill>
            <a:schemeClr val="tx1"/>
          </a:solidFill>
          <a:latin typeface="+mn-lt"/>
          <a:ea typeface="+mn-ea"/>
          <a:cs typeface="+mn-cs"/>
        </a:defRPr>
      </a:lvl1pPr>
      <a:lvl2pPr marL="660242" algn="l" defTabSz="660242" rtl="0" eaLnBrk="1" latinLnBrk="0" hangingPunct="1"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320483" algn="l" defTabSz="660242" rtl="0" eaLnBrk="1" latinLnBrk="0" hangingPunct="1">
        <a:defRPr sz="2585" kern="1200">
          <a:solidFill>
            <a:schemeClr val="tx1"/>
          </a:solidFill>
          <a:latin typeface="+mn-lt"/>
          <a:ea typeface="+mn-ea"/>
          <a:cs typeface="+mn-cs"/>
        </a:defRPr>
      </a:lvl3pPr>
      <a:lvl4pPr marL="1980724" algn="l" defTabSz="660242" rtl="0" eaLnBrk="1" latinLnBrk="0" hangingPunct="1">
        <a:defRPr sz="2585" kern="1200">
          <a:solidFill>
            <a:schemeClr val="tx1"/>
          </a:solidFill>
          <a:latin typeface="+mn-lt"/>
          <a:ea typeface="+mn-ea"/>
          <a:cs typeface="+mn-cs"/>
        </a:defRPr>
      </a:lvl4pPr>
      <a:lvl5pPr marL="2640966" algn="l" defTabSz="660242" rtl="0" eaLnBrk="1" latinLnBrk="0" hangingPunct="1">
        <a:defRPr sz="2585" kern="1200">
          <a:solidFill>
            <a:schemeClr val="tx1"/>
          </a:solidFill>
          <a:latin typeface="+mn-lt"/>
          <a:ea typeface="+mn-ea"/>
          <a:cs typeface="+mn-cs"/>
        </a:defRPr>
      </a:lvl5pPr>
      <a:lvl6pPr marL="3301207" algn="l" defTabSz="660242" rtl="0" eaLnBrk="1" latinLnBrk="0" hangingPunct="1">
        <a:defRPr sz="2585" kern="1200">
          <a:solidFill>
            <a:schemeClr val="tx1"/>
          </a:solidFill>
          <a:latin typeface="+mn-lt"/>
          <a:ea typeface="+mn-ea"/>
          <a:cs typeface="+mn-cs"/>
        </a:defRPr>
      </a:lvl6pPr>
      <a:lvl7pPr marL="3961449" algn="l" defTabSz="660242" rtl="0" eaLnBrk="1" latinLnBrk="0" hangingPunct="1">
        <a:defRPr sz="2585" kern="1200">
          <a:solidFill>
            <a:schemeClr val="tx1"/>
          </a:solidFill>
          <a:latin typeface="+mn-lt"/>
          <a:ea typeface="+mn-ea"/>
          <a:cs typeface="+mn-cs"/>
        </a:defRPr>
      </a:lvl7pPr>
      <a:lvl8pPr marL="4621690" algn="l" defTabSz="660242" rtl="0" eaLnBrk="1" latinLnBrk="0" hangingPunct="1">
        <a:defRPr sz="2585" kern="1200">
          <a:solidFill>
            <a:schemeClr val="tx1"/>
          </a:solidFill>
          <a:latin typeface="+mn-lt"/>
          <a:ea typeface="+mn-ea"/>
          <a:cs typeface="+mn-cs"/>
        </a:defRPr>
      </a:lvl8pPr>
      <a:lvl9pPr marL="5281931" algn="l" defTabSz="660242" rtl="0" eaLnBrk="1" latinLnBrk="0" hangingPunct="1">
        <a:defRPr sz="25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://ionicframework.com/getting-started/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levallois@em-lyon.com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en.wikipedia.org/wiki/Margaret_Hamilton_(scientist)" TargetMode="External"/><Relationship Id="rId4" Type="http://schemas.openxmlformats.org/officeDocument/2006/relationships/hyperlink" Target="https://play.google.com/store/apps/details?id=io.codapps.cecile&amp;hl=e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presentation</a:t>
            </a:r>
            <a:r>
              <a:rPr lang="fr-FR" dirty="0" smtClean="0"/>
              <a:t> of </a:t>
            </a:r>
            <a:r>
              <a:rPr lang="fr-FR" dirty="0" err="1" smtClean="0"/>
              <a:t>programming</a:t>
            </a:r>
            <a:r>
              <a:rPr lang="fr-FR" dirty="0" smtClean="0"/>
              <a:t> </a:t>
            </a:r>
            <a:r>
              <a:rPr lang="fr-FR" dirty="0" err="1" smtClean="0"/>
              <a:t>languages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CODAPPS – last IBM Hall sessio</a:t>
            </a:r>
            <a:r>
              <a:rPr lang="fr-FR" dirty="0"/>
              <a:t>n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for </a:t>
            </a:r>
            <a:r>
              <a:rPr lang="fr-FR" dirty="0" err="1" smtClean="0"/>
              <a:t>beginners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 Clément </a:t>
            </a:r>
            <a:r>
              <a:rPr lang="fr-FR" dirty="0" smtClean="0"/>
              <a:t>Levallois. 17 </a:t>
            </a:r>
            <a:r>
              <a:rPr lang="fr-FR" dirty="0" err="1" smtClean="0"/>
              <a:t>November</a:t>
            </a:r>
            <a:r>
              <a:rPr lang="fr-FR" dirty="0" smtClean="0"/>
              <a:t> 2016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797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694039" y="511277"/>
            <a:ext cx="55552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 far…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12954" y="1671484"/>
            <a:ext cx="104025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Swift for Apple desktop software. Does not run on servers.</a:t>
            </a:r>
          </a:p>
          <a:p>
            <a:endParaRPr lang="en-US" dirty="0"/>
          </a:p>
          <a:p>
            <a:r>
              <a:rPr lang="en-US" dirty="0" smtClean="0"/>
              <a:t>Use C# or VBA or VB.net or ASP.net to build Windows desktop software or programs running on Microsoft servers</a:t>
            </a:r>
          </a:p>
          <a:p>
            <a:endParaRPr lang="en-US" dirty="0"/>
          </a:p>
          <a:p>
            <a:r>
              <a:rPr lang="en-US" dirty="0" smtClean="0"/>
              <a:t>Use Java to build software that works cross-platform (Mac, Windows, Linux), on desktops and servers</a:t>
            </a:r>
          </a:p>
          <a:p>
            <a:endParaRPr lang="en-US" dirty="0"/>
          </a:p>
          <a:p>
            <a:r>
              <a:rPr lang="en-US" dirty="0" smtClean="0"/>
              <a:t>Use C or C++ if you need ultra efficient software (games, video treatment, or things that need the least memory possible…)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0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342968" y="757084"/>
            <a:ext cx="51226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BUT… INTERNET ?????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2812025" y="1730476"/>
            <a:ext cx="9252156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HTML</a:t>
            </a:r>
            <a:r>
              <a:rPr lang="en-US" dirty="0" smtClean="0"/>
              <a:t>: used to create and organize a web page (text, line breaks, tables…)</a:t>
            </a:r>
          </a:p>
          <a:p>
            <a:r>
              <a:rPr lang="en-US" dirty="0"/>
              <a:t>	</a:t>
            </a:r>
            <a:r>
              <a:rPr lang="en-US" sz="1800" i="1" dirty="0" smtClean="0"/>
              <a:t>Not really a programming language, more like the way to write a web page.</a:t>
            </a:r>
          </a:p>
          <a:p>
            <a:endParaRPr lang="en-US" dirty="0"/>
          </a:p>
          <a:p>
            <a:r>
              <a:rPr lang="en-US" b="1" dirty="0" smtClean="0"/>
              <a:t>CSS</a:t>
            </a:r>
            <a:r>
              <a:rPr lang="en-US" dirty="0" smtClean="0"/>
              <a:t>: used to add some design the web page (color, margins, font size…)</a:t>
            </a:r>
          </a:p>
          <a:p>
            <a:r>
              <a:rPr lang="en-US" sz="1800" i="1" dirty="0" smtClean="0"/>
              <a:t>	Not </a:t>
            </a:r>
            <a:r>
              <a:rPr lang="en-US" sz="1800" i="1" dirty="0"/>
              <a:t>really a programming language, more like the way to </a:t>
            </a:r>
            <a:r>
              <a:rPr lang="en-US" sz="1800" i="1" dirty="0" smtClean="0"/>
              <a:t>design a web </a:t>
            </a:r>
            <a:r>
              <a:rPr lang="en-US" sz="1800" i="1" dirty="0"/>
              <a:t>page.</a:t>
            </a:r>
          </a:p>
          <a:p>
            <a:endParaRPr lang="en-US" dirty="0" smtClean="0"/>
          </a:p>
          <a:p>
            <a:r>
              <a:rPr lang="en-US" b="1" dirty="0" smtClean="0"/>
              <a:t>Javascript</a:t>
            </a:r>
            <a:r>
              <a:rPr lang="en-US" dirty="0" smtClean="0"/>
              <a:t>: used to add functions to a web pages (graphics, movement, buttons, …)</a:t>
            </a:r>
          </a:p>
          <a:p>
            <a:r>
              <a:rPr lang="en-US" dirty="0"/>
              <a:t>	</a:t>
            </a:r>
            <a:r>
              <a:rPr lang="en-US" sz="1800" i="1" dirty="0"/>
              <a:t>So, javascript is a programming language which works in a web browser, </a:t>
            </a:r>
            <a:r>
              <a:rPr lang="en-US" sz="1800" i="1" dirty="0" smtClean="0"/>
              <a:t>to control what </a:t>
            </a:r>
            <a:r>
              <a:rPr lang="en-US" sz="1800" i="1" dirty="0"/>
              <a:t>happens on web pages!</a:t>
            </a:r>
          </a:p>
          <a:p>
            <a:endParaRPr lang="en-US" dirty="0"/>
          </a:p>
          <a:p>
            <a:r>
              <a:rPr lang="en-US" b="1" dirty="0"/>
              <a:t>PHP</a:t>
            </a:r>
            <a:r>
              <a:rPr lang="en-US" dirty="0"/>
              <a:t>: </a:t>
            </a:r>
            <a:r>
              <a:rPr lang="en-US" dirty="0" smtClean="0"/>
              <a:t>used </a:t>
            </a:r>
            <a:r>
              <a:rPr lang="en-US" dirty="0"/>
              <a:t>to </a:t>
            </a:r>
            <a:r>
              <a:rPr lang="en-US" dirty="0" smtClean="0"/>
              <a:t>manage the server side of web pages (so</a:t>
            </a:r>
            <a:r>
              <a:rPr lang="en-US" dirty="0"/>
              <a:t>, </a:t>
            </a:r>
            <a:r>
              <a:rPr lang="en-US" dirty="0" smtClean="0"/>
              <a:t>PHP runs </a:t>
            </a:r>
            <a:r>
              <a:rPr lang="en-US" dirty="0"/>
              <a:t>on the server</a:t>
            </a:r>
            <a:r>
              <a:rPr lang="en-US" dirty="0" smtClean="0"/>
              <a:t>).</a:t>
            </a:r>
          </a:p>
          <a:p>
            <a:r>
              <a:rPr lang="en-US" sz="1800" i="1" dirty="0" smtClean="0"/>
              <a:t>To connect the web page to a database on a server, to do calculations on the server, to manage security, etc.</a:t>
            </a:r>
            <a:endParaRPr lang="en-US" sz="1800" i="1" dirty="0"/>
          </a:p>
        </p:txBody>
      </p:sp>
      <p:sp>
        <p:nvSpPr>
          <p:cNvPr id="5" name="Explosion 1 4"/>
          <p:cNvSpPr/>
          <p:nvPr/>
        </p:nvSpPr>
        <p:spPr>
          <a:xfrm>
            <a:off x="245806" y="4356372"/>
            <a:ext cx="2163096" cy="1219200"/>
          </a:xfrm>
          <a:prstGeom prst="irregularSeal1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php</a:t>
            </a:r>
            <a:r>
              <a:rPr lang="en-US" sz="1200" dirty="0" smtClean="0"/>
              <a:t>: most popular in its category!</a:t>
            </a:r>
            <a:endParaRPr lang="en-US" sz="1200" dirty="0"/>
          </a:p>
        </p:txBody>
      </p:sp>
      <p:sp>
        <p:nvSpPr>
          <p:cNvPr id="6" name="Explosion 1 5"/>
          <p:cNvSpPr/>
          <p:nvPr/>
        </p:nvSpPr>
        <p:spPr>
          <a:xfrm>
            <a:off x="117987" y="1369140"/>
            <a:ext cx="2694038" cy="1410930"/>
          </a:xfrm>
          <a:prstGeom prst="irregularSeal1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 web page is always an HTML document!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052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342968" y="757084"/>
            <a:ext cx="69710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BUT… MOBILE PHONES AND MOBILE APPS?????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2202425" y="2674372"/>
            <a:ext cx="92521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Apple</a:t>
            </a:r>
            <a:r>
              <a:rPr lang="en-US" dirty="0" smtClean="0"/>
              <a:t>: uses </a:t>
            </a:r>
            <a:r>
              <a:rPr lang="en-US" b="1" dirty="0" smtClean="0"/>
              <a:t>Objective C</a:t>
            </a:r>
            <a:r>
              <a:rPr lang="en-US" dirty="0" smtClean="0"/>
              <a:t> or </a:t>
            </a:r>
            <a:r>
              <a:rPr lang="en-US" b="1" dirty="0" smtClean="0"/>
              <a:t>SWIFT </a:t>
            </a:r>
            <a:r>
              <a:rPr lang="en-US" dirty="0" smtClean="0"/>
              <a:t>to create apps for iPhones</a:t>
            </a:r>
          </a:p>
          <a:p>
            <a:endParaRPr lang="en-US" dirty="0"/>
          </a:p>
          <a:p>
            <a:r>
              <a:rPr lang="en-US" b="1" dirty="0" smtClean="0"/>
              <a:t>Google: </a:t>
            </a:r>
            <a:r>
              <a:rPr lang="en-US" dirty="0" smtClean="0"/>
              <a:t>uses a version of </a:t>
            </a:r>
            <a:r>
              <a:rPr lang="en-US" b="1" dirty="0" smtClean="0"/>
              <a:t>Java</a:t>
            </a:r>
            <a:r>
              <a:rPr lang="en-US" dirty="0" smtClean="0"/>
              <a:t> to create apps for Android phones</a:t>
            </a:r>
          </a:p>
          <a:p>
            <a:endParaRPr lang="en-US" dirty="0"/>
          </a:p>
          <a:p>
            <a:r>
              <a:rPr lang="en-US" b="1" dirty="0" smtClean="0"/>
              <a:t>Microsoft</a:t>
            </a:r>
            <a:r>
              <a:rPr lang="en-US" dirty="0" smtClean="0"/>
              <a:t>: uses </a:t>
            </a:r>
            <a:r>
              <a:rPr lang="en-US" b="1" dirty="0" smtClean="0"/>
              <a:t>C#</a:t>
            </a:r>
            <a:r>
              <a:rPr lang="en-US" dirty="0" smtClean="0"/>
              <a:t> to create mobile apps for Windows Phones</a:t>
            </a:r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995" y="3335746"/>
            <a:ext cx="368865" cy="36840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010" y="4041362"/>
            <a:ext cx="356836" cy="35639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65" y="2762864"/>
            <a:ext cx="593725" cy="25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9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851355" y="688258"/>
            <a:ext cx="69710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786581" y="1995948"/>
            <a:ext cx="105991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FRAGMENTATION</a:t>
            </a:r>
          </a:p>
          <a:p>
            <a:pPr algn="ctr"/>
            <a:endParaRPr lang="en-US" sz="4400" dirty="0"/>
          </a:p>
          <a:p>
            <a:pPr algn="ctr"/>
            <a:r>
              <a:rPr lang="en-US" sz="4400" dirty="0" smtClean="0"/>
              <a:t>We need to know many programming languages!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0551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710813" y="668594"/>
            <a:ext cx="7944464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 solution: translations!</a:t>
            </a:r>
          </a:p>
          <a:p>
            <a:endParaRPr lang="en-US" dirty="0"/>
          </a:p>
          <a:p>
            <a:r>
              <a:rPr lang="en-US" dirty="0" smtClean="0"/>
              <a:t>Code in one language, then “translate” in the languages you need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45574" y="2526890"/>
            <a:ext cx="101075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This is what we do in CODAPPS: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Create the project of an app in JAVA. Can’t run on mobile phones yet!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Send this JAVA project to Codename One.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On their servers, the developers at Codename One have created a software which automatically translates our JAVA project into Android (for Android phones), Swift (for iOS phones) and C# (for Windows phones). Done!</a:t>
            </a:r>
            <a:endParaRPr lang="en-US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1278194" y="5692877"/>
            <a:ext cx="975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This solution saves time, and money, and complexity.</a:t>
            </a:r>
          </a:p>
          <a:p>
            <a:r>
              <a:rPr lang="en-US" sz="1600" i="1" dirty="0"/>
              <a:t>B</a:t>
            </a:r>
            <a:r>
              <a:rPr lang="en-US" sz="1600" i="1" dirty="0" smtClean="0"/>
              <a:t>ut the “translation” process raises two issues. 1) is the translation perfect? 2) with programming languages evolving so fast, can the translating mechanism be maintained at a reasonable cost?</a:t>
            </a:r>
            <a:endParaRPr lang="en-US" sz="1600" i="1" dirty="0"/>
          </a:p>
        </p:txBody>
      </p:sp>
      <p:sp>
        <p:nvSpPr>
          <p:cNvPr id="5" name="ZoneTexte 4"/>
          <p:cNvSpPr txBox="1"/>
          <p:nvPr/>
        </p:nvSpPr>
        <p:spPr>
          <a:xfrm>
            <a:off x="8170606" y="2265280"/>
            <a:ext cx="356911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Course by </a:t>
            </a:r>
            <a:r>
              <a:rPr lang="en-US" sz="1400" b="1" dirty="0" err="1" smtClean="0">
                <a:solidFill>
                  <a:srgbClr val="FF0000"/>
                </a:solidFill>
              </a:rPr>
              <a:t>em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lyon</a:t>
            </a:r>
            <a:r>
              <a:rPr lang="en-US" sz="1400" b="1" dirty="0" smtClean="0">
                <a:solidFill>
                  <a:srgbClr val="FF0000"/>
                </a:solidFill>
              </a:rPr>
              <a:t> business school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CODAPPS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28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xplosion 1 6"/>
          <p:cNvSpPr/>
          <p:nvPr/>
        </p:nvSpPr>
        <p:spPr>
          <a:xfrm>
            <a:off x="1563328" y="1258527"/>
            <a:ext cx="8062451" cy="4542505"/>
          </a:xfrm>
          <a:prstGeom prst="irregularSeal1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/>
                </a:solidFill>
              </a:rPr>
              <a:t>Javascript:</a:t>
            </a:r>
          </a:p>
          <a:p>
            <a:pPr algn="ctr"/>
            <a:endParaRPr lang="en-US" sz="2800" dirty="0">
              <a:solidFill>
                <a:schemeClr val="bg2"/>
              </a:solidFill>
            </a:endParaRPr>
          </a:p>
          <a:p>
            <a:pPr algn="ctr"/>
            <a:r>
              <a:rPr lang="en-US" sz="2800" dirty="0" smtClean="0">
                <a:solidFill>
                  <a:schemeClr val="bg2"/>
                </a:solidFill>
              </a:rPr>
              <a:t>eating the world!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710813" y="668594"/>
            <a:ext cx="7944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 second solution: use one language across all devices!</a:t>
            </a:r>
          </a:p>
        </p:txBody>
      </p:sp>
    </p:spTree>
    <p:extLst>
      <p:ext uri="{BB962C8B-B14F-4D97-AF65-F5344CB8AC3E}">
        <p14:creationId xmlns:p14="http://schemas.microsoft.com/office/powerpoint/2010/main" val="272041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01442" y="2344658"/>
            <a:ext cx="107171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1995: </a:t>
            </a:r>
            <a:r>
              <a:rPr lang="en-US" dirty="0"/>
              <a:t>Javascript </a:t>
            </a:r>
            <a:r>
              <a:rPr lang="en-US" dirty="0" smtClean="0"/>
              <a:t>is just a small programming language for web browsers to create simple things like alerts on web pages</a:t>
            </a:r>
          </a:p>
          <a:p>
            <a:endParaRPr lang="en-US" dirty="0"/>
          </a:p>
          <a:p>
            <a:r>
              <a:rPr lang="en-US" dirty="0" smtClean="0"/>
              <a:t>… since 2009: Javascript can be used on the server! It is called </a:t>
            </a:r>
            <a:r>
              <a:rPr lang="en-US" b="1" dirty="0" err="1" smtClean="0"/>
              <a:t>Nodejs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sz="2000" i="1" dirty="0" smtClean="0"/>
              <a:t>in replacement of the PHP programming language for example</a:t>
            </a:r>
            <a:endParaRPr lang="en-US" i="1" dirty="0" smtClean="0"/>
          </a:p>
          <a:p>
            <a:endParaRPr lang="en-US" dirty="0"/>
          </a:p>
          <a:p>
            <a:r>
              <a:rPr lang="en-US" dirty="0" smtClean="0"/>
              <a:t>… since ~ 2013: Javascript can be used to create mobile apps!</a:t>
            </a:r>
          </a:p>
          <a:p>
            <a:r>
              <a:rPr lang="en-US" dirty="0"/>
              <a:t>	</a:t>
            </a:r>
            <a:r>
              <a:rPr lang="en-US" sz="2000" i="1" dirty="0" smtClean="0"/>
              <a:t>check this name: “</a:t>
            </a:r>
            <a:r>
              <a:rPr lang="en-US" sz="2000" b="1" i="1" dirty="0" smtClean="0"/>
              <a:t>IONIC</a:t>
            </a:r>
            <a:r>
              <a:rPr lang="en-US" sz="2000" i="1" dirty="0" smtClean="0"/>
              <a:t>”</a:t>
            </a:r>
            <a:endParaRPr lang="en-US" i="1" dirty="0" smtClean="0"/>
          </a:p>
        </p:txBody>
      </p:sp>
      <p:sp>
        <p:nvSpPr>
          <p:cNvPr id="3" name="ZoneTexte 2"/>
          <p:cNvSpPr txBox="1"/>
          <p:nvPr/>
        </p:nvSpPr>
        <p:spPr>
          <a:xfrm>
            <a:off x="875070" y="5338917"/>
            <a:ext cx="93996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(so, why don’t we use IONIC to build apps in CODAPPS? Because the tools to use IONIC are very hard to install, we would spend the semester on it. </a:t>
            </a:r>
            <a:r>
              <a:rPr lang="en-US" sz="1600" i="1" dirty="0"/>
              <a:t>Want to try? </a:t>
            </a:r>
            <a:r>
              <a:rPr lang="en-US" sz="1600" i="1" dirty="0">
                <a:hlinkClick r:id="rId2"/>
              </a:rPr>
              <a:t>http://ionicframework.com/getting-started</a:t>
            </a:r>
            <a:r>
              <a:rPr lang="en-US" sz="1600" i="1" dirty="0" smtClean="0">
                <a:hlinkClick r:id="rId2"/>
              </a:rPr>
              <a:t>/</a:t>
            </a:r>
            <a:r>
              <a:rPr lang="en-US" sz="1600" i="1" dirty="0" smtClean="0"/>
              <a:t>)</a:t>
            </a:r>
            <a:endParaRPr lang="en-US" sz="1600" i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975" y="156906"/>
            <a:ext cx="4251542" cy="1403009"/>
          </a:xfrm>
          <a:prstGeom prst="rect">
            <a:avLst/>
          </a:prstGeom>
        </p:spPr>
      </p:pic>
      <p:sp>
        <p:nvSpPr>
          <p:cNvPr id="5" name="Flèche vers le haut 4"/>
          <p:cNvSpPr/>
          <p:nvPr/>
        </p:nvSpPr>
        <p:spPr>
          <a:xfrm rot="2295553">
            <a:off x="8898193" y="1678402"/>
            <a:ext cx="422787" cy="59976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9461271" y="1839786"/>
            <a:ext cx="2113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E10F21"/>
                </a:solidFill>
              </a:rPr>
              <a:t>Javascript in 1995!</a:t>
            </a:r>
            <a:endParaRPr lang="en-US" sz="1200" dirty="0">
              <a:solidFill>
                <a:srgbClr val="E10F2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490154" y="3929286"/>
            <a:ext cx="3569110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Course by </a:t>
            </a:r>
            <a:r>
              <a:rPr lang="en-US" sz="1400" b="1" dirty="0" err="1" smtClean="0">
                <a:solidFill>
                  <a:srgbClr val="FF0000"/>
                </a:solidFill>
              </a:rPr>
              <a:t>em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lyon</a:t>
            </a:r>
            <a:r>
              <a:rPr lang="en-US" sz="1400" b="1" dirty="0" smtClean="0">
                <a:solidFill>
                  <a:srgbClr val="FF0000"/>
                </a:solidFill>
              </a:rPr>
              <a:t> business school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on </a:t>
            </a:r>
            <a:r>
              <a:rPr lang="en-US" sz="1400" b="1" dirty="0" err="1" smtClean="0">
                <a:solidFill>
                  <a:srgbClr val="FF0000"/>
                </a:solidFill>
              </a:rPr>
              <a:t>nodejs</a:t>
            </a:r>
            <a:r>
              <a:rPr lang="en-US" sz="1400" b="1" dirty="0" smtClean="0">
                <a:solidFill>
                  <a:srgbClr val="FF0000"/>
                </a:solidFill>
              </a:rPr>
              <a:t>: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“Web Startup Toolkit”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6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320413" y="678426"/>
            <a:ext cx="740369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also heard about </a:t>
            </a:r>
            <a:r>
              <a:rPr lang="en-US" b="1" dirty="0" smtClean="0"/>
              <a:t>Python</a:t>
            </a:r>
            <a:r>
              <a:rPr lang="en-US" dirty="0" smtClean="0"/>
              <a:t>, </a:t>
            </a:r>
            <a:r>
              <a:rPr lang="en-US" b="1" dirty="0" smtClean="0"/>
              <a:t>Ruby</a:t>
            </a:r>
            <a:r>
              <a:rPr lang="en-US" dirty="0" smtClean="0"/>
              <a:t> and </a:t>
            </a:r>
            <a:r>
              <a:rPr lang="en-US" b="1" dirty="0" smtClean="0"/>
              <a:t>R</a:t>
            </a:r>
            <a:r>
              <a:rPr lang="en-US" dirty="0" smtClean="0"/>
              <a:t>… ?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816078" y="1592826"/>
            <a:ext cx="348062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Ruby / Ruby on Rails</a:t>
            </a:r>
            <a:r>
              <a:rPr lang="en-US" dirty="0" smtClean="0"/>
              <a:t>: a server side language to build web apps, like PHP. Less popular since </a:t>
            </a:r>
            <a:r>
              <a:rPr lang="en-US" dirty="0" err="1" smtClean="0"/>
              <a:t>nodejs</a:t>
            </a:r>
            <a:r>
              <a:rPr lang="en-US" dirty="0" smtClean="0"/>
              <a:t> appeared.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197" y="1536751"/>
            <a:ext cx="6743831" cy="166564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023123" y="1812950"/>
            <a:ext cx="7767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ruby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220633" y="1592826"/>
            <a:ext cx="11257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E10F21"/>
                </a:solidFill>
              </a:rPr>
              <a:t>nodejs</a:t>
            </a:r>
            <a:endParaRPr lang="en-US" dirty="0">
              <a:solidFill>
                <a:srgbClr val="E10F2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16078" y="3544529"/>
            <a:ext cx="105303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Python</a:t>
            </a:r>
            <a:r>
              <a:rPr lang="en-US" dirty="0" smtClean="0"/>
              <a:t> and </a:t>
            </a:r>
            <a:r>
              <a:rPr lang="en-US" b="1" dirty="0" smtClean="0"/>
              <a:t>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2 programming languages popular to do “data science” (statistics, machine learning, text mining, network analysis, etc.)</a:t>
            </a:r>
          </a:p>
          <a:p>
            <a:endParaRPr lang="en-US" dirty="0"/>
          </a:p>
          <a:p>
            <a:r>
              <a:rPr lang="en-US" b="1" dirty="0" smtClean="0"/>
              <a:t>R</a:t>
            </a:r>
            <a:r>
              <a:rPr lang="en-US" dirty="0" smtClean="0"/>
              <a:t> is really specialized in data science / statistics, can’t do much else.</a:t>
            </a:r>
          </a:p>
          <a:p>
            <a:endParaRPr lang="en-US" dirty="0"/>
          </a:p>
          <a:p>
            <a:r>
              <a:rPr lang="en-US" b="1" dirty="0" smtClean="0"/>
              <a:t>Python </a:t>
            </a:r>
            <a:r>
              <a:rPr lang="en-US" dirty="0" smtClean="0"/>
              <a:t>is more versatile. It is becoming very widely used, by academic researchers and businesses. We teach it at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lyon</a:t>
            </a:r>
            <a:r>
              <a:rPr lang="en-US" dirty="0" smtClean="0"/>
              <a:t> because we think it is a useful skill for future managers.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9960077" y="3202396"/>
            <a:ext cx="13863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Source: Google Trends</a:t>
            </a:r>
            <a:endParaRPr lang="en-US" sz="900" dirty="0"/>
          </a:p>
        </p:txBody>
      </p:sp>
      <p:sp>
        <p:nvSpPr>
          <p:cNvPr id="9" name="ZoneTexte 8"/>
          <p:cNvSpPr txBox="1"/>
          <p:nvPr/>
        </p:nvSpPr>
        <p:spPr>
          <a:xfrm>
            <a:off x="8436078" y="4565315"/>
            <a:ext cx="356911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Course by </a:t>
            </a:r>
            <a:r>
              <a:rPr lang="en-US" sz="1200" b="1" dirty="0" err="1" smtClean="0">
                <a:solidFill>
                  <a:srgbClr val="FF0000"/>
                </a:solidFill>
              </a:rPr>
              <a:t>em</a:t>
            </a:r>
            <a:r>
              <a:rPr lang="en-US" sz="1200" b="1" dirty="0" smtClean="0">
                <a:solidFill>
                  <a:srgbClr val="FF0000"/>
                </a:solidFill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</a:rPr>
              <a:t>lyon</a:t>
            </a:r>
            <a:r>
              <a:rPr lang="en-US" sz="1200" b="1" dirty="0" smtClean="0">
                <a:solidFill>
                  <a:srgbClr val="FF0000"/>
                </a:solidFill>
              </a:rPr>
              <a:t> business school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“Python </a:t>
            </a:r>
            <a:r>
              <a:rPr lang="en-US" sz="1200" b="1" dirty="0" err="1" smtClean="0">
                <a:solidFill>
                  <a:srgbClr val="FF0000"/>
                </a:solidFill>
              </a:rPr>
              <a:t>bootcamp</a:t>
            </a:r>
            <a:r>
              <a:rPr lang="en-US" sz="1200" b="1" dirty="0" smtClean="0">
                <a:solidFill>
                  <a:srgbClr val="FF0000"/>
                </a:solidFill>
              </a:rPr>
              <a:t>”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+ 5 courses in data science for business using python</a:t>
            </a:r>
          </a:p>
        </p:txBody>
      </p:sp>
    </p:spTree>
    <p:extLst>
      <p:ext uri="{BB962C8B-B14F-4D97-AF65-F5344CB8AC3E}">
        <p14:creationId xmlns:p14="http://schemas.microsoft.com/office/powerpoint/2010/main" val="429318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694039" y="629265"/>
            <a:ext cx="52995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And many more!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835741" y="1661652"/>
            <a:ext cx="1085481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Many languages have variants (“the simplified version of…”, “the better version of…”)</a:t>
            </a:r>
          </a:p>
          <a:p>
            <a:endParaRPr lang="en-US" dirty="0"/>
          </a:p>
          <a:p>
            <a:r>
              <a:rPr lang="en-US" dirty="0" smtClean="0"/>
              <a:t>Many languages are popular in small communities, or are still very young!</a:t>
            </a:r>
          </a:p>
          <a:p>
            <a:endParaRPr lang="en-US" dirty="0"/>
          </a:p>
          <a:p>
            <a:r>
              <a:rPr lang="en-US" dirty="0" smtClean="0"/>
              <a:t>Many languages have almost died but are still practiced by some enthusiasts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609601" y="4286865"/>
            <a:ext cx="1077615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continue the conversion or ask for advice, don’t hesitate to stay in touch</a:t>
            </a:r>
          </a:p>
          <a:p>
            <a:endParaRPr lang="en-US" dirty="0"/>
          </a:p>
          <a:p>
            <a:r>
              <a:rPr lang="en-US" dirty="0" smtClean="0"/>
              <a:t>	Clément Levallois – </a:t>
            </a:r>
            <a:r>
              <a:rPr lang="en-US" dirty="0" smtClean="0">
                <a:hlinkClick r:id="rId2"/>
              </a:rPr>
              <a:t>levallois@em-lyon.com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	(or preferably on Twitter: @</a:t>
            </a:r>
            <a:r>
              <a:rPr lang="en-US" dirty="0" err="1" smtClean="0"/>
              <a:t>seinecle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910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13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following slides contain many simplifications, for the sake of brevity.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8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lyon</a:t>
            </a:r>
            <a:r>
              <a:rPr lang="en-US" dirty="0" smtClean="0"/>
              <a:t> business school course offering (2016)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C# and C++ classes in finance</a:t>
            </a:r>
          </a:p>
          <a:p>
            <a:endParaRPr lang="en-US" sz="2800" dirty="0" smtClean="0"/>
          </a:p>
          <a:p>
            <a:r>
              <a:rPr lang="en-US" sz="2800" dirty="0" smtClean="0"/>
              <a:t>VBA classes (programming in Excel)</a:t>
            </a:r>
          </a:p>
          <a:p>
            <a:endParaRPr lang="en-US" sz="2800" dirty="0"/>
          </a:p>
          <a:p>
            <a:r>
              <a:rPr lang="en-US" sz="2800" dirty="0" smtClean="0"/>
              <a:t>Java (CODAPPS: coding mobile apps)</a:t>
            </a:r>
          </a:p>
          <a:p>
            <a:endParaRPr lang="en-US" sz="2800" dirty="0"/>
          </a:p>
          <a:p>
            <a:r>
              <a:rPr lang="en-US" sz="2800" dirty="0" smtClean="0"/>
              <a:t>Python (1 open course and multiple courses in data science)</a:t>
            </a:r>
          </a:p>
          <a:p>
            <a:endParaRPr lang="en-US" sz="2800" dirty="0"/>
          </a:p>
          <a:p>
            <a:r>
              <a:rPr lang="en-US" sz="2800" dirty="0" smtClean="0"/>
              <a:t>Javascript (creating web apps from scratch)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2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52" y="88489"/>
            <a:ext cx="4676283" cy="5938879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251" y="88489"/>
            <a:ext cx="4041058" cy="6061587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921910" y="6261453"/>
            <a:ext cx="5201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Cécile </a:t>
            </a:r>
            <a:r>
              <a:rPr lang="en-US" sz="1200" dirty="0" err="1" smtClean="0"/>
              <a:t>Abbadie</a:t>
            </a:r>
            <a:r>
              <a:rPr lang="en-US" sz="1200" dirty="0" smtClean="0"/>
              <a:t>, </a:t>
            </a:r>
            <a:r>
              <a:rPr lang="en-US" sz="1200" dirty="0" err="1" smtClean="0"/>
              <a:t>em</a:t>
            </a:r>
            <a:r>
              <a:rPr lang="en-US" sz="1200" dirty="0" smtClean="0"/>
              <a:t> </a:t>
            </a:r>
            <a:r>
              <a:rPr lang="en-US" sz="1200" dirty="0" err="1" smtClean="0"/>
              <a:t>lyon</a:t>
            </a:r>
            <a:r>
              <a:rPr lang="en-US" sz="1200" dirty="0" smtClean="0"/>
              <a:t> business school student, promo 2016:</a:t>
            </a:r>
          </a:p>
          <a:p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play.google.com/store/apps/details?id=io.codapps.cecile&amp;hl=en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4" name="ZoneTexte 3"/>
          <p:cNvSpPr txBox="1"/>
          <p:nvPr/>
        </p:nvSpPr>
        <p:spPr>
          <a:xfrm>
            <a:off x="180851" y="6044474"/>
            <a:ext cx="5571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Hamilton standing next to the navigation software that she and her MIT team produced for the Apollo project</a:t>
            </a:r>
            <a:r>
              <a:rPr lang="en-US" sz="1200" dirty="0" smtClean="0"/>
              <a:t>.</a:t>
            </a:r>
          </a:p>
          <a:p>
            <a:r>
              <a:rPr lang="en-US" sz="1200" dirty="0">
                <a:hlinkClick r:id="rId5"/>
              </a:rPr>
              <a:t>https://en.wikipedia.org/wiki/Margaret_Hamilton_(scientist</a:t>
            </a:r>
            <a:r>
              <a:rPr lang="en-US" sz="1200" dirty="0" smtClean="0">
                <a:hlinkClick r:id="rId5"/>
              </a:rPr>
              <a:t>)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6460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Desktops vs servers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78" y="1208315"/>
            <a:ext cx="4953000" cy="27432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50" y="1224644"/>
            <a:ext cx="4953000" cy="2743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194041">
            <a:off x="7017203" y="3369810"/>
            <a:ext cx="3927022" cy="9674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96892" y="1212398"/>
            <a:ext cx="3163332" cy="23145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5" r="69560" b="24008"/>
          <a:stretch/>
        </p:blipFill>
        <p:spPr>
          <a:xfrm rot="5400000">
            <a:off x="8637815" y="400731"/>
            <a:ext cx="1036864" cy="208461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5" r="69560" b="24008"/>
          <a:stretch/>
        </p:blipFill>
        <p:spPr>
          <a:xfrm rot="5400000">
            <a:off x="8637815" y="1437596"/>
            <a:ext cx="1036864" cy="208461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5" r="69560" b="24008"/>
          <a:stretch/>
        </p:blipFill>
        <p:spPr>
          <a:xfrm rot="5400000">
            <a:off x="8637815" y="2474461"/>
            <a:ext cx="1036864" cy="208461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5" r="69560" b="24008"/>
          <a:stretch/>
        </p:blipFill>
        <p:spPr>
          <a:xfrm rot="5400000">
            <a:off x="8637815" y="3511326"/>
            <a:ext cx="1036864" cy="208461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933" y="933450"/>
            <a:ext cx="4942467" cy="513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3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20" y="362741"/>
            <a:ext cx="3321653" cy="183968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748" y="1071102"/>
            <a:ext cx="3057832" cy="317491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21109" y="2377704"/>
            <a:ext cx="7443019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Programming on desktops or servers: </a:t>
            </a:r>
            <a:r>
              <a:rPr lang="en-US" sz="2800" b="1" dirty="0" smtClean="0"/>
              <a:t>same methods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Functions (methods…)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If then else…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</a:t>
            </a:r>
            <a:r>
              <a:rPr lang="en-US" sz="2800" b="1" dirty="0" smtClean="0"/>
              <a:t>oops…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18211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20" y="362741"/>
            <a:ext cx="3321653" cy="183968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748" y="1071102"/>
            <a:ext cx="3057832" cy="3174911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644011" y="2666075"/>
            <a:ext cx="715297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r>
              <a:rPr lang="en-US" dirty="0" smtClean="0"/>
              <a:t> (1972!): mother of many languages. </a:t>
            </a:r>
            <a:endParaRPr lang="en-US" dirty="0"/>
          </a:p>
          <a:p>
            <a:r>
              <a:rPr lang="en-US" i="1" dirty="0" smtClean="0"/>
              <a:t>The fastest. The hardest to code. Can run everywhere in principle.</a:t>
            </a:r>
          </a:p>
          <a:p>
            <a:endParaRPr lang="en-US" dirty="0"/>
          </a:p>
          <a:p>
            <a:r>
              <a:rPr lang="en-US" b="1" dirty="0"/>
              <a:t>C</a:t>
            </a:r>
            <a:r>
              <a:rPr lang="en-US" b="1" dirty="0" smtClean="0"/>
              <a:t>++</a:t>
            </a:r>
            <a:r>
              <a:rPr lang="en-US" dirty="0" smtClean="0"/>
              <a:t> (1980)</a:t>
            </a:r>
          </a:p>
          <a:p>
            <a:r>
              <a:rPr lang="en-US" dirty="0" smtClean="0"/>
              <a:t>As fast as C </a:t>
            </a:r>
            <a:r>
              <a:rPr lang="en-US" dirty="0" smtClean="0"/>
              <a:t>but easier to </a:t>
            </a:r>
            <a:r>
              <a:rPr lang="en-US" dirty="0" smtClean="0"/>
              <a:t>code.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-&gt; C and C++ have been used to create the fundamental software which run the computers you use: Mac OS, Windows, Linux.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8141109" y="4932183"/>
            <a:ext cx="356911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Course by </a:t>
            </a:r>
            <a:r>
              <a:rPr lang="en-US" sz="1400" b="1" dirty="0" err="1" smtClean="0">
                <a:solidFill>
                  <a:srgbClr val="FF0000"/>
                </a:solidFill>
              </a:rPr>
              <a:t>em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lyon</a:t>
            </a:r>
            <a:r>
              <a:rPr lang="en-US" sz="1400" b="1" dirty="0" smtClean="0">
                <a:solidFill>
                  <a:srgbClr val="FF0000"/>
                </a:solidFill>
              </a:rPr>
              <a:t> business school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“C++ programming”</a:t>
            </a:r>
          </a:p>
        </p:txBody>
      </p:sp>
    </p:spTree>
    <p:extLst>
      <p:ext uri="{BB962C8B-B14F-4D97-AF65-F5344CB8AC3E}">
        <p14:creationId xmlns:p14="http://schemas.microsoft.com/office/powerpoint/2010/main" val="364714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20" y="362741"/>
            <a:ext cx="3321653" cy="183968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748" y="1071102"/>
            <a:ext cx="3057832" cy="317491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168886" y="5511773"/>
            <a:ext cx="737419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Microsoft: the </a:t>
            </a:r>
            <a:r>
              <a:rPr lang="en-US" b="1" dirty="0" smtClean="0"/>
              <a:t>“.NET</a:t>
            </a:r>
            <a:r>
              <a:rPr lang="en-US" dirty="0" smtClean="0"/>
              <a:t>” framework: encompassing languages such as </a:t>
            </a:r>
            <a:r>
              <a:rPr lang="en-US" b="1" dirty="0" smtClean="0"/>
              <a:t>VBA </a:t>
            </a:r>
            <a:r>
              <a:rPr lang="en-US" dirty="0" smtClean="0"/>
              <a:t>(1991) and </a:t>
            </a:r>
            <a:r>
              <a:rPr lang="en-US" b="1" dirty="0" smtClean="0"/>
              <a:t>C</a:t>
            </a:r>
            <a:r>
              <a:rPr lang="en-US" b="1" dirty="0"/>
              <a:t>#</a:t>
            </a:r>
            <a:r>
              <a:rPr lang="en-US" dirty="0"/>
              <a:t> (2001</a:t>
            </a:r>
            <a:r>
              <a:rPr lang="en-US" dirty="0" smtClean="0"/>
              <a:t>).</a:t>
            </a:r>
          </a:p>
          <a:p>
            <a:r>
              <a:rPr lang="en-US" dirty="0"/>
              <a:t>To create </a:t>
            </a:r>
            <a:r>
              <a:rPr lang="en-US" dirty="0" smtClean="0"/>
              <a:t>software running on Windows.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1248688" y="2752050"/>
            <a:ext cx="700057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Apple: the “</a:t>
            </a:r>
            <a:r>
              <a:rPr lang="en-US" b="1" dirty="0" smtClean="0"/>
              <a:t>Objective C</a:t>
            </a:r>
            <a:r>
              <a:rPr lang="en-US" dirty="0" smtClean="0"/>
              <a:t>” programming language (1986)</a:t>
            </a:r>
          </a:p>
          <a:p>
            <a:r>
              <a:rPr lang="en-US" dirty="0" smtClean="0"/>
              <a:t>To create software running on Mac OS.</a:t>
            </a:r>
          </a:p>
          <a:p>
            <a:r>
              <a:rPr lang="en-US" dirty="0" smtClean="0"/>
              <a:t>Only for Apple computers, not servers</a:t>
            </a:r>
          </a:p>
          <a:p>
            <a:endParaRPr lang="en-US" dirty="0"/>
          </a:p>
          <a:p>
            <a:r>
              <a:rPr lang="en-US" b="1" dirty="0"/>
              <a:t>Objective C </a:t>
            </a:r>
            <a:r>
              <a:rPr lang="en-US" b="1" dirty="0" smtClean="0"/>
              <a:t> </a:t>
            </a:r>
            <a:r>
              <a:rPr lang="en-US" dirty="0" smtClean="0"/>
              <a:t>evolved to </a:t>
            </a:r>
            <a:r>
              <a:rPr lang="en-US" b="1" dirty="0" smtClean="0"/>
              <a:t>Swift</a:t>
            </a:r>
            <a:r>
              <a:rPr lang="en-US" dirty="0" smtClean="0"/>
              <a:t> in 2015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99" y="2342628"/>
            <a:ext cx="818843" cy="81884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30" y="4713595"/>
            <a:ext cx="2156886" cy="79585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5799" y="5689267"/>
            <a:ext cx="356911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Course by </a:t>
            </a:r>
            <a:r>
              <a:rPr lang="en-US" sz="1400" b="1" dirty="0" err="1" smtClean="0">
                <a:solidFill>
                  <a:srgbClr val="FF0000"/>
                </a:solidFill>
              </a:rPr>
              <a:t>em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lyon</a:t>
            </a:r>
            <a:r>
              <a:rPr lang="en-US" sz="1400" b="1" dirty="0" smtClean="0">
                <a:solidFill>
                  <a:srgbClr val="FF0000"/>
                </a:solidFill>
              </a:rPr>
              <a:t> business school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“C# programming”</a:t>
            </a:r>
          </a:p>
        </p:txBody>
      </p:sp>
    </p:spTree>
    <p:extLst>
      <p:ext uri="{BB962C8B-B14F-4D97-AF65-F5344CB8AC3E}">
        <p14:creationId xmlns:p14="http://schemas.microsoft.com/office/powerpoint/2010/main" val="56170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20" y="362741"/>
            <a:ext cx="3321653" cy="183968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748" y="1071102"/>
            <a:ext cx="3057832" cy="317491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130711" y="3107239"/>
            <a:ext cx="827876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case of Java (1995)</a:t>
            </a:r>
          </a:p>
          <a:p>
            <a:endParaRPr lang="en-US" b="1" dirty="0"/>
          </a:p>
          <a:p>
            <a:r>
              <a:rPr lang="en-US" b="1" dirty="0" smtClean="0"/>
              <a:t>“Write once, run everywhere”</a:t>
            </a:r>
          </a:p>
          <a:p>
            <a:endParaRPr lang="en-US" b="1" dirty="0"/>
          </a:p>
          <a:p>
            <a:r>
              <a:rPr lang="en-US" dirty="0" smtClean="0"/>
              <a:t>-&gt; a programming language to create software running on Mac, Linux, and Windows, both on desktops and servers.</a:t>
            </a:r>
          </a:p>
          <a:p>
            <a:endParaRPr lang="en-US" dirty="0"/>
          </a:p>
          <a:p>
            <a:r>
              <a:rPr lang="en-US" dirty="0" smtClean="0"/>
              <a:t>The most popular language to build professional applications running on servers (banks, airlines, any big org).</a:t>
            </a:r>
          </a:p>
          <a:p>
            <a:endParaRPr lang="en-US" dirty="0"/>
          </a:p>
          <a:p>
            <a:r>
              <a:rPr lang="en-US" dirty="0" smtClean="0"/>
              <a:t>Owned by Oracle.</a:t>
            </a:r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006" y="1757908"/>
            <a:ext cx="1046843" cy="104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0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73f988fe6df8ae7d8013c6fd66a1c042d9bb9d"/>
</p:tagLst>
</file>

<file path=ppt/theme/theme1.xml><?xml version="1.0" encoding="utf-8"?>
<a:theme xmlns:a="http://schemas.openxmlformats.org/drawingml/2006/main" name="09 Modele PowerPoint 2012">
  <a:themeElements>
    <a:clrScheme name="EMLYON 2012">
      <a:dk1>
        <a:srgbClr val="707070"/>
      </a:dk1>
      <a:lt1>
        <a:sysClr val="window" lastClr="FFFFFF"/>
      </a:lt1>
      <a:dk2>
        <a:srgbClr val="8D0469"/>
      </a:dk2>
      <a:lt2>
        <a:srgbClr val="E2001A"/>
      </a:lt2>
      <a:accent1>
        <a:srgbClr val="505150"/>
      </a:accent1>
      <a:accent2>
        <a:srgbClr val="707070"/>
      </a:accent2>
      <a:accent3>
        <a:srgbClr val="A7A7A7"/>
      </a:accent3>
      <a:accent4>
        <a:srgbClr val="D2D003"/>
      </a:accent4>
      <a:accent5>
        <a:srgbClr val="F19300"/>
      </a:accent5>
      <a:accent6>
        <a:srgbClr val="E2001A"/>
      </a:accent6>
      <a:hlink>
        <a:srgbClr val="8D0469"/>
      </a:hlink>
      <a:folHlink>
        <a:srgbClr val="707070"/>
      </a:folHlink>
    </a:clrScheme>
    <a:fontScheme name="Personnalisé 2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 PPT 2016</Template>
  <TotalTime>0</TotalTime>
  <Words>1098</Words>
  <Application>Microsoft Office PowerPoint</Application>
  <PresentationFormat>Personnalisé</PresentationFormat>
  <Paragraphs>151</Paragraphs>
  <Slides>19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09 Modele PowerPoint 2012</vt:lpstr>
      <vt:lpstr>CODAPPS – last IBM Hall session</vt:lpstr>
      <vt:lpstr>CAVEAT</vt:lpstr>
      <vt:lpstr>em lyon business school course offering (2016)</vt:lpstr>
      <vt:lpstr>Présentation PowerPoint</vt:lpstr>
      <vt:lpstr>Desktops vs servers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2016-03-06T20:33:59Z</dcterms:created>
  <dcterms:modified xsi:type="dcterms:W3CDTF">2016-11-17T10:55:10Z</dcterms:modified>
</cp:coreProperties>
</file>