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28" r:id="rId2"/>
  </p:sldMasterIdLst>
  <p:notesMasterIdLst>
    <p:notesMasterId r:id="rId80"/>
  </p:notesMasterIdLst>
  <p:sldIdLst>
    <p:sldId id="256" r:id="rId3"/>
    <p:sldId id="261" r:id="rId4"/>
    <p:sldId id="376" r:id="rId5"/>
    <p:sldId id="379" r:id="rId6"/>
    <p:sldId id="378" r:id="rId7"/>
    <p:sldId id="410" r:id="rId8"/>
    <p:sldId id="424" r:id="rId9"/>
    <p:sldId id="425" r:id="rId10"/>
    <p:sldId id="382" r:id="rId11"/>
    <p:sldId id="412" r:id="rId12"/>
    <p:sldId id="413" r:id="rId13"/>
    <p:sldId id="383" r:id="rId14"/>
    <p:sldId id="418" r:id="rId15"/>
    <p:sldId id="387" r:id="rId16"/>
    <p:sldId id="419" r:id="rId17"/>
    <p:sldId id="417" r:id="rId18"/>
    <p:sldId id="414" r:id="rId19"/>
    <p:sldId id="415" r:id="rId20"/>
    <p:sldId id="416" r:id="rId21"/>
    <p:sldId id="428" r:id="rId22"/>
    <p:sldId id="422" r:id="rId23"/>
    <p:sldId id="426" r:id="rId24"/>
    <p:sldId id="427" r:id="rId25"/>
    <p:sldId id="388" r:id="rId26"/>
    <p:sldId id="354" r:id="rId27"/>
    <p:sldId id="355" r:id="rId28"/>
    <p:sldId id="356" r:id="rId29"/>
    <p:sldId id="389" r:id="rId30"/>
    <p:sldId id="390" r:id="rId31"/>
    <p:sldId id="391" r:id="rId32"/>
    <p:sldId id="392" r:id="rId33"/>
    <p:sldId id="393" r:id="rId34"/>
    <p:sldId id="403" r:id="rId35"/>
    <p:sldId id="402" r:id="rId36"/>
    <p:sldId id="401" r:id="rId37"/>
    <p:sldId id="400" r:id="rId38"/>
    <p:sldId id="399" r:id="rId39"/>
    <p:sldId id="398" r:id="rId40"/>
    <p:sldId id="397" r:id="rId41"/>
    <p:sldId id="396" r:id="rId42"/>
    <p:sldId id="395" r:id="rId43"/>
    <p:sldId id="394" r:id="rId44"/>
    <p:sldId id="404" r:id="rId45"/>
    <p:sldId id="273" r:id="rId46"/>
    <p:sldId id="409" r:id="rId47"/>
    <p:sldId id="405" r:id="rId48"/>
    <p:sldId id="406" r:id="rId49"/>
    <p:sldId id="407" r:id="rId50"/>
    <p:sldId id="334" r:id="rId51"/>
    <p:sldId id="346" r:id="rId52"/>
    <p:sldId id="335" r:id="rId53"/>
    <p:sldId id="327" r:id="rId54"/>
    <p:sldId id="348" r:id="rId55"/>
    <p:sldId id="339" r:id="rId56"/>
    <p:sldId id="349" r:id="rId57"/>
    <p:sldId id="340" r:id="rId58"/>
    <p:sldId id="341" r:id="rId59"/>
    <p:sldId id="342" r:id="rId60"/>
    <p:sldId id="343" r:id="rId61"/>
    <p:sldId id="344" r:id="rId62"/>
    <p:sldId id="345" r:id="rId63"/>
    <p:sldId id="297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</p:sldIdLst>
  <p:sldSz cx="9144000" cy="6858000" type="screen4x3"/>
  <p:notesSz cx="6858000" cy="9144000"/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D0D8E8" mc:Ignorable=""/>
    <a:srgbClr xmlns:mc="http://schemas.openxmlformats.org/markup-compatibility/2006" xmlns:a14="http://schemas.microsoft.com/office/drawing/2010/main" val="E9EDF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89" autoAdjust="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32E7-6072-435A-9B6C-8927DA831560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892-A84A-439F-83FD-434A6228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1"/>
            <a:ext cx="9143999" cy="513543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9"/>
            <a:ext cx="8077200" cy="1673351"/>
          </a:xfrm>
        </p:spPr>
        <p:txBody>
          <a:bodyPr vert="horz" lIns="91429" tIns="0" rIns="45715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1"/>
            <a:ext cx="8077200" cy="1499616"/>
          </a:xfrm>
        </p:spPr>
        <p:txBody>
          <a:bodyPr lIns="118857" tIns="0" rIns="45715" bIns="0" anchor="b"/>
          <a:lstStyle>
            <a:lvl1pPr marL="0" indent="0" algn="l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E684-469E-4DEC-84CB-71BB448D5890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" y="5128334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2B-300E-4D99-B7FB-354E74B0493F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BA39-BA7C-4383-B2F5-2EE7CC22E673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2130431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21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42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52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6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73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8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5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7" y="1260479"/>
            <a:ext cx="3163886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76652" y="1260479"/>
            <a:ext cx="3163889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8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4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0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5380-CDA8-4036-BF51-6C0935365B73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612778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21058" indent="0">
              <a:buNone/>
              <a:defRPr sz="2600"/>
            </a:lvl2pPr>
            <a:lvl3pPr marL="842113" indent="0">
              <a:buNone/>
              <a:defRPr sz="2200"/>
            </a:lvl3pPr>
            <a:lvl4pPr marL="1263171" indent="0">
              <a:buNone/>
              <a:defRPr sz="1900"/>
            </a:lvl4pPr>
            <a:lvl5pPr marL="1684228" indent="0">
              <a:buNone/>
              <a:defRPr sz="1900"/>
            </a:lvl5pPr>
            <a:lvl6pPr marL="2105284" indent="0">
              <a:buNone/>
              <a:defRPr sz="1900"/>
            </a:lvl6pPr>
            <a:lvl7pPr marL="2526341" indent="0">
              <a:buNone/>
              <a:defRPr sz="1900"/>
            </a:lvl7pPr>
            <a:lvl8pPr marL="2947398" indent="0">
              <a:buNone/>
              <a:defRPr sz="1900"/>
            </a:lvl8pPr>
            <a:lvl9pPr marL="3368455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43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1289" y="215901"/>
            <a:ext cx="1619250" cy="46085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365" y="215901"/>
            <a:ext cx="4708525" cy="46085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2"/>
            <a:ext cx="9144000" cy="26025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" y="260252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3" cy="1636776"/>
          </a:xfrm>
        </p:spPr>
        <p:txBody>
          <a:bodyPr vert="horz" lIns="91429" tIns="0" rIns="9142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685800"/>
          </a:xfrm>
        </p:spPr>
        <p:txBody>
          <a:bodyPr lIns="146285" tIns="0" rIns="45715" bIns="0" anchor="t"/>
          <a:lstStyle>
            <a:lvl1pPr marL="0" indent="0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0ACC-C61B-4919-8EFB-721AFB4EFCBA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2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137-FD8B-404C-A4CE-4E8E1AE89E95}" type="datetime1">
              <a:rPr lang="en-US" smtClean="0"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3"/>
            <a:ext cx="4041775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4664-CDBE-4407-90E7-EF9ADB2D3978}" type="datetime1">
              <a:rPr lang="en-US" smtClean="0"/>
              <a:t>6/25/2010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E0FD-E672-461C-8272-A31C2B5A1214}" type="datetime1">
              <a:rPr lang="en-US" smtClean="0"/>
              <a:t>6/25/2010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13C-F66E-4AAA-9B88-F58F454AC5D3}" type="datetime1">
              <a:rPr lang="en-US" smtClean="0"/>
              <a:t>6/25/2010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1"/>
            <a:ext cx="2523744" cy="978408"/>
          </a:xfrm>
        </p:spPr>
        <p:txBody>
          <a:bodyPr vert="horz" lIns="73143" rIns="45715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3"/>
            <a:ext cx="5920641" cy="4558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275E-0D43-4BBD-B733-88FC66DF4EA3}" type="datetime1">
              <a:rPr lang="en-US" smtClean="0"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43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8" indent="0">
              <a:buNone/>
              <a:defRPr sz="2500"/>
            </a:lvl3pPr>
            <a:lvl4pPr marL="1371432" indent="0">
              <a:buNone/>
              <a:defRPr sz="2000"/>
            </a:lvl4pPr>
            <a:lvl5pPr marL="1828576" indent="0">
              <a:buNone/>
              <a:defRPr sz="2000"/>
            </a:lvl5pPr>
            <a:lvl6pPr marL="2285718" indent="0">
              <a:buNone/>
              <a:defRPr sz="2000"/>
            </a:lvl6pPr>
            <a:lvl7pPr marL="2742862" indent="0">
              <a:buNone/>
              <a:defRPr sz="2000"/>
            </a:lvl7pPr>
            <a:lvl8pPr marL="3200006" indent="0">
              <a:buNone/>
              <a:defRPr sz="2000"/>
            </a:lvl8pPr>
            <a:lvl9pPr marL="365715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3" y="1170433"/>
            <a:ext cx="2523744" cy="201168"/>
          </a:xfrm>
        </p:spPr>
        <p:txBody>
          <a:bodyPr/>
          <a:lstStyle/>
          <a:p>
            <a:fld id="{8FD6DA4A-488C-41D4-BC9D-9177A88AB2AF}" type="datetime1">
              <a:rPr lang="en-US" smtClean="0"/>
              <a:t>6/25/2010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9" y="1170433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9" y="1170433"/>
            <a:ext cx="733864" cy="201168"/>
          </a:xfrm>
        </p:spPr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1" y="1435895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4337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1251063"/>
          </a:xfrm>
          <a:prstGeom prst="rect">
            <a:avLst/>
          </a:prstGeom>
        </p:spPr>
        <p:txBody>
          <a:bodyPr vert="horz" lIns="91429" tIns="45715" rIns="45715" bIns="4571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75192"/>
            <a:ext cx="8229600" cy="4625610"/>
          </a:xfrm>
          <a:prstGeom prst="rect">
            <a:avLst/>
          </a:prstGeom>
        </p:spPr>
        <p:txBody>
          <a:bodyPr vert="horz" lIns="54858" tIns="91429" rIns="91429" bIns="45715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76999"/>
            <a:ext cx="2133600" cy="274320"/>
          </a:xfrm>
          <a:prstGeom prst="rect">
            <a:avLst/>
          </a:prstGeom>
        </p:spPr>
        <p:txBody>
          <a:bodyPr vert="horz" lIns="109714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BDBD7A-2738-4D1C-AC05-36CCDA0DCE5D}" type="datetime1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15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858" indent="-32000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0" indent="-27428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574" indent="-22857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02" indent="-18285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88" indent="-18285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431" indent="-18285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76" indent="-18285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719" indent="-18285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862" indent="-18285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  <a:prstGeom prst="rect">
            <a:avLst/>
          </a:prstGeom>
        </p:spPr>
        <p:txBody>
          <a:bodyPr vert="horz" lIns="84211" tIns="42106" rIns="84211" bIns="421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84211" tIns="42106" rIns="84211" bIns="4210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25.06.2010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599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84211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794" indent="-315794" algn="l" defTabSz="84211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7" indent="-263160" algn="l" defTabSz="84211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642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3700" indent="-210529" algn="l" defTabSz="84211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757" indent="-210529" algn="l" defTabSz="84211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5813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71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927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78984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5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13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17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22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284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34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39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455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tif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tif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Adaption of XCS to Multi-Learner Predator/Prey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Clemens Lode</a:t>
            </a:r>
            <a:r>
              <a:rPr lang="en-US" dirty="0" smtClean="0"/>
              <a:t>, Urban Richter, </a:t>
            </a:r>
            <a:r>
              <a:rPr lang="en-US" dirty="0" err="1" smtClean="0"/>
              <a:t>Hartmut</a:t>
            </a:r>
            <a:r>
              <a:rPr lang="en-US" dirty="0" smtClean="0"/>
              <a:t> </a:t>
            </a:r>
            <a:r>
              <a:rPr lang="en-US" dirty="0" err="1" smtClean="0"/>
              <a:t>Schmeck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Karlsruhe Institute of Technology (Germany)</a:t>
            </a:r>
          </a:p>
          <a:p>
            <a:r>
              <a:rPr lang="en-US" dirty="0" smtClean="0"/>
              <a:t>Institute AIFB</a:t>
            </a:r>
          </a:p>
          <a:p>
            <a:r>
              <a:rPr lang="en-US" dirty="0" smtClean="0"/>
              <a:t>July, GECCO 2010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4495801"/>
            <a:ext cx="3429000" cy="2121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21888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more complex scenarios?</a:t>
            </a:r>
          </a:p>
          <a:p>
            <a:endParaRPr lang="en-US" dirty="0" smtClean="0"/>
          </a:p>
          <a:p>
            <a:r>
              <a:rPr lang="en-US" dirty="0" smtClean="0"/>
              <a:t>Many aliasing positions</a:t>
            </a:r>
          </a:p>
          <a:p>
            <a:r>
              <a:rPr lang="en-US" dirty="0" smtClean="0"/>
              <a:t>Other agents present</a:t>
            </a:r>
          </a:p>
          <a:p>
            <a:r>
              <a:rPr lang="en-US" dirty="0" smtClean="0"/>
              <a:t>Dynamic world</a:t>
            </a:r>
          </a:p>
          <a:p>
            <a:pPr lvl="1"/>
            <a:r>
              <a:rPr lang="en-US" dirty="0" smtClean="0"/>
              <a:t>food and other agents move</a:t>
            </a:r>
          </a:p>
          <a:p>
            <a:r>
              <a:rPr lang="en-US" dirty="0" smtClean="0"/>
              <a:t>Limited 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0200" y="5486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</a:t>
            </a:r>
          </a:p>
          <a:p>
            <a:pPr algn="ctr"/>
            <a:r>
              <a:rPr lang="en-US" dirty="0" smtClean="0"/>
              <a:t>F: Food</a:t>
            </a:r>
          </a:p>
          <a:p>
            <a:pPr algn="ctr"/>
            <a:r>
              <a:rPr lang="en-US" dirty="0" smtClean="0"/>
              <a:t>A: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1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Obstacles, Prey, Predator</a:t>
            </a:r>
          </a:p>
          <a:p>
            <a:endParaRPr lang="en-US" u="sng" dirty="0" smtClean="0"/>
          </a:p>
          <a:p>
            <a:r>
              <a:rPr lang="en-US" u="sng" dirty="0" smtClean="0"/>
              <a:t>Goal</a:t>
            </a:r>
            <a:r>
              <a:rPr lang="en-US" dirty="0"/>
              <a:t>: Get near the moving prey as often as possible</a:t>
            </a:r>
          </a:p>
          <a:p>
            <a:pPr lvl="1"/>
            <a:r>
              <a:rPr lang="en-US" dirty="0" smtClean="0"/>
              <a:t>Global observation task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/>
              <a:t>Average </a:t>
            </a:r>
            <a:r>
              <a:rPr lang="en-US" dirty="0" smtClean="0"/>
              <a:t>Quality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Trees/Obstacles</a:t>
            </a:r>
          </a:p>
          <a:p>
            <a:pPr algn="ctr"/>
            <a:r>
              <a:rPr lang="en-US" dirty="0" smtClean="0"/>
              <a:t>F: Food/Prey</a:t>
            </a:r>
          </a:p>
          <a:p>
            <a:pPr algn="ctr"/>
            <a:r>
              <a:rPr lang="en-US" dirty="0" smtClean="0"/>
              <a:t>A: Agent/Predator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XCS </a:t>
            </a:r>
            <a:r>
              <a:rPr lang="en-US" dirty="0"/>
              <a:t>to </a:t>
            </a:r>
            <a:r>
              <a:rPr lang="en-US" dirty="0" smtClean="0"/>
              <a:t>solve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Sensory abilities</a:t>
            </a:r>
          </a:p>
          <a:p>
            <a:r>
              <a:rPr lang="en-US" dirty="0" smtClean="0"/>
              <a:t>Classification of the predator/prey scenario</a:t>
            </a:r>
          </a:p>
          <a:p>
            <a:r>
              <a:rPr lang="en-US" dirty="0" smtClean="0"/>
              <a:t>Adaption of the reward function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http://www.flickr.com/photos/mortalcoil/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45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88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sensor array for each direction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5900" y="32766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1" y="1905002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5486400" y="4562732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4908722" y="3992262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86400" y="3429000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6076435" y="4000500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522837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8386" y="2516657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4186" y="2522837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9986" y="2522837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sensor array for each direction</a:t>
            </a:r>
          </a:p>
          <a:p>
            <a:r>
              <a:rPr lang="en-US" dirty="0" smtClean="0"/>
              <a:t>Sensors can sense either far or near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5900" y="32766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1" y="1905002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sosceles Triangle 10"/>
          <p:cNvSpPr/>
          <p:nvPr/>
        </p:nvSpPr>
        <p:spPr>
          <a:xfrm rot="10800000">
            <a:off x="5486400" y="3429000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19800" y="3886200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522837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2751437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sensor array for each direction</a:t>
            </a:r>
          </a:p>
          <a:p>
            <a:r>
              <a:rPr lang="en-US" dirty="0"/>
              <a:t>Sensors can sense either far or near</a:t>
            </a:r>
          </a:p>
          <a:p>
            <a:r>
              <a:rPr lang="en-US" dirty="0" smtClean="0"/>
              <a:t>Sensors </a:t>
            </a:r>
            <a:r>
              <a:rPr lang="en-US" dirty="0"/>
              <a:t>can distinguish between Predators, Prey and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1" y="3276601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1" y="1905002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2522837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2522837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522837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3238" y="2522837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51838" y="2522837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80438" y="2522837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98741" y="252695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7341" y="252695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5941" y="252695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71155" y="2522837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9755" y="2522837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8355" y="2522837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99887" y="3881051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99887" y="3505200"/>
            <a:ext cx="4417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71984" y="4109651"/>
            <a:ext cx="228600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0782" y="4333102"/>
            <a:ext cx="228600" cy="2399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4234" y="4328465"/>
            <a:ext cx="150308" cy="3799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00584" y="5334000"/>
            <a:ext cx="5941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</a:t>
            </a:r>
            <a:r>
              <a:rPr lang="en-US" dirty="0" smtClean="0"/>
              <a:t>others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others</a:t>
            </a:r>
          </a:p>
          <a:p>
            <a:pPr marL="914288" lvl="1" indent="-514287">
              <a:buAutoNum type="arabicParenBoth"/>
            </a:pPr>
            <a:r>
              <a:rPr lang="en-US" dirty="0"/>
              <a:t>dynamic </a:t>
            </a:r>
            <a:r>
              <a:rPr lang="en-US" dirty="0" smtClean="0"/>
              <a:t>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others</a:t>
            </a:r>
          </a:p>
          <a:p>
            <a:pPr marL="914288" lvl="1" indent="-514287">
              <a:buAutoNum type="arabicParenBoth"/>
            </a:pPr>
            <a:r>
              <a:rPr lang="en-US" dirty="0"/>
              <a:t>dynamic scenario</a:t>
            </a:r>
          </a:p>
          <a:p>
            <a:pPr marL="914288" lvl="1" indent="-514287">
              <a:buAutoNum type="arabicParenBoth"/>
            </a:pPr>
            <a:r>
              <a:rPr lang="en-US" dirty="0"/>
              <a:t>predators share global observation task</a:t>
            </a:r>
          </a:p>
          <a:p>
            <a:pPr marL="914288" lvl="1" indent="-514287">
              <a:buAutoNum type="arabicParenBoth"/>
            </a:pPr>
            <a:r>
              <a:rPr lang="en-US" dirty="0"/>
              <a:t>runs continuously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XCS has to be adapted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“final” reward (5), no iterations (6)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Classifier Systems</a:t>
            </a:r>
          </a:p>
          <a:p>
            <a:endParaRPr lang="en-US" dirty="0" smtClean="0"/>
          </a:p>
          <a:p>
            <a:r>
              <a:rPr lang="en-US" dirty="0" smtClean="0"/>
              <a:t>XCS in Predator/Prey Scenarios</a:t>
            </a:r>
          </a:p>
          <a:p>
            <a:endParaRPr lang="en-US" dirty="0"/>
          </a:p>
          <a:p>
            <a:r>
              <a:rPr lang="en-US" dirty="0" smtClean="0"/>
              <a:t>Adapting the Reward </a:t>
            </a:r>
            <a:r>
              <a:rPr lang="en-US" dirty="0" smtClean="0"/>
              <a:t>Function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http://www.flickr.com/photos/yathin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5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a neighboring cell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Restart scenario</a:t>
            </a:r>
          </a:p>
          <a:p>
            <a:pPr lvl="2"/>
            <a:r>
              <a:rPr lang="en-US" dirty="0" smtClean="0"/>
              <a:t>Switch between explore/exploit phase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observation range (“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Food is in sight range (“</a:t>
            </a:r>
            <a:r>
              <a:rPr lang="en-US" u="sng" dirty="0" smtClean="0"/>
              <a:t>XCS sight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Continue scenario</a:t>
            </a:r>
          </a:p>
          <a:p>
            <a:pPr lvl="2"/>
            <a:r>
              <a:rPr lang="en-US" dirty="0" smtClean="0"/>
              <a:t>Always use exploit phase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</a:t>
            </a:r>
            <a:r>
              <a:rPr lang="en-US" dirty="0" smtClean="0"/>
              <a:t>Non-observable </a:t>
            </a:r>
            <a:r>
              <a:rPr lang="en-US" dirty="0" smtClean="0"/>
              <a:t>Markov Decision </a:t>
            </a:r>
            <a:r>
              <a:rPr lang="en-US" dirty="0" smtClean="0"/>
              <a:t>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</a:t>
            </a:r>
            <a:r>
              <a:rPr lang="en-US" dirty="0" smtClean="0"/>
              <a:t>Non-observable </a:t>
            </a:r>
            <a:r>
              <a:rPr lang="en-US" dirty="0" smtClean="0"/>
              <a:t>Markov Decision </a:t>
            </a:r>
            <a:r>
              <a:rPr lang="en-US" dirty="0" smtClean="0"/>
              <a:t>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being a NOMDP, can the XCS still learn?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</a:t>
            </a:r>
            <a:r>
              <a:rPr lang="en-US" dirty="0" smtClean="0"/>
              <a:t>Non-observable </a:t>
            </a:r>
            <a:r>
              <a:rPr lang="en-US" dirty="0" smtClean="0"/>
              <a:t>Markov Decision </a:t>
            </a:r>
            <a:r>
              <a:rPr lang="en-US" dirty="0" smtClean="0"/>
              <a:t>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being a NOMDP, can the XCS still learn?</a:t>
            </a:r>
          </a:p>
          <a:p>
            <a:pPr lvl="1"/>
            <a:r>
              <a:rPr lang="en-US" dirty="0" smtClean="0"/>
              <a:t>Possibly, the environment does not completely change each turn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Let’s look at some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4. Testing Methodology:</a:t>
            </a:r>
          </a:p>
          <a:p>
            <a:pPr lvl="1"/>
            <a:r>
              <a:rPr lang="en-US" dirty="0"/>
              <a:t>Three Scenarios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XCS </a:t>
            </a:r>
            <a:r>
              <a:rPr lang="en-US" dirty="0" err="1" smtClean="0"/>
              <a:t>obs</a:t>
            </a:r>
            <a:r>
              <a:rPr lang="en-US" dirty="0" smtClean="0"/>
              <a:t>”, “XCS sight”</a:t>
            </a:r>
          </a:p>
          <a:p>
            <a:pPr lvl="1"/>
            <a:r>
              <a:rPr lang="en-US" dirty="0" smtClean="0"/>
              <a:t>“Obstacle-evading prey”, “Predator-evading prey”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828801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/>
              <a:t>Scenario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828801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/>
              <a:t>Scenario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/>
              <a:t>Difficult Scenario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828801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XCS 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(sight)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eventXCS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implementation of XCS</a:t>
            </a:r>
          </a:p>
          <a:p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only use observation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obs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XCS (sight)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eventXCS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implementation of XCS</a:t>
            </a:r>
          </a:p>
          <a:p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 use sight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1. Learning Classifier Systems:</a:t>
            </a:r>
          </a:p>
          <a:p>
            <a:pPr lvl="1"/>
            <a:r>
              <a:rPr lang="en-US" dirty="0" smtClean="0"/>
              <a:t>Introduction and Terminology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Markov/Non Markov Environments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http://www.flickr.com/photos/tambako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511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962807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obs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(sight)</a:t>
            </a:r>
          </a:p>
          <a:p>
            <a:pPr lvl="1"/>
            <a:r>
              <a:rPr lang="en-US" dirty="0" err="1" smtClean="0"/>
              <a:t>eventXCS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standard implementation with 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reward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 use sight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/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Torus</a:t>
            </a:r>
          </a:p>
          <a:p>
            <a:r>
              <a:rPr lang="en-US" dirty="0" smtClean="0"/>
              <a:t>16x16 fields</a:t>
            </a:r>
          </a:p>
          <a:p>
            <a:r>
              <a:rPr lang="en-US" dirty="0"/>
              <a:t>9</a:t>
            </a:r>
            <a:r>
              <a:rPr lang="en-US" dirty="0" smtClean="0"/>
              <a:t> Agents</a:t>
            </a:r>
          </a:p>
          <a:p>
            <a:pPr lvl="1"/>
            <a:r>
              <a:rPr lang="en-US" dirty="0" smtClean="0"/>
              <a:t>8 Predators</a:t>
            </a:r>
            <a:endParaRPr lang="en-US" dirty="0"/>
          </a:p>
          <a:p>
            <a:pPr lvl="1"/>
            <a:r>
              <a:rPr lang="en-US" dirty="0" smtClean="0"/>
              <a:t>1 Prey</a:t>
            </a:r>
            <a:endParaRPr lang="en-US" dirty="0"/>
          </a:p>
          <a:p>
            <a:r>
              <a:rPr lang="en-US" dirty="0" smtClean="0"/>
              <a:t>Number of Obstacles</a:t>
            </a:r>
          </a:p>
          <a:p>
            <a:pPr lvl="1"/>
            <a:r>
              <a:rPr lang="en-US" dirty="0" smtClean="0"/>
              <a:t>Block sight and movement</a:t>
            </a:r>
          </a:p>
          <a:p>
            <a:pPr marL="457144" lvl="1" indent="0">
              <a:buNone/>
            </a:pPr>
            <a:r>
              <a:rPr lang="en-US" dirty="0" smtClean="0"/>
              <a:t>→ Scenario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Reward and Reward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6720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5963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967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2033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53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9206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079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483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645453" y="317486"/>
            <a:ext cx="8183319" cy="39186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390908" y="1867928"/>
            <a:ext cx="2163195" cy="217741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C    A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5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11## : 00   32  .13    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1#01 : 10   24  .17  15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 flipH="1">
            <a:off x="1416456" y="801691"/>
            <a:ext cx="0" cy="903726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>
            <a:off x="1416456" y="4125667"/>
            <a:ext cx="0" cy="413255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>
            <a:off x="2303841" y="4857429"/>
            <a:ext cx="83484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4658225" y="4857429"/>
            <a:ext cx="119383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6923188" y="809544"/>
            <a:ext cx="0" cy="3748571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 flipH="1">
            <a:off x="1361766" y="5787588"/>
            <a:ext cx="54691" cy="354189"/>
          </a:xfrm>
          <a:custGeom>
            <a:avLst/>
            <a:gdLst/>
            <a:ahLst/>
            <a:cxnLst>
              <a:cxn ang="0">
                <a:pos x="683" y="188"/>
              </a:cxn>
              <a:cxn ang="0">
                <a:pos x="1" y="188"/>
              </a:cxn>
              <a:cxn ang="0">
                <a:pos x="0" y="0"/>
              </a:cxn>
            </a:cxnLst>
            <a:rect l="0" t="0" r="r" b="b"/>
            <a:pathLst>
              <a:path w="683" h="188">
                <a:moveTo>
                  <a:pt x="683" y="188"/>
                </a:moveTo>
                <a:lnTo>
                  <a:pt x="1" y="188"/>
                </a:lnTo>
                <a:lnTo>
                  <a:pt x="0" y="0"/>
                </a:lnTo>
              </a:path>
            </a:pathLst>
          </a:cu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623937" y="5238486"/>
            <a:ext cx="554170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sp>
        <p:nvSpPr>
          <p:cNvPr id="86" name="AutoShape 14"/>
          <p:cNvSpPr>
            <a:spLocks noChangeArrowheads="1"/>
          </p:cNvSpPr>
          <p:nvPr/>
        </p:nvSpPr>
        <p:spPr bwMode="auto">
          <a:xfrm>
            <a:off x="469795" y="4630564"/>
            <a:ext cx="2049740" cy="10729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utoShape 15"/>
          <p:cNvSpPr>
            <a:spLocks noChangeArrowheads="1"/>
          </p:cNvSpPr>
          <p:nvPr/>
        </p:nvSpPr>
        <p:spPr bwMode="auto">
          <a:xfrm>
            <a:off x="3150586" y="4383203"/>
            <a:ext cx="1512897" cy="538855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00    01  10    11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42.5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16.6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4746077" y="5238486"/>
            <a:ext cx="91324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Discount</a:t>
            </a: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3266291" y="5042892"/>
            <a:ext cx="319058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H="1">
            <a:off x="4197166" y="5040876"/>
            <a:ext cx="357625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6774199" y="5232244"/>
            <a:ext cx="352621" cy="384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8553540" y="809541"/>
            <a:ext cx="0" cy="457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 flipH="1">
            <a:off x="7175323" y="5405746"/>
            <a:ext cx="14003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23"/>
          <p:cNvSpPr>
            <a:spLocks noChangeShapeType="1"/>
          </p:cNvSpPr>
          <p:nvPr/>
        </p:nvSpPr>
        <p:spPr bwMode="auto">
          <a:xfrm>
            <a:off x="4270801" y="5407761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V="1">
            <a:off x="5676442" y="5405747"/>
            <a:ext cx="1049202" cy="18982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25"/>
          <p:cNvSpPr>
            <a:spLocks noChangeShapeType="1"/>
          </p:cNvSpPr>
          <p:nvPr/>
        </p:nvSpPr>
        <p:spPr bwMode="auto">
          <a:xfrm flipH="1">
            <a:off x="6950510" y="5609046"/>
            <a:ext cx="0" cy="22981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607945" y="6185037"/>
            <a:ext cx="1602024" cy="541337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Covering</a:t>
            </a:r>
            <a:endParaRPr lang="de-DE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6471072" y="2550940"/>
            <a:ext cx="1012629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Action: 01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864238" y="990972"/>
            <a:ext cx="1097075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Input: 0011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84831" y="1444388"/>
            <a:ext cx="133162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Population [P]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93996" y="4218398"/>
            <a:ext cx="1289948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Match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[M]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087994" y="4010764"/>
            <a:ext cx="1469485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Prediction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array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659320" y="3994773"/>
            <a:ext cx="127231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641948" y="704026"/>
            <a:ext cx="216001" cy="354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777435" y="4172034"/>
            <a:ext cx="922861" cy="53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selection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5850312" y="4343427"/>
            <a:ext cx="211389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8043100" y="2547237"/>
            <a:ext cx="94666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Reward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863630" y="5928712"/>
            <a:ext cx="194765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Previous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  <a:r>
              <a:rPr lang="de-DE" sz="1400" baseline="-250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7964213" y="5177971"/>
            <a:ext cx="1022297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Delay = 1</a:t>
            </a: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5380495" y="6252436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37"/>
          <p:cNvSpPr txBox="1">
            <a:spLocks noChangeArrowheads="1"/>
          </p:cNvSpPr>
          <p:nvPr/>
        </p:nvSpPr>
        <p:spPr bwMode="auto">
          <a:xfrm>
            <a:off x="4098671" y="6071007"/>
            <a:ext cx="1446609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7806433" y="6241163"/>
            <a:ext cx="15777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780881" y="5243298"/>
            <a:ext cx="315554" cy="362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rtlCol="0" anchor="ctr"/>
          <a:lstStyle/>
          <a:p>
            <a:pPr algn="ctr" defTabSz="842022"/>
            <a:endParaRPr lang="de-DE" sz="1600">
              <a:solidFill>
                <a:prstClr val="white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7964208" y="5932447"/>
            <a:ext cx="1103592" cy="635004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6924" tIns="53462" rIns="106924" bIns="53462" anchor="ctr">
            <a:no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5431" y="5938611"/>
            <a:ext cx="1061146" cy="846632"/>
          </a:xfrm>
          <a:prstGeom prst="rect">
            <a:avLst/>
          </a:prstGeom>
          <a:noFill/>
        </p:spPr>
        <p:txBody>
          <a:bodyPr wrap="square" lIns="106924" tIns="53462" rIns="106924" bIns="53462" rtlCol="0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Genetic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operators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defTabSz="842022"/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38659" y="5515444"/>
            <a:ext cx="336162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961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840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5721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succession of positive and negative events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succession of positive and negative events</a:t>
            </a:r>
          </a:p>
          <a:p>
            <a:r>
              <a:rPr lang="en-US" dirty="0" smtClean="0"/>
              <a:t>Distribute the reward  as soon as possible (i.e. at each event)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Action sets closer to an event probably contributed more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43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1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683298"/>
            <a:ext cx="4038602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64770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953000" y="5029200"/>
            <a:ext cx="1828800" cy="762000"/>
          </a:xfrm>
          <a:prstGeom prst="triangle">
            <a:avLst>
              <a:gd name="adj" fmla="val 4279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H="1">
            <a:off x="6839463" y="5105400"/>
            <a:ext cx="228602" cy="685800"/>
          </a:xfrm>
          <a:prstGeom prst="triangle">
            <a:avLst>
              <a:gd name="adj" fmla="val 1711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4. Testing Methodology: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Configurations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5. Experimental Results:</a:t>
            </a:r>
          </a:p>
          <a:p>
            <a:pPr lvl="1"/>
            <a:r>
              <a:rPr lang="en-US" dirty="0" smtClean="0"/>
              <a:t>XCS Parameters</a:t>
            </a:r>
          </a:p>
          <a:p>
            <a:pPr lvl="1"/>
            <a:r>
              <a:rPr lang="en-US" dirty="0" smtClean="0"/>
              <a:t>Comparison of XCS Variants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44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79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</a:p>
          <a:p>
            <a:r>
              <a:rPr lang="en-US" dirty="0" smtClean="0"/>
              <a:t>Max Stack Size Experiments</a:t>
            </a:r>
          </a:p>
          <a:p>
            <a:r>
              <a:rPr lang="en-US" dirty="0" smtClean="0"/>
              <a:t>Learning Rate Beta Experiments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858" lvl="1" indent="-342858">
              <a:buFont typeface="Arial" pitchFamily="34" charset="0"/>
              <a:buChar char="•"/>
            </a:pPr>
            <a:r>
              <a:rPr lang="en-US" dirty="0" smtClean="0"/>
              <a:t>Neutral Event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No positive or negative event for a number of steps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Half of the action sets is discarded and receives reward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Idea: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Good actions are rewarded earlier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Preventing of dead 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46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20" y="1752600"/>
            <a:ext cx="3532577" cy="22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858" lvl="1" indent="-342858">
              <a:buFont typeface="Arial" pitchFamily="34" charset="0"/>
              <a:buChar char="•"/>
            </a:pPr>
            <a:r>
              <a:rPr lang="en-US" dirty="0" smtClean="0"/>
              <a:t>Neutral Event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/>
              <a:t>No positive or negative event for a number of steps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/>
              <a:t>Half of the action sets is discarded and receives reward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Idea</a:t>
            </a:r>
            <a:r>
              <a:rPr lang="en-US" dirty="0"/>
              <a:t>: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/>
              <a:t>Good actions are rewarded earlier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/>
              <a:t>Preventing of dead </a:t>
            </a:r>
            <a:r>
              <a:rPr lang="en-US" dirty="0" smtClean="0"/>
              <a:t>ends</a:t>
            </a:r>
          </a:p>
          <a:p>
            <a:pPr marL="827429" lvl="3" indent="-342858">
              <a:buFont typeface="Arial" pitchFamily="34" charset="0"/>
              <a:buChar char="•"/>
            </a:pPr>
            <a:endParaRPr lang="en-US" dirty="0" smtClean="0"/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Problem: 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Error possibility high if directly followed by an event.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2266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1" y="1752600"/>
            <a:ext cx="3532187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458200" cy="4623816"/>
          </a:xfrm>
        </p:spPr>
        <p:txBody>
          <a:bodyPr/>
          <a:lstStyle/>
          <a:p>
            <a:pPr lvl="2"/>
            <a:r>
              <a:rPr lang="en-US" dirty="0" smtClean="0"/>
              <a:t>Tests have shown that a stack size of 8 is generally good for all three scenarios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48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33400" y="3657600"/>
            <a:ext cx="609600" cy="2514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461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86200" y="5029200"/>
            <a:ext cx="6096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4648200"/>
            <a:ext cx="12954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1427" y="274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“Pillar Scenario”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171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“Random Scenario”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6379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“Difficult Scenario”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Pillar Scenario</a:t>
            </a:r>
          </a:p>
          <a:p>
            <a:pPr lvl="3"/>
            <a:r>
              <a:rPr lang="en-US" dirty="0" smtClean="0"/>
              <a:t>Obstacle-evading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Low learning rate (0.05) good, </a:t>
            </a:r>
            <a:r>
              <a:rPr lang="en-US" dirty="0" err="1" smtClean="0"/>
              <a:t>eventXCS</a:t>
            </a:r>
            <a:r>
              <a:rPr lang="en-US" dirty="0" smtClean="0"/>
              <a:t> very stable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971800"/>
            <a:ext cx="3048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(Multi-Step) Problem:</a:t>
            </a:r>
          </a:p>
          <a:p>
            <a:pPr lvl="1"/>
            <a:r>
              <a:rPr lang="en-US" dirty="0" smtClean="0"/>
              <a:t>Maze6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Find shortest path to the </a:t>
            </a:r>
            <a:r>
              <a:rPr lang="en-US" dirty="0" smtClean="0"/>
              <a:t>food starting from a random 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938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94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Pillar Scenario Predator-evading </a:t>
            </a:r>
            <a:r>
              <a:rPr lang="en-US" dirty="0"/>
              <a:t>prey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2667000" cy="2174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2004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Obstacle evading prey</a:t>
            </a:r>
            <a:endParaRPr lang="en-US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324600" y="3048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Predator evading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Difficult Scenario</a:t>
            </a:r>
          </a:p>
          <a:p>
            <a:pPr lvl="3"/>
            <a:r>
              <a:rPr lang="en-US" dirty="0" smtClean="0"/>
              <a:t>Blind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High learning rates show an advantage because of long distance to the prey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of XCS Variants</a:t>
            </a:r>
          </a:p>
          <a:p>
            <a:pPr lvl="1"/>
            <a:r>
              <a:rPr lang="en-US" dirty="0" smtClean="0"/>
              <a:t>Pillar Scenario</a:t>
            </a:r>
          </a:p>
          <a:p>
            <a:pPr lvl="2"/>
            <a:r>
              <a:rPr lang="en-US" dirty="0"/>
              <a:t>Obstacle-evading prey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Predator-evading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of XCS Variants</a:t>
            </a:r>
          </a:p>
          <a:p>
            <a:pPr lvl="1"/>
            <a:r>
              <a:rPr lang="en-US" dirty="0" smtClean="0"/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2"/>
            <a:r>
              <a:rPr lang="en-US" dirty="0"/>
              <a:t>Predator-evading </a:t>
            </a:r>
            <a:r>
              <a:rPr lang="en-US" dirty="0" smtClean="0"/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of 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2"/>
            <a:r>
              <a:rPr lang="en-US" dirty="0"/>
              <a:t>Obstacle-evading prey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Predator-evading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of 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2"/>
            <a:r>
              <a:rPr lang="en-US" dirty="0"/>
              <a:t>Predator-evading </a:t>
            </a:r>
            <a:r>
              <a:rPr lang="en-US" dirty="0" smtClean="0"/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of 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/>
              <a:t>Difficult Scenario</a:t>
            </a:r>
          </a:p>
          <a:p>
            <a:pPr lvl="2"/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1. Learning Classifier Systems:</a:t>
            </a:r>
          </a:p>
          <a:p>
            <a:pPr lvl="1"/>
            <a:r>
              <a:rPr lang="en-US" dirty="0" smtClean="0"/>
              <a:t>Introduction and Terminology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Markov/Non Markov Environments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2. Predator/Prey Scenarios: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http://www.flickr.com/photos/tambako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511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5886859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1. Learning Classifier Systems: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Terminology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Single-Step vs. Multi-Step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Markov/Non Markov Environments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2. Predator/Prey Scenarios: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http://www.flickr.com/photos/yathin</a:t>
            </a:r>
          </a:p>
        </p:txBody>
      </p:sp>
    </p:spTree>
    <p:extLst>
      <p:ext uri="{BB962C8B-B14F-4D97-AF65-F5344CB8AC3E}">
        <p14:creationId xmlns:p14="http://schemas.microsoft.com/office/powerpoint/2010/main" val="22344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3. Sensors and Reward:</a:t>
            </a:r>
          </a:p>
          <a:p>
            <a:pPr lvl="1"/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/>
              <a:t>Reward Events</a:t>
            </a:r>
          </a:p>
          <a:p>
            <a:pPr lvl="1"/>
            <a:r>
              <a:rPr lang="en-US" dirty="0" smtClean="0"/>
              <a:t>Reward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http://www.flickr.com/photos/mortalcoil/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720580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(Multi-Step) </a:t>
            </a:r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Maze6</a:t>
            </a:r>
            <a:endParaRPr lang="en-US" dirty="0" smtClean="0"/>
          </a:p>
          <a:p>
            <a:r>
              <a:rPr lang="en-US" dirty="0" smtClean="0"/>
              <a:t>Goal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Find shortest path to the food starting from a random </a:t>
            </a:r>
            <a:r>
              <a:rPr lang="en-US" dirty="0" smtClean="0"/>
              <a:t>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25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4. Testing Methodology:</a:t>
            </a:r>
          </a:p>
          <a:p>
            <a:pPr lvl="1"/>
            <a:r>
              <a:rPr lang="en-US" dirty="0" smtClean="0"/>
              <a:t>XCS Variants</a:t>
            </a:r>
          </a:p>
          <a:p>
            <a:pPr lvl="1"/>
            <a:r>
              <a:rPr lang="en-US" dirty="0" smtClean="0"/>
              <a:t>Scenario Settings</a:t>
            </a:r>
          </a:p>
          <a:p>
            <a:pPr lvl="1"/>
            <a:r>
              <a:rPr lang="en-US" dirty="0" smtClean="0"/>
              <a:t>Scenario Configurations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5. Experimental Results: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Comparison between standard XCS and event-based XCS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http://www.flickr.com/photos/james_crowley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042126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4. Testing Methodology: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Configurations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5. Experimental Results:</a:t>
            </a:r>
          </a:p>
          <a:p>
            <a:pPr lvl="1"/>
            <a:r>
              <a:rPr lang="en-US" dirty="0" smtClean="0"/>
              <a:t>XCS Parameters</a:t>
            </a:r>
          </a:p>
          <a:p>
            <a:pPr lvl="1"/>
            <a:r>
              <a:rPr lang="en-US" dirty="0" smtClean="0"/>
              <a:t>Comparison between standard XCS and event-based XCS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http://www.flickr.com/photos/readontheroad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79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3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XCS to Multi-Learner Predator/Prey Scenarios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62</a:t>
            </a:fld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1676400" y="3078834"/>
            <a:ext cx="1524001" cy="765033"/>
          </a:xfrm>
          <a:prstGeom prst="wedgeEllipseCallou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3263498"/>
            <a:ext cx="1676400" cy="40009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594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/>
              <a:t>Classifier</a:t>
            </a:r>
            <a:r>
              <a:rPr lang="en-US" dirty="0" smtClean="0"/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0373573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38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/>
              <a:t>Condition:</a:t>
            </a:r>
            <a:r>
              <a:rPr lang="en-US" dirty="0" smtClean="0"/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8123328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/>
              <a:t>Condition:</a:t>
            </a:r>
            <a:r>
              <a:rPr lang="en-US" dirty="0" smtClean="0"/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6010455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2743201"/>
            <a:ext cx="1219200" cy="1456266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6096001" y="2971801"/>
            <a:ext cx="198119" cy="10667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38901" y="2905034"/>
            <a:ext cx="1104900" cy="120031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100100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100101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100110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100111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2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/>
              <a:t>Action: </a:t>
            </a:r>
            <a:r>
              <a:rPr lang="en-US" dirty="0" smtClean="0"/>
              <a:t>The “result” (e.g. movement command)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2088638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North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North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North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East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East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South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/>
              <a:t>Match set:</a:t>
            </a:r>
            <a:r>
              <a:rPr lang="en-US" dirty="0" smtClean="0"/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1068911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North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South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5400000" flipH="1" flipV="1">
            <a:off x="6344451" y="5784050"/>
            <a:ext cx="531800" cy="38101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/>
              <a:t>Action set:</a:t>
            </a:r>
            <a:r>
              <a:rPr lang="en-US" dirty="0" smtClean="0"/>
              <a:t> Sub set of the match set whose classifiers share a certain action value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8484713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0011##</a:t>
                      </a:r>
                      <a:endParaRPr lang="en-US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endParaRPr lang="en-US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West</a:t>
                      </a:r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1" y="60690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r>
              <a:rPr lang="de-DE" b="1" dirty="0" smtClean="0">
                <a:solidFill>
                  <a:schemeClr val="bg1"/>
                </a:solidFill>
                <a:cs typeface="Courier New" pitchFamily="49" charset="0"/>
              </a:rPr>
              <a:t>, West</a:t>
            </a:r>
            <a:endParaRPr lang="en-US" b="1" dirty="0">
              <a:solidFill>
                <a:schemeClr val="bg1"/>
              </a:solidFill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16200000" flipV="1">
            <a:off x="6554000" y="5612600"/>
            <a:ext cx="531800" cy="3810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Generation of classifiers:</a:t>
            </a:r>
          </a:p>
          <a:p>
            <a:pPr lvl="1"/>
            <a:r>
              <a:rPr lang="de-DE" dirty="0" smtClean="0"/>
              <a:t>Unknown input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Selection of 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5223961"/>
              </p:ext>
            </p:extLst>
          </p:nvPr>
        </p:nvGraphicFramePr>
        <p:xfrm>
          <a:off x="5105401" y="1828801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100000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72201" y="3200400"/>
            <a:ext cx="876300" cy="830987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98928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22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/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Selection of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204931"/>
              </p:ext>
            </p:extLst>
          </p:nvPr>
        </p:nvGraphicFramePr>
        <p:xfrm>
          <a:off x="5105401" y="1600200"/>
          <a:ext cx="304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1000#0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10000#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1##000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627704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277048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100000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810000" y="5890098"/>
            <a:ext cx="1295400" cy="53935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/>
              <a:t>Crossover and Mutation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Selection of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8656339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41333" y="3124201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3124201"/>
            <a:ext cx="2438400" cy="9233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 smtClean="0"/>
              <a:t>Fitness = </a:t>
            </a:r>
          </a:p>
          <a:p>
            <a:r>
              <a:rPr lang="en-US" b="1" dirty="0" smtClean="0"/>
              <a:t>Accuracy of Prediction * Value of Prediction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/>
              <a:t>Crossover and Mutation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Selection of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045155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Mutation</a:t>
            </a:r>
          </a:p>
          <a:p>
            <a:r>
              <a:rPr lang="de-DE" dirty="0" smtClean="0"/>
              <a:t>Selection </a:t>
            </a:r>
            <a:r>
              <a:rPr lang="de-DE" dirty="0"/>
              <a:t>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3039106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/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2424944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Fitness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001001" y="2901434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2901435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33%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16240" y="40386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16240" y="4038602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33%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16240" y="4952999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16240" y="4953001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22546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/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8259988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Fitness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01000" y="2901434"/>
            <a:ext cx="7620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0520" y="2901435"/>
            <a:ext cx="914400" cy="86176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8837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/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1008847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995921" y="48768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95920" y="4876801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50%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01001" y="40386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038602"/>
            <a:ext cx="762000" cy="86176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10%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01001" y="2901434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1001" y="2901435"/>
            <a:ext cx="8382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89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/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499375"/>
              </p:ext>
            </p:extLst>
          </p:nvPr>
        </p:nvGraphicFramePr>
        <p:xfrm>
          <a:off x="4800600" y="1828801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1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01001" y="2891135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2900" y="2891136"/>
            <a:ext cx="8001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84%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62900" y="48768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62900" y="4876801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13%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962900" y="39624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62900" y="3962401"/>
            <a:ext cx="762000" cy="4770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3378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r>
              <a:rPr lang="en-US" dirty="0"/>
              <a:t>Aliasing positions:</a:t>
            </a:r>
          </a:p>
          <a:p>
            <a:pPr lvl="1"/>
            <a:r>
              <a:rPr lang="en-US" dirty="0"/>
              <a:t>Handle by </a:t>
            </a:r>
            <a:r>
              <a:rPr lang="en-US" dirty="0" smtClean="0"/>
              <a:t>using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29200"/>
            <a:ext cx="18890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85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about more complex scenarios?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5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5A6378" mc:Ignorable=""/>
      </a:dk2>
      <a:lt2>
        <a:srgbClr xmlns:mc="http://schemas.openxmlformats.org/markup-compatibility/2006" xmlns:a14="http://schemas.microsoft.com/office/drawing/2010/main" val="D4D4D6" mc:Ignorable=""/>
      </a:lt2>
      <a:accent1>
        <a:srgbClr xmlns:mc="http://schemas.openxmlformats.org/markup-compatibility/2006" xmlns:a14="http://schemas.microsoft.com/office/drawing/2010/main" val="F0AD00" mc:Ignorable=""/>
      </a:accent1>
      <a:accent2>
        <a:srgbClr xmlns:mc="http://schemas.openxmlformats.org/markup-compatibility/2006" xmlns:a14="http://schemas.microsoft.com/office/drawing/2010/main" val="60B5CC" mc:Ignorable=""/>
      </a:accent2>
      <a:accent3>
        <a:srgbClr xmlns:mc="http://schemas.openxmlformats.org/markup-compatibility/2006" xmlns:a14="http://schemas.microsoft.com/office/drawing/2010/main" val="6BB76D" mc:Ignorable=""/>
      </a:accent3>
      <a:accent4>
        <a:srgbClr xmlns:mc="http://schemas.openxmlformats.org/markup-compatibility/2006" xmlns:a14="http://schemas.microsoft.com/office/drawing/2010/main" val="6BB76D" mc:Ignorable=""/>
      </a:accent4>
      <a:accent5>
        <a:srgbClr xmlns:mc="http://schemas.openxmlformats.org/markup-compatibility/2006" xmlns:a14="http://schemas.microsoft.com/office/drawing/2010/main" val="E88651" mc:Ignorable=""/>
      </a:accent5>
      <a:accent6>
        <a:srgbClr xmlns:mc="http://schemas.openxmlformats.org/markup-compatibility/2006" xmlns:a14="http://schemas.microsoft.com/office/drawing/2010/main" val="C64847" mc:Ignorable=""/>
      </a:accent6>
      <a:hlink>
        <a:srgbClr xmlns:mc="http://schemas.openxmlformats.org/markup-compatibility/2006" xmlns:a14="http://schemas.microsoft.com/office/drawing/2010/main" val="168BBA" mc:Ignorable=""/>
      </a:hlink>
      <a:folHlink>
        <a:srgbClr xmlns:mc="http://schemas.openxmlformats.org/markup-compatibility/2006" xmlns:a14="http://schemas.microsoft.com/office/drawing/2010/main" val="680000" mc:Ignorable="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F8F8F8" mc:Ignorable=""/>
      </a:lt2>
      <a:accent1>
        <a:srgbClr xmlns:mc="http://schemas.openxmlformats.org/markup-compatibility/2006" xmlns:a14="http://schemas.microsoft.com/office/drawing/2010/main" val="DDDDDD" mc:Ignorable=""/>
      </a:accent1>
      <a:accent2>
        <a:srgbClr xmlns:mc="http://schemas.openxmlformats.org/markup-compatibility/2006" xmlns:a14="http://schemas.microsoft.com/office/drawing/2010/main" val="B2B2B2" mc:Ignorable=""/>
      </a:accent2>
      <a:accent3>
        <a:srgbClr xmlns:mc="http://schemas.openxmlformats.org/markup-compatibility/2006" xmlns:a14="http://schemas.microsoft.com/office/drawing/2010/main" val="969696" mc:Ignorable=""/>
      </a:accent3>
      <a:accent4>
        <a:srgbClr xmlns:mc="http://schemas.openxmlformats.org/markup-compatibility/2006" xmlns:a14="http://schemas.microsoft.com/office/drawing/2010/main" val="808080" mc:Ignorable=""/>
      </a:accent4>
      <a:accent5>
        <a:srgbClr xmlns:mc="http://schemas.openxmlformats.org/markup-compatibility/2006" xmlns:a14="http://schemas.microsoft.com/office/drawing/2010/main" val="5F5F5F" mc:Ignorable=""/>
      </a:accent5>
      <a:accent6>
        <a:srgbClr xmlns:mc="http://schemas.openxmlformats.org/markup-compatibility/2006" xmlns:a14="http://schemas.microsoft.com/office/drawing/2010/main" val="4D4D4D" mc:Ignorable=""/>
      </a:accent6>
      <a:hlink>
        <a:srgbClr xmlns:mc="http://schemas.openxmlformats.org/markup-compatibility/2006" xmlns:a14="http://schemas.microsoft.com/office/drawing/2010/main" val="5F5F5F" mc:Ignorable=""/>
      </a:hlink>
      <a:folHlink>
        <a:srgbClr xmlns:mc="http://schemas.openxmlformats.org/markup-compatibility/2006" xmlns:a14="http://schemas.microsoft.com/office/drawing/2010/main" val="919191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4007</TotalTime>
  <Words>2811</Words>
  <Application>Microsoft Office PowerPoint</Application>
  <PresentationFormat>On-screen Show (4:3)</PresentationFormat>
  <Paragraphs>1028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Module</vt:lpstr>
      <vt:lpstr>Larissa-Design</vt:lpstr>
      <vt:lpstr>Adaption of XCS to Multi-Learner Predator/Prey Scenarios</vt:lpstr>
      <vt:lpstr>Outline</vt:lpstr>
      <vt:lpstr>Learning Classifier Systems</vt:lpstr>
      <vt:lpstr>PowerPoint Presentation</vt:lpstr>
      <vt:lpstr>Learning Classifier Systems</vt:lpstr>
      <vt:lpstr>Learning Classifier Systems</vt:lpstr>
      <vt:lpstr>Learning Classifier Systems</vt:lpstr>
      <vt:lpstr>Learning Classifier Systems</vt:lpstr>
      <vt:lpstr>Learning Classifier Systems</vt:lpstr>
      <vt:lpstr>Learning Classifier Systems</vt:lpstr>
      <vt:lpstr>Predator/Prey Scenarios</vt:lpstr>
      <vt:lpstr>Using XCS to solve Predator/Prey Scenarios</vt:lpstr>
      <vt:lpstr>Sensors</vt:lpstr>
      <vt:lpstr>Sensors</vt:lpstr>
      <vt:lpstr>Sensors</vt:lpstr>
      <vt:lpstr>Sensors</vt:lpstr>
      <vt:lpstr>Classification of Predator/Prey Scenarios</vt:lpstr>
      <vt:lpstr>Classification of Predator/Prey Scenarios</vt:lpstr>
      <vt:lpstr>Classification of Predator/Prey Scenarios</vt:lpstr>
      <vt:lpstr>Reward Function</vt:lpstr>
      <vt:lpstr>Classification of Predator/Prey Scenarios</vt:lpstr>
      <vt:lpstr>Classification of Predator/Prey Scenarios</vt:lpstr>
      <vt:lpstr>Classification of Predator/Prey Scenarios</vt:lpstr>
      <vt:lpstr>4. Testing Methodology</vt:lpstr>
      <vt:lpstr>ce</vt:lpstr>
      <vt:lpstr>4. Testing Methodology</vt:lpstr>
      <vt:lpstr>4. Testing Methodology</vt:lpstr>
      <vt:lpstr>4. Testing Methodology</vt:lpstr>
      <vt:lpstr>4. Testing Methodology</vt:lpstr>
      <vt:lpstr>4. Testing Methodology</vt:lpstr>
      <vt:lpstr>4. Testing Methodology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Reward Distribution</vt:lpstr>
      <vt:lpstr>Reward Distribution</vt:lpstr>
      <vt:lpstr>5. Experimental Results</vt:lpstr>
      <vt:lpstr>Backup Slides</vt:lpstr>
      <vt:lpstr>Neutral Events</vt:lpstr>
      <vt:lpstr>Neutral Events</vt:lpstr>
      <vt:lpstr>Neutral Events</vt:lpstr>
      <vt:lpstr>Learning Rate β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Recap (1)</vt:lpstr>
      <vt:lpstr>Recap (1)</vt:lpstr>
      <vt:lpstr>Recap (2)</vt:lpstr>
      <vt:lpstr>Recap (3)</vt:lpstr>
      <vt:lpstr>Recap (3)</vt:lpstr>
      <vt:lpstr>Adaption of XCS to Multi-Learner Predator/Prey Scenarios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111</cp:revision>
  <dcterms:created xsi:type="dcterms:W3CDTF">2010-06-10T18:13:44Z</dcterms:created>
  <dcterms:modified xsi:type="dcterms:W3CDTF">2010-06-25T23:38:26Z</dcterms:modified>
</cp:coreProperties>
</file>