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  <p:sldMasterId id="2147483828" r:id="rId2"/>
  </p:sldMasterIdLst>
  <p:notesMasterIdLst>
    <p:notesMasterId r:id="rId47"/>
  </p:notesMasterIdLst>
  <p:sldIdLst>
    <p:sldId id="256" r:id="rId3"/>
    <p:sldId id="261" r:id="rId4"/>
    <p:sldId id="379" r:id="rId5"/>
    <p:sldId id="378" r:id="rId6"/>
    <p:sldId id="424" r:id="rId7"/>
    <p:sldId id="425" r:id="rId8"/>
    <p:sldId id="412" r:id="rId9"/>
    <p:sldId id="413" r:id="rId10"/>
    <p:sldId id="414" r:id="rId11"/>
    <p:sldId id="415" r:id="rId12"/>
    <p:sldId id="416" r:id="rId13"/>
    <p:sldId id="444" r:id="rId14"/>
    <p:sldId id="445" r:id="rId15"/>
    <p:sldId id="453" r:id="rId16"/>
    <p:sldId id="454" r:id="rId17"/>
    <p:sldId id="455" r:id="rId18"/>
    <p:sldId id="388" r:id="rId19"/>
    <p:sldId id="450" r:id="rId20"/>
    <p:sldId id="431" r:id="rId21"/>
    <p:sldId id="433" r:id="rId22"/>
    <p:sldId id="435" r:id="rId23"/>
    <p:sldId id="393" r:id="rId24"/>
    <p:sldId id="403" r:id="rId25"/>
    <p:sldId id="402" r:id="rId26"/>
    <p:sldId id="401" r:id="rId27"/>
    <p:sldId id="400" r:id="rId28"/>
    <p:sldId id="399" r:id="rId29"/>
    <p:sldId id="398" r:id="rId30"/>
    <p:sldId id="397" r:id="rId31"/>
    <p:sldId id="394" r:id="rId32"/>
    <p:sldId id="404" r:id="rId33"/>
    <p:sldId id="436" r:id="rId34"/>
    <p:sldId id="437" r:id="rId35"/>
    <p:sldId id="438" r:id="rId36"/>
    <p:sldId id="273" r:id="rId37"/>
    <p:sldId id="456" r:id="rId38"/>
    <p:sldId id="447" r:id="rId39"/>
    <p:sldId id="457" r:id="rId40"/>
    <p:sldId id="405" r:id="rId41"/>
    <p:sldId id="406" r:id="rId42"/>
    <p:sldId id="407" r:id="rId43"/>
    <p:sldId id="334" r:id="rId44"/>
    <p:sldId id="346" r:id="rId45"/>
    <p:sldId id="335" r:id="rId46"/>
  </p:sldIdLst>
  <p:sldSz cx="9144000" cy="6858000" type="screen4x3"/>
  <p:notesSz cx="6858000" cy="9144000"/>
  <p:defaultTextStyle>
    <a:defPPr>
      <a:defRPr lang="en-US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6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D0D8E8" mc:Ignorable=""/>
    <a:srgbClr xmlns:mc="http://schemas.openxmlformats.org/markup-compatibility/2006" xmlns:a14="http://schemas.microsoft.com/office/drawing/2010/main" val="E9EDF4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46" autoAdjust="0"/>
    <p:restoredTop sz="94689" autoAdjust="0"/>
  </p:normalViewPr>
  <p:slideViewPr>
    <p:cSldViewPr>
      <p:cViewPr varScale="1">
        <p:scale>
          <a:sx n="49" d="100"/>
          <a:sy n="49" d="100"/>
        </p:scale>
        <p:origin x="-828" y="-90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Variance in the </a:t>
            </a:r>
          </a:p>
          <a:p>
            <a:pPr>
              <a:defRPr/>
            </a:pPr>
            <a:r>
              <a:rPr lang="en-US"/>
              <a:t>16x16 Predator/Prey</a:t>
            </a:r>
            <a:r>
              <a:rPr lang="en-US" baseline="0"/>
              <a:t> Scenario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[Book1]Sheet1!$B$1</c:f>
              <c:strCache>
                <c:ptCount val="1"/>
                <c:pt idx="0">
                  <c:v>Random Walk</c:v>
                </c:pt>
              </c:strCache>
            </c:strRef>
          </c:tx>
          <c:marker>
            <c:symbol val="none"/>
          </c:marker>
          <c:cat>
            <c:numRef>
              <c:f>[Book1]Sheet1!$A$2:$A$11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[Book1]Sheet1!$B$2:$B$11</c:f>
              <c:numCache>
                <c:formatCode>General</c:formatCode>
                <c:ptCount val="10"/>
                <c:pt idx="0">
                  <c:v>12.33184</c:v>
                </c:pt>
                <c:pt idx="1">
                  <c:v>7.6058099999999902</c:v>
                </c:pt>
                <c:pt idx="2">
                  <c:v>1.48905</c:v>
                </c:pt>
                <c:pt idx="3">
                  <c:v>3.2652100000000002</c:v>
                </c:pt>
                <c:pt idx="4">
                  <c:v>5.4654400000000001</c:v>
                </c:pt>
                <c:pt idx="5">
                  <c:v>1.39381</c:v>
                </c:pt>
                <c:pt idx="6">
                  <c:v>2.1497999999999999</c:v>
                </c:pt>
                <c:pt idx="7">
                  <c:v>0.52516000000000196</c:v>
                </c:pt>
                <c:pt idx="8">
                  <c:v>0.60068999999999995</c:v>
                </c:pt>
                <c:pt idx="9">
                  <c:v>0.76409000000000105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345344"/>
        <c:axId val="78347264"/>
      </c:lineChart>
      <c:catAx>
        <c:axId val="78345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Experiments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8347264"/>
        <c:crosses val="autoZero"/>
        <c:auto val="1"/>
        <c:lblAlgn val="ctr"/>
        <c:lblOffset val="100"/>
        <c:noMultiLvlLbl val="0"/>
      </c:catAx>
      <c:valAx>
        <c:axId val="7834726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Variance (in</a:t>
                </a:r>
                <a:r>
                  <a:rPr lang="en-US" baseline="0"/>
                  <a:t> %)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8345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932E7-6072-435A-9B6C-8927DA831560}" type="datetimeFigureOut">
              <a:rPr lang="en-US" smtClean="0"/>
              <a:t>7/11/2010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6C892-A84A-439F-83FD-434A62288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6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6C892-A84A-439F-83FD-434A62288D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6C892-A84A-439F-83FD-434A62288D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3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1"/>
            <a:ext cx="9143999" cy="513543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9"/>
            <a:ext cx="8077200" cy="1673351"/>
          </a:xfrm>
        </p:spPr>
        <p:txBody>
          <a:bodyPr vert="horz" lIns="91429" tIns="0" rIns="45715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1"/>
            <a:ext cx="8077200" cy="1499616"/>
          </a:xfrm>
        </p:spPr>
        <p:txBody>
          <a:bodyPr lIns="118857" tIns="0" rIns="45715" bIns="0" anchor="b"/>
          <a:lstStyle>
            <a:lvl1pPr marL="0" indent="0" algn="l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BC7-CC3D-4E0C-8AF5-9B7F3EF938B0}" type="datetime1">
              <a:rPr lang="en-US" smtClean="0"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" y="5128334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C749-331D-4B15-9821-A7DCB390B627}" type="datetime1">
              <a:rPr lang="en-US" smtClean="0"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2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463E-5D11-4E54-8507-BBDD07865D41}" type="datetime1">
              <a:rPr lang="en-US" smtClean="0"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377460"/>
            <a:ext cx="3836404" cy="365125"/>
          </a:xfrm>
        </p:spPr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2" y="2130431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1" y="3886203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3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5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6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8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2057-EB7D-4946-A87D-714CF33387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7/11/2010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Adaption of XCS to Multi-Learner Predator/Prey Scenarios -                                             Clemens Lode, Karlsruhe Institute of Technology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4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FCBB-6DEB-4B12-9F28-AF7DA4E250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7/11/2010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Adaption of XCS to Multi-Learner Predator/Prey Scenarios -                                             Clemens Lode, Karlsruhe Institute of Technology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4" y="2906718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1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421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31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42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52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63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73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84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D433-C28C-4304-8B42-EEC14D177D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7/11/2010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Adaption of XCS to Multi-Learner Predator/Prey Scenarios -                                             Clemens Lode, Karlsruhe Institute of Technology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5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367" y="1260479"/>
            <a:ext cx="3163886" cy="35639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76652" y="1260479"/>
            <a:ext cx="3163889" cy="35639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06FF-EF46-46F4-8A81-4E33880C18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7/11/2010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Adaption of XCS to Multi-Learner Predator/Prey Scenarios -                                             Clemens Lode, Karlsruhe Institute of Technology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4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464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58" indent="0">
              <a:buNone/>
              <a:defRPr sz="1900" b="1"/>
            </a:lvl2pPr>
            <a:lvl3pPr marL="842113" indent="0">
              <a:buNone/>
              <a:defRPr sz="1600" b="1"/>
            </a:lvl3pPr>
            <a:lvl4pPr marL="1263171" indent="0">
              <a:buNone/>
              <a:defRPr sz="1500" b="1"/>
            </a:lvl4pPr>
            <a:lvl5pPr marL="1684228" indent="0">
              <a:buNone/>
              <a:defRPr sz="1500" b="1"/>
            </a:lvl5pPr>
            <a:lvl6pPr marL="2105284" indent="0">
              <a:buNone/>
              <a:defRPr sz="1500" b="1"/>
            </a:lvl6pPr>
            <a:lvl7pPr marL="2526341" indent="0">
              <a:buNone/>
              <a:defRPr sz="1500" b="1"/>
            </a:lvl7pPr>
            <a:lvl8pPr marL="2947398" indent="0">
              <a:buNone/>
              <a:defRPr sz="1500" b="1"/>
            </a:lvl8pPr>
            <a:lvl9pPr marL="3368455" indent="0">
              <a:buNone/>
              <a:defRPr sz="1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5"/>
            <a:ext cx="4041775" cy="63976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58" indent="0">
              <a:buNone/>
              <a:defRPr sz="1900" b="1"/>
            </a:lvl2pPr>
            <a:lvl3pPr marL="842113" indent="0">
              <a:buNone/>
              <a:defRPr sz="1600" b="1"/>
            </a:lvl3pPr>
            <a:lvl4pPr marL="1263171" indent="0">
              <a:buNone/>
              <a:defRPr sz="1500" b="1"/>
            </a:lvl4pPr>
            <a:lvl5pPr marL="1684228" indent="0">
              <a:buNone/>
              <a:defRPr sz="1500" b="1"/>
            </a:lvl5pPr>
            <a:lvl6pPr marL="2105284" indent="0">
              <a:buNone/>
              <a:defRPr sz="1500" b="1"/>
            </a:lvl6pPr>
            <a:lvl7pPr marL="2526341" indent="0">
              <a:buNone/>
              <a:defRPr sz="1500" b="1"/>
            </a:lvl7pPr>
            <a:lvl8pPr marL="2947398" indent="0">
              <a:buNone/>
              <a:defRPr sz="1500" b="1"/>
            </a:lvl8pPr>
            <a:lvl9pPr marL="3368455" indent="0">
              <a:buNone/>
              <a:defRPr sz="1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251A-D502-4460-AF23-86B23F2749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7/11/2010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Adaption of XCS to Multi-Learner Predator/Prey Scenarios -                                             Clemens Lode, Karlsruhe Institute of Technology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85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08D9-ACEE-4A71-B1F4-650A8B27C3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7/11/2010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Adaption of XCS to Multi-Learner Predator/Prey Scenarios -                                             Clemens Lode, Karlsruhe Institute of Technology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40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780E-F72E-46D8-9CCA-75216AC777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7/11/2010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Adaption of XCS to Multi-Learner Predator/Prey Scenarios -                                             Clemens Lode, Karlsruhe Institute of Technology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01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2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0" cy="585311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21058" indent="0">
              <a:buNone/>
              <a:defRPr sz="1100"/>
            </a:lvl2pPr>
            <a:lvl3pPr marL="842113" indent="0">
              <a:buNone/>
              <a:defRPr sz="900"/>
            </a:lvl3pPr>
            <a:lvl4pPr marL="1263171" indent="0">
              <a:buNone/>
              <a:defRPr sz="800"/>
            </a:lvl4pPr>
            <a:lvl5pPr marL="1684228" indent="0">
              <a:buNone/>
              <a:defRPr sz="800"/>
            </a:lvl5pPr>
            <a:lvl6pPr marL="2105284" indent="0">
              <a:buNone/>
              <a:defRPr sz="800"/>
            </a:lvl6pPr>
            <a:lvl7pPr marL="2526341" indent="0">
              <a:buNone/>
              <a:defRPr sz="800"/>
            </a:lvl7pPr>
            <a:lvl8pPr marL="2947398" indent="0">
              <a:buNone/>
              <a:defRPr sz="800"/>
            </a:lvl8pPr>
            <a:lvl9pPr marL="3368455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AA0F-FB6D-490D-9933-F79877F7C3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7/11/2010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Adaption of XCS to Multi-Learner Predator/Prey Scenarios -                                             Clemens Lode, Karlsruhe Institute of Technology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7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329E-F010-43FF-BA29-7EACBB944D33}" type="datetime1">
              <a:rPr lang="en-US" smtClean="0"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612778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21058" indent="0">
              <a:buNone/>
              <a:defRPr sz="2600"/>
            </a:lvl2pPr>
            <a:lvl3pPr marL="842113" indent="0">
              <a:buNone/>
              <a:defRPr sz="2200"/>
            </a:lvl3pPr>
            <a:lvl4pPr marL="1263171" indent="0">
              <a:buNone/>
              <a:defRPr sz="1900"/>
            </a:lvl4pPr>
            <a:lvl5pPr marL="1684228" indent="0">
              <a:buNone/>
              <a:defRPr sz="1900"/>
            </a:lvl5pPr>
            <a:lvl6pPr marL="2105284" indent="0">
              <a:buNone/>
              <a:defRPr sz="1900"/>
            </a:lvl6pPr>
            <a:lvl7pPr marL="2526341" indent="0">
              <a:buNone/>
              <a:defRPr sz="1900"/>
            </a:lvl7pPr>
            <a:lvl8pPr marL="2947398" indent="0">
              <a:buNone/>
              <a:defRPr sz="1900"/>
            </a:lvl8pPr>
            <a:lvl9pPr marL="3368455" indent="0">
              <a:buNone/>
              <a:defRPr sz="19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43"/>
            <a:ext cx="5486400" cy="804861"/>
          </a:xfrm>
        </p:spPr>
        <p:txBody>
          <a:bodyPr/>
          <a:lstStyle>
            <a:lvl1pPr marL="0" indent="0">
              <a:buNone/>
              <a:defRPr sz="1300"/>
            </a:lvl1pPr>
            <a:lvl2pPr marL="421058" indent="0">
              <a:buNone/>
              <a:defRPr sz="1100"/>
            </a:lvl2pPr>
            <a:lvl3pPr marL="842113" indent="0">
              <a:buNone/>
              <a:defRPr sz="900"/>
            </a:lvl3pPr>
            <a:lvl4pPr marL="1263171" indent="0">
              <a:buNone/>
              <a:defRPr sz="800"/>
            </a:lvl4pPr>
            <a:lvl5pPr marL="1684228" indent="0">
              <a:buNone/>
              <a:defRPr sz="800"/>
            </a:lvl5pPr>
            <a:lvl6pPr marL="2105284" indent="0">
              <a:buNone/>
              <a:defRPr sz="800"/>
            </a:lvl6pPr>
            <a:lvl7pPr marL="2526341" indent="0">
              <a:buNone/>
              <a:defRPr sz="800"/>
            </a:lvl7pPr>
            <a:lvl8pPr marL="2947398" indent="0">
              <a:buNone/>
              <a:defRPr sz="800"/>
            </a:lvl8pPr>
            <a:lvl9pPr marL="3368455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31D3-BDCC-47BF-98F7-5280FE7AB7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7/11/2010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Adaption of XCS to Multi-Learner Predator/Prey Scenarios -                                             Clemens Lode, Karlsruhe Institute of Technology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17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1F69-BF26-416C-8534-86D823CC26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7/11/2010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Adaption of XCS to Multi-Learner Predator/Prey Scenarios -                                             Clemens Lode, Karlsruhe Institute of Technology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48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221289" y="215901"/>
            <a:ext cx="1619250" cy="460851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60365" y="215901"/>
            <a:ext cx="4708525" cy="460851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FAB7-5CAD-4E6C-8D98-7D5F09837C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7/11/2010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Adaption of XCS to Multi-Learner Predator/Prey Scenarios -                                             Clemens Lode, Karlsruhe Institute of Technology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2"/>
            <a:ext cx="9144000" cy="26025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1" y="260252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3"/>
            <a:ext cx="8013193" cy="1636776"/>
          </a:xfrm>
        </p:spPr>
        <p:txBody>
          <a:bodyPr vert="horz" lIns="91429" tIns="0" rIns="91429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1"/>
            <a:ext cx="8022336" cy="685800"/>
          </a:xfrm>
        </p:spPr>
        <p:txBody>
          <a:bodyPr lIns="146285" tIns="0" rIns="45715" bIns="0" anchor="t"/>
          <a:lstStyle>
            <a:lvl1pPr marL="0" indent="0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1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A281-3364-40E6-ABE0-30CDAF1C33EA}" type="datetime1">
              <a:rPr lang="en-US" smtClean="0"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29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75B0-34F2-4814-AAA8-07C32D7F3E7C}" type="datetime1">
              <a:rPr lang="en-US" smtClean="0"/>
              <a:t>7/11/2010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285" anchor="ctr"/>
          <a:lstStyle>
            <a:lvl1pPr marL="0" indent="0">
              <a:buNone/>
              <a:defRPr sz="2300" b="1" cap="all" baseline="0"/>
            </a:lvl1pPr>
            <a:lvl2pPr marL="457144" indent="0">
              <a:buNone/>
              <a:defRPr sz="2000" b="1"/>
            </a:lvl2pPr>
            <a:lvl3pPr marL="914288" indent="0">
              <a:buNone/>
              <a:defRPr sz="1800" b="1"/>
            </a:lvl3pPr>
            <a:lvl4pPr marL="1371432" indent="0">
              <a:buNone/>
              <a:defRPr sz="1600" b="1"/>
            </a:lvl4pPr>
            <a:lvl5pPr marL="1828576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62" indent="0">
              <a:buNone/>
              <a:defRPr sz="1600" b="1"/>
            </a:lvl7pPr>
            <a:lvl8pPr marL="3200006" indent="0">
              <a:buNone/>
              <a:defRPr sz="1600" b="1"/>
            </a:lvl8pPr>
            <a:lvl9pPr marL="365715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3951289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98988"/>
            <a:ext cx="4041775" cy="715355"/>
          </a:xfrm>
        </p:spPr>
        <p:txBody>
          <a:bodyPr lIns="146285" anchor="ctr"/>
          <a:lstStyle>
            <a:lvl1pPr marL="0" indent="0">
              <a:buNone/>
              <a:defRPr sz="2300" b="1" cap="all" baseline="0"/>
            </a:lvl1pPr>
            <a:lvl2pPr marL="457144" indent="0">
              <a:buNone/>
              <a:defRPr sz="2000" b="1"/>
            </a:lvl2pPr>
            <a:lvl3pPr marL="914288" indent="0">
              <a:buNone/>
              <a:defRPr sz="1800" b="1"/>
            </a:lvl3pPr>
            <a:lvl4pPr marL="1371432" indent="0">
              <a:buNone/>
              <a:defRPr sz="1600" b="1"/>
            </a:lvl4pPr>
            <a:lvl5pPr marL="1828576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62" indent="0">
              <a:buNone/>
              <a:defRPr sz="1600" b="1"/>
            </a:lvl7pPr>
            <a:lvl8pPr marL="3200006" indent="0">
              <a:buNone/>
              <a:defRPr sz="1600" b="1"/>
            </a:lvl8pPr>
            <a:lvl9pPr marL="365715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9513"/>
            <a:ext cx="4041775" cy="3951289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77ED-915F-4385-ACA7-C61F104694CE}" type="datetime1">
              <a:rPr lang="en-US" smtClean="0"/>
              <a:t>7/11/2010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7984-C3CF-4D3F-8654-3AA5C1C9AFA5}" type="datetime1">
              <a:rPr lang="en-US" smtClean="0"/>
              <a:t>7/11/2010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AB1E-9C7F-491D-A048-025F761877DF}" type="datetime1">
              <a:rPr lang="en-US" smtClean="0"/>
              <a:t>7/11/2010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1"/>
            <a:ext cx="2523744" cy="978408"/>
          </a:xfrm>
        </p:spPr>
        <p:txBody>
          <a:bodyPr vert="horz" lIns="73143" rIns="45715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743133"/>
            <a:ext cx="5920641" cy="4558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8" indent="0">
              <a:buNone/>
              <a:defRPr sz="1100"/>
            </a:lvl3pPr>
            <a:lvl4pPr marL="1371432" indent="0">
              <a:buNone/>
              <a:defRPr sz="900"/>
            </a:lvl4pPr>
            <a:lvl5pPr marL="1828576" indent="0">
              <a:buNone/>
              <a:defRPr sz="900"/>
            </a:lvl5pPr>
            <a:lvl6pPr marL="2285718" indent="0">
              <a:buNone/>
              <a:defRPr sz="900"/>
            </a:lvl6pPr>
            <a:lvl7pPr marL="2742862" indent="0">
              <a:buNone/>
              <a:defRPr sz="900"/>
            </a:lvl7pPr>
            <a:lvl8pPr marL="3200006" indent="0">
              <a:buNone/>
              <a:defRPr sz="900"/>
            </a:lvl8pPr>
            <a:lvl9pPr marL="365715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A5C6-CF99-47EA-ADE8-47EF9A4BFB8B}" type="datetime1">
              <a:rPr lang="en-US" smtClean="0"/>
              <a:t>7/11/2010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" y="155448"/>
            <a:ext cx="2525150" cy="978408"/>
          </a:xfrm>
        </p:spPr>
        <p:txBody>
          <a:bodyPr lIns="73143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144" indent="0">
              <a:buNone/>
              <a:defRPr sz="2800"/>
            </a:lvl2pPr>
            <a:lvl3pPr marL="914288" indent="0">
              <a:buNone/>
              <a:defRPr sz="2500"/>
            </a:lvl3pPr>
            <a:lvl4pPr marL="1371432" indent="0">
              <a:buNone/>
              <a:defRPr sz="2000"/>
            </a:lvl4pPr>
            <a:lvl5pPr marL="1828576" indent="0">
              <a:buNone/>
              <a:defRPr sz="2000"/>
            </a:lvl5pPr>
            <a:lvl6pPr marL="2285718" indent="0">
              <a:buNone/>
              <a:defRPr sz="2000"/>
            </a:lvl6pPr>
            <a:lvl7pPr marL="2742862" indent="0">
              <a:buNone/>
              <a:defRPr sz="2000"/>
            </a:lvl7pPr>
            <a:lvl8pPr marL="3200006" indent="0">
              <a:buNone/>
              <a:defRPr sz="2000"/>
            </a:lvl8pPr>
            <a:lvl9pPr marL="365715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7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8" indent="0">
              <a:buNone/>
              <a:defRPr sz="1100"/>
            </a:lvl3pPr>
            <a:lvl4pPr marL="1371432" indent="0">
              <a:buNone/>
              <a:defRPr sz="900"/>
            </a:lvl4pPr>
            <a:lvl5pPr marL="1828576" indent="0">
              <a:buNone/>
              <a:defRPr sz="900"/>
            </a:lvl5pPr>
            <a:lvl6pPr marL="2285718" indent="0">
              <a:buNone/>
              <a:defRPr sz="900"/>
            </a:lvl6pPr>
            <a:lvl7pPr marL="2742862" indent="0">
              <a:buNone/>
              <a:defRPr sz="900"/>
            </a:lvl7pPr>
            <a:lvl8pPr marL="3200006" indent="0">
              <a:buNone/>
              <a:defRPr sz="900"/>
            </a:lvl8pPr>
            <a:lvl9pPr marL="365715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3" y="1170433"/>
            <a:ext cx="2523744" cy="201168"/>
          </a:xfrm>
        </p:spPr>
        <p:txBody>
          <a:bodyPr/>
          <a:lstStyle/>
          <a:p>
            <a:fld id="{9F6A7095-0462-4BD4-8712-6E73BF2053E6}" type="datetime1">
              <a:rPr lang="en-US" smtClean="0"/>
              <a:t>7/11/2010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9" y="1170433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9" y="1170433"/>
            <a:ext cx="733864" cy="201168"/>
          </a:xfrm>
        </p:spPr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1" y="1435895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43373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1251063"/>
          </a:xfrm>
          <a:prstGeom prst="rect">
            <a:avLst/>
          </a:prstGeom>
        </p:spPr>
        <p:txBody>
          <a:bodyPr vert="horz" lIns="91429" tIns="45715" rIns="45715" bIns="4571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775192"/>
            <a:ext cx="8229600" cy="4625610"/>
          </a:xfrm>
          <a:prstGeom prst="rect">
            <a:avLst/>
          </a:prstGeom>
        </p:spPr>
        <p:txBody>
          <a:bodyPr vert="horz" lIns="54858" tIns="91429" rIns="91429" bIns="45715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76999"/>
            <a:ext cx="2133600" cy="274320"/>
          </a:xfrm>
          <a:prstGeom prst="rect">
            <a:avLst/>
          </a:prstGeom>
        </p:spPr>
        <p:txBody>
          <a:bodyPr vert="horz" lIns="109714" tIns="45715" rIns="45715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471B21-B75A-40C1-A3C7-76AE10A86643}" type="datetime1">
              <a:rPr lang="en-US" smtClean="0"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6476999"/>
            <a:ext cx="5507719" cy="274320"/>
          </a:xfrm>
          <a:prstGeom prst="rect">
            <a:avLst/>
          </a:prstGeom>
        </p:spPr>
        <p:txBody>
          <a:bodyPr vert="horz" lIns="45715" tIns="45715" rIns="45715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lIns="91429" tIns="45715" rIns="91429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858" indent="-32000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430" indent="-274286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574" indent="-228571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02" indent="-182858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88" indent="-182858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431" indent="-18285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76" indent="-18285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719" indent="-18285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0862" indent="-18285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1" y="274641"/>
            <a:ext cx="8229600" cy="1143000"/>
          </a:xfrm>
          <a:prstGeom prst="rect">
            <a:avLst/>
          </a:prstGeom>
        </p:spPr>
        <p:txBody>
          <a:bodyPr vert="horz" lIns="84211" tIns="42106" rIns="84211" bIns="4210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84211" tIns="42106" rIns="84211" bIns="4210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1" cy="365125"/>
          </a:xfrm>
          <a:prstGeom prst="rect">
            <a:avLst/>
          </a:prstGeom>
        </p:spPr>
        <p:txBody>
          <a:bodyPr vert="horz" lIns="84211" tIns="42106" rIns="84211" bIns="4210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2113"/>
            <a:fld id="{B1BBE4E6-5A56-4BDE-9571-0F2F19BC3B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7/11/2010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599" cy="365125"/>
          </a:xfrm>
          <a:prstGeom prst="rect">
            <a:avLst/>
          </a:prstGeom>
        </p:spPr>
        <p:txBody>
          <a:bodyPr vert="horz" lIns="84211" tIns="42106" rIns="84211" bIns="4210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2113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Adaption of XCS to Multi-Learner Predator/Prey Scenarios -                                             Clemens Lode, Karlsruhe Institute of Technology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1" cy="365125"/>
          </a:xfrm>
          <a:prstGeom prst="rect">
            <a:avLst/>
          </a:prstGeom>
        </p:spPr>
        <p:txBody>
          <a:bodyPr vert="horz" lIns="84211" tIns="42106" rIns="84211" bIns="4210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2113"/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842113"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2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ctr" defTabSz="84211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794" indent="-315794" algn="l" defTabSz="84211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7" indent="-263160" algn="l" defTabSz="84211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642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3700" indent="-210529" algn="l" defTabSz="84211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4757" indent="-210529" algn="l" defTabSz="84211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5813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871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57927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78984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1058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42113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171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84228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05284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26341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398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68455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clemens@lode.de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tif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iff"/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tif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xmlns:mc="http://schemas.openxmlformats.org/markup-compatibility/2006" xmlns:a14="http://schemas.microsoft.com/office/drawing/2010/main" val="000000" mc:Ignorable="">
                      <a:alpha val="60000"/>
                    </a:srgbClr>
                  </a:innerShdw>
                </a:effectLst>
              </a:rPr>
              <a:t>Adaption of XCS to Multi-Learner Predator/Prey Scenarios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Clemens Lode</a:t>
            </a:r>
            <a:r>
              <a:rPr lang="en-US" dirty="0" smtClean="0"/>
              <a:t>, Urban Richter, </a:t>
            </a:r>
            <a:r>
              <a:rPr lang="en-US" dirty="0" err="1" smtClean="0"/>
              <a:t>Hartmut</a:t>
            </a:r>
            <a:r>
              <a:rPr lang="en-US" dirty="0" smtClean="0"/>
              <a:t> </a:t>
            </a:r>
            <a:r>
              <a:rPr lang="en-US" dirty="0" err="1" smtClean="0"/>
              <a:t>Schmeck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Karlsruhe Institute of Technology (Germany)</a:t>
            </a:r>
          </a:p>
          <a:p>
            <a:r>
              <a:rPr lang="en-US" dirty="0" smtClean="0"/>
              <a:t>Institute AIFB</a:t>
            </a:r>
          </a:p>
          <a:p>
            <a:r>
              <a:rPr lang="en-US" dirty="0" smtClean="0"/>
              <a:t>July, GECCO 2010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00" y="4495801"/>
            <a:ext cx="3429000" cy="21214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17204" cy="1073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6596400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lvl="0" hangingPunct="0"/>
            <a:r>
              <a:rPr lang="en-US" sz="1100" dirty="0">
                <a:ea typeface="Arial Unicode MS" pitchFamily="2"/>
                <a:cs typeface="Tahoma" pitchFamily="2"/>
              </a:rPr>
              <a:t>http://</a:t>
            </a:r>
            <a:r>
              <a:rPr lang="en-US" sz="1100" dirty="0" smtClean="0">
                <a:ea typeface="Arial Unicode MS" pitchFamily="2"/>
                <a:cs typeface="Tahoma" pitchFamily="2"/>
              </a:rPr>
              <a:t>www.flickr.com/photos/shreeram</a:t>
            </a:r>
            <a:endParaRPr lang="en-US" sz="1100" dirty="0"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8889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288" lvl="1" indent="-514287">
              <a:buAutoNum type="arabicParenBoth"/>
            </a:pPr>
            <a:r>
              <a:rPr lang="en-US" dirty="0"/>
              <a:t>Access to local information only</a:t>
            </a:r>
          </a:p>
          <a:p>
            <a:pPr marL="914288" lvl="1" indent="-514287">
              <a:buAutoNum type="arabicParenBoth"/>
            </a:pPr>
            <a:r>
              <a:rPr lang="en-US" dirty="0" smtClean="0"/>
              <a:t>Open </a:t>
            </a:r>
            <a:r>
              <a:rPr lang="en-US" dirty="0"/>
              <a:t>areas with </a:t>
            </a:r>
            <a:r>
              <a:rPr lang="en-US" dirty="0" smtClean="0"/>
              <a:t>some obstacles</a:t>
            </a:r>
            <a:endParaRPr lang="en-US" dirty="0"/>
          </a:p>
          <a:p>
            <a:pPr marL="914288" lvl="1" indent="-514287">
              <a:buAutoNum type="arabicParenBoth"/>
            </a:pPr>
            <a:r>
              <a:rPr lang="en-US" dirty="0" smtClean="0"/>
              <a:t>Internal </a:t>
            </a:r>
            <a:r>
              <a:rPr lang="en-US" dirty="0"/>
              <a:t>state unknown to others</a:t>
            </a:r>
          </a:p>
          <a:p>
            <a:pPr marL="914288" lvl="1" indent="-514287">
              <a:buAutoNum type="arabicParenBoth"/>
            </a:pPr>
            <a:r>
              <a:rPr lang="en-US" dirty="0" smtClean="0"/>
              <a:t>Dynamic 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standard MDP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Limited sensors (1, 3)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Aliasing positions (2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No POMDP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Non-static scenario (4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1DD8-B726-48D0-BE68-F47414FCA012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288" lvl="1" indent="-514287">
              <a:buAutoNum type="arabicParenBoth"/>
            </a:pPr>
            <a:r>
              <a:rPr lang="en-US" dirty="0"/>
              <a:t>Access to local information only</a:t>
            </a:r>
          </a:p>
          <a:p>
            <a:pPr marL="914288" lvl="1" indent="-514287">
              <a:buAutoNum type="arabicParenBoth"/>
            </a:pPr>
            <a:r>
              <a:rPr lang="en-US" dirty="0" smtClean="0"/>
              <a:t>Open </a:t>
            </a:r>
            <a:r>
              <a:rPr lang="en-US" dirty="0"/>
              <a:t>areas with </a:t>
            </a:r>
            <a:r>
              <a:rPr lang="en-US" dirty="0" smtClean="0"/>
              <a:t>some obstacles</a:t>
            </a:r>
            <a:endParaRPr lang="en-US" dirty="0"/>
          </a:p>
          <a:p>
            <a:pPr marL="914288" lvl="1" indent="-514287">
              <a:buAutoNum type="arabicParenBoth"/>
            </a:pPr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dirty="0"/>
              <a:t>state unknown to others</a:t>
            </a:r>
          </a:p>
          <a:p>
            <a:pPr marL="914288" lvl="1" indent="-514287">
              <a:buAutoNum type="arabicParenBoth"/>
            </a:pPr>
            <a:r>
              <a:rPr lang="en-US" dirty="0" smtClean="0"/>
              <a:t>Dynamic </a:t>
            </a:r>
            <a:r>
              <a:rPr lang="en-US" dirty="0"/>
              <a:t>scenario</a:t>
            </a:r>
          </a:p>
          <a:p>
            <a:pPr marL="914288" lvl="1" indent="-514287">
              <a:buAutoNum type="arabicParenBoth"/>
            </a:pPr>
            <a:r>
              <a:rPr lang="en-US" dirty="0"/>
              <a:t>P</a:t>
            </a:r>
            <a:r>
              <a:rPr lang="en-US" dirty="0" smtClean="0"/>
              <a:t>redators </a:t>
            </a:r>
            <a:r>
              <a:rPr lang="en-US" dirty="0"/>
              <a:t>share global observation task</a:t>
            </a:r>
          </a:p>
          <a:p>
            <a:pPr marL="914288" lvl="1" indent="-514287">
              <a:buAutoNum type="arabicParenBoth"/>
            </a:pPr>
            <a:r>
              <a:rPr lang="en-US" dirty="0"/>
              <a:t>R</a:t>
            </a:r>
            <a:r>
              <a:rPr lang="en-US" dirty="0" smtClean="0"/>
              <a:t>uns </a:t>
            </a:r>
            <a:r>
              <a:rPr lang="en-US" dirty="0"/>
              <a:t>continuously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standard MDP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Limited sensors (1, 3)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Aliasing positions (2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No POMDP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Non-static scenario 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XCS has to be adapted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“final” reward (5), no iterations (6)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66F6-1421-4017-ACD3-681ACB29FADC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Adaption of the </a:t>
            </a:r>
            <a:r>
              <a:rPr lang="en-US" dirty="0" smtClean="0"/>
              <a:t>Standard </a:t>
            </a:r>
            <a:r>
              <a:rPr lang="en-US" dirty="0"/>
              <a:t>XCS Reward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implementation: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Prey is in a neighboring cell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Adapted implementation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Prey is in observation range</a:t>
            </a:r>
          </a:p>
          <a:p>
            <a:pPr lvl="3"/>
            <a:r>
              <a:rPr lang="en-US" dirty="0" smtClean="0"/>
              <a:t>“</a:t>
            </a:r>
            <a:r>
              <a:rPr lang="en-US" u="sng" dirty="0" smtClean="0"/>
              <a:t>XCS </a:t>
            </a:r>
            <a:r>
              <a:rPr lang="en-US" u="sng" dirty="0" err="1" smtClean="0"/>
              <a:t>obs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Prey is in sight range</a:t>
            </a:r>
          </a:p>
          <a:p>
            <a:pPr lvl="3"/>
            <a:r>
              <a:rPr lang="en-US" dirty="0" smtClean="0"/>
              <a:t>“</a:t>
            </a:r>
            <a:r>
              <a:rPr lang="en-US" u="sng" dirty="0" smtClean="0"/>
              <a:t>XCS sight</a:t>
            </a:r>
            <a:r>
              <a:rPr lang="en-US" dirty="0" smtClean="0"/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1566" y="3210937"/>
            <a:ext cx="3540057" cy="144779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A3D4-057A-4EE2-85AB-B757E29196D6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3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Adaption of the </a:t>
            </a:r>
            <a:r>
              <a:rPr lang="en-US" dirty="0" smtClean="0"/>
              <a:t>Standard </a:t>
            </a:r>
            <a:r>
              <a:rPr lang="en-US" dirty="0"/>
              <a:t>XCS Reward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implementation: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Prey is in a neighboring cell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Reward action:</a:t>
            </a:r>
          </a:p>
          <a:p>
            <a:pPr lvl="2"/>
            <a:r>
              <a:rPr lang="en-US" dirty="0" smtClean="0"/>
              <a:t>Assign reward</a:t>
            </a:r>
          </a:p>
          <a:p>
            <a:pPr lvl="2"/>
            <a:r>
              <a:rPr lang="en-US" dirty="0" smtClean="0"/>
              <a:t>Restart scenario</a:t>
            </a:r>
          </a:p>
          <a:p>
            <a:pPr lvl="2"/>
            <a:r>
              <a:rPr lang="en-US" dirty="0" smtClean="0"/>
              <a:t>Explore/exploit phase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Adapted implementation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Prey is in observation range</a:t>
            </a:r>
          </a:p>
          <a:p>
            <a:pPr lvl="3"/>
            <a:r>
              <a:rPr lang="en-US" dirty="0" smtClean="0"/>
              <a:t>“</a:t>
            </a:r>
            <a:r>
              <a:rPr lang="en-US" u="sng" dirty="0" smtClean="0"/>
              <a:t>XCS </a:t>
            </a:r>
            <a:r>
              <a:rPr lang="en-US" u="sng" dirty="0" err="1" smtClean="0"/>
              <a:t>obs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Prey is in sight range </a:t>
            </a:r>
          </a:p>
          <a:p>
            <a:pPr lvl="3"/>
            <a:r>
              <a:rPr lang="en-US" dirty="0" smtClean="0"/>
              <a:t>“</a:t>
            </a:r>
            <a:r>
              <a:rPr lang="en-US" u="sng" dirty="0" smtClean="0"/>
              <a:t>XCS sight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Reward action:</a:t>
            </a:r>
          </a:p>
          <a:p>
            <a:pPr lvl="2"/>
            <a:r>
              <a:rPr lang="en-US" dirty="0" smtClean="0"/>
              <a:t>Assign reward</a:t>
            </a:r>
          </a:p>
          <a:p>
            <a:pPr lvl="2"/>
            <a:r>
              <a:rPr lang="en-US" dirty="0" smtClean="0"/>
              <a:t>Continue scenario</a:t>
            </a:r>
          </a:p>
          <a:p>
            <a:pPr lvl="2"/>
            <a:r>
              <a:rPr lang="en-US" dirty="0" smtClean="0"/>
              <a:t>Always use exploit phase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5410200"/>
            <a:ext cx="3276600" cy="8382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1566" y="3210937"/>
            <a:ext cx="3540057" cy="144779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4032-20F0-4698-944B-A8D19216CEC3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652" y="4053427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953" y="2681829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594152" y="5339559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16474" y="4769089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594152" y="4205827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1184187" y="4777327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952" y="3299664"/>
            <a:ext cx="6858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6138" y="3293484"/>
            <a:ext cx="6858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1938" y="3299664"/>
            <a:ext cx="685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07738" y="3299664"/>
            <a:ext cx="6858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353" y="192816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sensor array for each </a:t>
            </a: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6865-7136-4736-9463-CE5842AC5241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3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652" y="4053427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953" y="2681829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594152" y="5339559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16474" y="4769089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594152" y="4205827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1184187" y="4777327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952" y="3299664"/>
            <a:ext cx="6858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6138" y="3293484"/>
            <a:ext cx="6858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1938" y="3299664"/>
            <a:ext cx="685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07738" y="3299664"/>
            <a:ext cx="6858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5452" y="4044994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753" y="2673396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Isosceles Triangle 37"/>
          <p:cNvSpPr/>
          <p:nvPr/>
        </p:nvSpPr>
        <p:spPr>
          <a:xfrm rot="10800000">
            <a:off x="3565952" y="419739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0800000">
            <a:off x="4099352" y="4654594"/>
            <a:ext cx="838200" cy="3810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08752" y="3291231"/>
            <a:ext cx="6858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08752" y="3519831"/>
            <a:ext cx="685800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353" y="192816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sensor array for each </a:t>
            </a: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08752" y="169956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Sensors can sense either far or </a:t>
            </a:r>
            <a:r>
              <a:rPr lang="en-US" dirty="0" smtClean="0"/>
              <a:t>near (observation range / sight range)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6865-7136-4736-9463-CE5842AC5241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652" y="4053427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953" y="2681829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594152" y="5339559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16474" y="4769089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594152" y="4205827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1184187" y="4777327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952" y="3299664"/>
            <a:ext cx="6858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6138" y="3293484"/>
            <a:ext cx="6858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1938" y="3299664"/>
            <a:ext cx="685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07738" y="3299664"/>
            <a:ext cx="6858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98854" y="4036562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254" y="2664963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070253" y="3282798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98853" y="3282798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27453" y="3282798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64291" y="3282798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92891" y="3282798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21491" y="3282798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39794" y="3286916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68394" y="3286916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96994" y="3286916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12208" y="3282798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40808" y="3282798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569408" y="3282798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40940" y="4641012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40940" y="4265161"/>
            <a:ext cx="441754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13037" y="4869612"/>
            <a:ext cx="228600" cy="228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51835" y="5093063"/>
            <a:ext cx="228600" cy="2399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975287" y="5088426"/>
            <a:ext cx="150308" cy="37997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41637" y="6093961"/>
            <a:ext cx="594154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5452" y="4044994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753" y="2673396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Isosceles Triangle 37"/>
          <p:cNvSpPr/>
          <p:nvPr/>
        </p:nvSpPr>
        <p:spPr>
          <a:xfrm rot="10800000">
            <a:off x="3565952" y="419739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0800000">
            <a:off x="4099352" y="4654594"/>
            <a:ext cx="838200" cy="3810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08752" y="3291231"/>
            <a:ext cx="6858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08752" y="3519831"/>
            <a:ext cx="685800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353" y="192816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sensor array for each </a:t>
            </a: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08752" y="169956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Sensors can sense either far or </a:t>
            </a:r>
            <a:r>
              <a:rPr lang="en-US" dirty="0" smtClean="0"/>
              <a:t>near (observation range / sight range)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83640" y="169956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Sensors can distinguish between </a:t>
            </a:r>
            <a:r>
              <a:rPr lang="en-US" dirty="0" smtClean="0"/>
              <a:t>predators</a:t>
            </a:r>
            <a:r>
              <a:rPr lang="en-US" dirty="0"/>
              <a:t>, </a:t>
            </a:r>
            <a:r>
              <a:rPr lang="en-US" dirty="0" smtClean="0"/>
              <a:t>prey, </a:t>
            </a:r>
            <a:r>
              <a:rPr lang="en-US" dirty="0"/>
              <a:t>and </a:t>
            </a:r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6865-7136-4736-9463-CE5842AC5241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</a:t>
            </a:r>
          </a:p>
          <a:p>
            <a:pPr lvl="1"/>
            <a:r>
              <a:rPr lang="de-DE" dirty="0" smtClean="0"/>
              <a:t>1 Prey</a:t>
            </a:r>
            <a:endParaRPr lang="en-US" dirty="0" smtClean="0"/>
          </a:p>
          <a:p>
            <a:pPr lvl="2"/>
            <a:r>
              <a:rPr lang="en-US" dirty="0" smtClean="0"/>
              <a:t>“Obstacle-evading prey”</a:t>
            </a:r>
          </a:p>
          <a:p>
            <a:pPr lvl="2"/>
            <a:r>
              <a:rPr lang="en-US" dirty="0" smtClean="0"/>
              <a:t>“Predator-evading prey”</a:t>
            </a:r>
          </a:p>
          <a:p>
            <a:pPr lvl="2"/>
            <a:r>
              <a:rPr lang="en-US" dirty="0" smtClean="0"/>
              <a:t>“Blinded Prey”</a:t>
            </a:r>
          </a:p>
          <a:p>
            <a:pPr lvl="2"/>
            <a:r>
              <a:rPr lang="de-DE" dirty="0" smtClean="0"/>
              <a:t>Speed 2 cells / step</a:t>
            </a:r>
          </a:p>
          <a:p>
            <a:pPr lvl="1"/>
            <a:r>
              <a:rPr lang="de-DE" dirty="0" smtClean="0"/>
              <a:t>8 Predators</a:t>
            </a:r>
          </a:p>
          <a:p>
            <a:pPr lvl="2"/>
            <a:r>
              <a:rPr lang="de-DE" dirty="0" smtClean="0"/>
              <a:t>Speed 1 cell / step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Standard XCS parameter settings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17</a:t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676401"/>
            <a:ext cx="2990088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http://www.flickr.com/photos/james_crowley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65F1-A342-4E70-8826-1C28C89C8078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2,000,000 steps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Reset </a:t>
            </a:r>
            <a:r>
              <a:rPr lang="en-US" dirty="0"/>
              <a:t>of XCS every 20,000 </a:t>
            </a:r>
            <a:r>
              <a:rPr lang="en-US" dirty="0" smtClean="0"/>
              <a:t>steps (=“experiment”)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Reset </a:t>
            </a:r>
            <a:r>
              <a:rPr lang="en-US" dirty="0"/>
              <a:t>of scenario (new random positions) every 2,000 steps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555901"/>
              </p:ext>
            </p:extLst>
          </p:nvPr>
        </p:nvGraphicFramePr>
        <p:xfrm>
          <a:off x="55231" y="1647434"/>
          <a:ext cx="4572000" cy="4665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036A-AA70-4568-A717-792200D7338D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XCS Experimental Results</a:t>
            </a:r>
            <a:br>
              <a:rPr lang="en-US" dirty="0" smtClean="0"/>
            </a:br>
            <a:r>
              <a:rPr lang="en-US" dirty="0" smtClean="0"/>
              <a:t>“Pillar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XCS (</a:t>
            </a:r>
            <a:r>
              <a:rPr lang="en-US" dirty="0" err="1" smtClean="0"/>
              <a:t>obs</a:t>
            </a:r>
            <a:r>
              <a:rPr lang="en-US" dirty="0" smtClean="0"/>
              <a:t>) shows some learning</a:t>
            </a:r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8084" y="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19</a:t>
            </a:fld>
            <a:endParaRPr lang="en-US"/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64932"/>
            <a:ext cx="402336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74" y="3268175"/>
            <a:ext cx="402336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280454" y="2895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Predator-evading prey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288667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Obstacle-evading prey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AB1D-7B49-4AC0-B63A-2B29286181C4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Classifier </a:t>
            </a:r>
            <a:r>
              <a:rPr lang="en-US" dirty="0" smtClean="0"/>
              <a:t>Systems</a:t>
            </a:r>
          </a:p>
          <a:p>
            <a:endParaRPr lang="en-US" dirty="0" smtClean="0"/>
          </a:p>
          <a:p>
            <a:r>
              <a:rPr lang="en-US" dirty="0" smtClean="0"/>
              <a:t>XCS in Predator/Prey Scenarios</a:t>
            </a:r>
          </a:p>
          <a:p>
            <a:endParaRPr lang="en-US" dirty="0"/>
          </a:p>
          <a:p>
            <a:r>
              <a:rPr lang="en-US" dirty="0" smtClean="0"/>
              <a:t>Adapting the Reward Function</a:t>
            </a:r>
          </a:p>
          <a:p>
            <a:endParaRPr lang="en-US" dirty="0" smtClean="0"/>
          </a:p>
          <a:p>
            <a:r>
              <a:rPr lang="en-US" dirty="0" smtClean="0"/>
              <a:t>Experimental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2201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lvl="0" hangingPunct="0"/>
            <a:r>
              <a:rPr lang="en-US" sz="1100" dirty="0">
                <a:ea typeface="Arial Unicode MS" pitchFamily="2"/>
                <a:cs typeface="Tahoma" pitchFamily="2"/>
              </a:rPr>
              <a:t>http://www.flickr.com/photos/yathin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676401"/>
            <a:ext cx="2987004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F834-4D00-4F42-A53B-D209A2A44AAC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XCS Experimental Results</a:t>
            </a:r>
            <a:br>
              <a:rPr lang="en-US" dirty="0" smtClean="0"/>
            </a:br>
            <a:r>
              <a:rPr lang="en-US" dirty="0" smtClean="0"/>
              <a:t>“Random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29600" cy="4623816"/>
          </a:xfrm>
        </p:spPr>
        <p:txBody>
          <a:bodyPr/>
          <a:lstStyle/>
          <a:p>
            <a:r>
              <a:rPr lang="en-US" dirty="0" smtClean="0"/>
              <a:t>XCS shows very little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80454" y="2895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Predator-evading prey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88667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Obstacle-evading prey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74660"/>
            <a:ext cx="4038600" cy="302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74" y="3264932"/>
            <a:ext cx="402336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8084" y="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3100-ECBC-4EA3-AD79-D37BCE2BD5DF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XCS Experimental Results</a:t>
            </a:r>
            <a:br>
              <a:rPr lang="en-US" dirty="0" smtClean="0"/>
            </a:br>
            <a:r>
              <a:rPr lang="en-US" dirty="0" smtClean="0"/>
              <a:t>“Difficult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XCS shows significant learning</a:t>
            </a:r>
          </a:p>
          <a:p>
            <a:pPr lvl="1"/>
            <a:r>
              <a:rPr lang="en-US" dirty="0" smtClean="0"/>
              <a:t>But also unlearning after 8,000 steps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“Difficult Scenario” is a maze-like scenario, this result was expected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2259" y="2895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Blinded prey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505200"/>
            <a:ext cx="4038600" cy="302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8084" y="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3F9E-B094-4D3B-90DF-289A3792296A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West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029B-C1AD-4726-8DD1-0C259D5A3E64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West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A3BF-A213-44F4-B074-63C4A3E7D710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North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6880-83A1-4CA5-AA8E-35A091DE7D91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West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F6DE-28E0-41EA-8A38-1AD6B6C2EF4D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North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6FEE-1254-48BE-94F4-EEB72BE69B59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North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567C-A221-4491-97C4-80A4A20CFC2C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West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3323-2FB6-490B-A055-CBDAEAF0EF3F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0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8B23-0B90-4BFC-9E57-9BDE7BE78ADE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utoShape 4"/>
          <p:cNvSpPr>
            <a:spLocks noChangeArrowheads="1"/>
          </p:cNvSpPr>
          <p:nvPr/>
        </p:nvSpPr>
        <p:spPr bwMode="auto">
          <a:xfrm>
            <a:off x="640706" y="116795"/>
            <a:ext cx="8183319" cy="391869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24" tIns="53462" rIns="106924" bIns="53462" anchor="ctr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6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Environment</a:t>
            </a:r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386161" y="1667237"/>
            <a:ext cx="2163195" cy="217741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C    A   </a:t>
            </a:r>
            <a:r>
              <a:rPr lang="el-GR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ρ</a:t>
            </a:r>
            <a:r>
              <a:rPr lang="de-DE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l-GR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ε</a:t>
            </a:r>
            <a:r>
              <a:rPr lang="de-DE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F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5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#011 : 01   43  .01  99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11## : 00   32  .13    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#0## : 11   14  .05  52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001# : 01   27  .24    3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#0#1 : 11   18  .02  92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1#01 : 10   24  .17  15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l-GR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6"/>
          <p:cNvSpPr>
            <a:spLocks noChangeShapeType="1"/>
          </p:cNvSpPr>
          <p:nvPr/>
        </p:nvSpPr>
        <p:spPr bwMode="auto">
          <a:xfrm flipH="1">
            <a:off x="1411709" y="601000"/>
            <a:ext cx="0" cy="903726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Line 7"/>
          <p:cNvSpPr>
            <a:spLocks noChangeShapeType="1"/>
          </p:cNvSpPr>
          <p:nvPr/>
        </p:nvSpPr>
        <p:spPr bwMode="auto">
          <a:xfrm>
            <a:off x="1411709" y="3924976"/>
            <a:ext cx="0" cy="413255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Line 8"/>
          <p:cNvSpPr>
            <a:spLocks noChangeShapeType="1"/>
          </p:cNvSpPr>
          <p:nvPr/>
        </p:nvSpPr>
        <p:spPr bwMode="auto">
          <a:xfrm>
            <a:off x="2299094" y="4656738"/>
            <a:ext cx="83484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>
            <a:off x="4653478" y="4656738"/>
            <a:ext cx="119383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Line 10"/>
          <p:cNvSpPr>
            <a:spLocks noChangeShapeType="1"/>
          </p:cNvSpPr>
          <p:nvPr/>
        </p:nvSpPr>
        <p:spPr bwMode="auto">
          <a:xfrm flipH="1" flipV="1">
            <a:off x="6918441" y="608853"/>
            <a:ext cx="0" cy="3748571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 flipH="1">
            <a:off x="1357019" y="5586897"/>
            <a:ext cx="54691" cy="354189"/>
          </a:xfrm>
          <a:custGeom>
            <a:avLst/>
            <a:gdLst/>
            <a:ahLst/>
            <a:cxnLst>
              <a:cxn ang="0">
                <a:pos x="683" y="188"/>
              </a:cxn>
              <a:cxn ang="0">
                <a:pos x="1" y="188"/>
              </a:cxn>
              <a:cxn ang="0">
                <a:pos x="0" y="0"/>
              </a:cxn>
            </a:cxnLst>
            <a:rect l="0" t="0" r="r" b="b"/>
            <a:pathLst>
              <a:path w="683" h="188">
                <a:moveTo>
                  <a:pt x="683" y="188"/>
                </a:moveTo>
                <a:lnTo>
                  <a:pt x="1" y="188"/>
                </a:lnTo>
                <a:lnTo>
                  <a:pt x="0" y="0"/>
                </a:lnTo>
              </a:path>
            </a:pathLst>
          </a:cu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3619190" y="5037795"/>
            <a:ext cx="554170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 anchor="ctr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Max</a:t>
            </a:r>
          </a:p>
        </p:txBody>
      </p:sp>
      <p:sp>
        <p:nvSpPr>
          <p:cNvPr id="86" name="AutoShape 14"/>
          <p:cNvSpPr>
            <a:spLocks noChangeArrowheads="1"/>
          </p:cNvSpPr>
          <p:nvPr/>
        </p:nvSpPr>
        <p:spPr bwMode="auto">
          <a:xfrm>
            <a:off x="465048" y="4429873"/>
            <a:ext cx="2049740" cy="107290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#011 : 01   43  .01  99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#0## : 11   14  .05  52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001# : 01   27  .24    3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#0#1 : 11   18  .02  92</a:t>
            </a:r>
            <a:endParaRPr lang="el-GR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AutoShape 15"/>
          <p:cNvSpPr>
            <a:spLocks noChangeArrowheads="1"/>
          </p:cNvSpPr>
          <p:nvPr/>
        </p:nvSpPr>
        <p:spPr bwMode="auto">
          <a:xfrm>
            <a:off x="3145839" y="4182512"/>
            <a:ext cx="1512897" cy="538855"/>
          </a:xfrm>
          <a:prstGeom prst="rect">
            <a:avLst/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00    01  10    11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nil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42.5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nil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16.6</a:t>
            </a:r>
            <a:endParaRPr lang="el-GR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4741330" y="5037795"/>
            <a:ext cx="913243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Discount</a:t>
            </a:r>
          </a:p>
        </p:txBody>
      </p:sp>
      <p:sp>
        <p:nvSpPr>
          <p:cNvPr id="89" name="Line 17"/>
          <p:cNvSpPr>
            <a:spLocks noChangeShapeType="1"/>
          </p:cNvSpPr>
          <p:nvPr/>
        </p:nvSpPr>
        <p:spPr bwMode="auto">
          <a:xfrm>
            <a:off x="3261544" y="4842201"/>
            <a:ext cx="319058" cy="181429"/>
          </a:xfrm>
          <a:prstGeom prst="lin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 flipH="1">
            <a:off x="4192419" y="4840185"/>
            <a:ext cx="357625" cy="181429"/>
          </a:xfrm>
          <a:prstGeom prst="lin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6769452" y="5031553"/>
            <a:ext cx="352621" cy="3849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>
            <a:off x="8548793" y="608850"/>
            <a:ext cx="0" cy="4571429"/>
          </a:xfrm>
          <a:prstGeom prst="lin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Line 22"/>
          <p:cNvSpPr>
            <a:spLocks noChangeShapeType="1"/>
          </p:cNvSpPr>
          <p:nvPr/>
        </p:nvSpPr>
        <p:spPr bwMode="auto">
          <a:xfrm flipH="1">
            <a:off x="7170576" y="5205055"/>
            <a:ext cx="140038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Line 23"/>
          <p:cNvSpPr>
            <a:spLocks noChangeShapeType="1"/>
          </p:cNvSpPr>
          <p:nvPr/>
        </p:nvSpPr>
        <p:spPr bwMode="auto">
          <a:xfrm>
            <a:off x="4266054" y="5207070"/>
            <a:ext cx="47858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Line 24"/>
          <p:cNvSpPr>
            <a:spLocks noChangeShapeType="1"/>
          </p:cNvSpPr>
          <p:nvPr/>
        </p:nvSpPr>
        <p:spPr bwMode="auto">
          <a:xfrm flipV="1">
            <a:off x="5671695" y="5205056"/>
            <a:ext cx="1049202" cy="18982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Line 25"/>
          <p:cNvSpPr>
            <a:spLocks noChangeShapeType="1"/>
          </p:cNvSpPr>
          <p:nvPr/>
        </p:nvSpPr>
        <p:spPr bwMode="auto">
          <a:xfrm flipH="1">
            <a:off x="6945763" y="5408355"/>
            <a:ext cx="0" cy="22981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Oval 26"/>
          <p:cNvSpPr>
            <a:spLocks noChangeArrowheads="1"/>
          </p:cNvSpPr>
          <p:nvPr/>
        </p:nvSpPr>
        <p:spPr bwMode="auto">
          <a:xfrm>
            <a:off x="603198" y="5984346"/>
            <a:ext cx="1602024" cy="541337"/>
          </a:xfrm>
          <a:prstGeom prst="ellips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6924" tIns="53462" rIns="106924" bIns="53462" anchor="ctr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Covering</a:t>
            </a:r>
            <a:endParaRPr lang="de-DE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 Box 27"/>
          <p:cNvSpPr txBox="1">
            <a:spLocks noChangeArrowheads="1"/>
          </p:cNvSpPr>
          <p:nvPr/>
        </p:nvSpPr>
        <p:spPr bwMode="auto">
          <a:xfrm>
            <a:off x="6466325" y="2350249"/>
            <a:ext cx="1012629" cy="32341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EAEAEA" mc:Ignorable="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Action: 01</a:t>
            </a:r>
          </a:p>
        </p:txBody>
      </p:sp>
      <p:sp>
        <p:nvSpPr>
          <p:cNvPr id="99" name="Text Box 28"/>
          <p:cNvSpPr txBox="1">
            <a:spLocks noChangeArrowheads="1"/>
          </p:cNvSpPr>
          <p:nvPr/>
        </p:nvSpPr>
        <p:spPr bwMode="auto">
          <a:xfrm>
            <a:off x="859491" y="790281"/>
            <a:ext cx="1097075" cy="32341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EAEAEA" mc:Ignorable="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Input: 0011</a:t>
            </a:r>
          </a:p>
        </p:txBody>
      </p:sp>
      <p:sp>
        <p:nvSpPr>
          <p:cNvPr id="100" name="Text Box 29"/>
          <p:cNvSpPr txBox="1">
            <a:spLocks noChangeArrowheads="1"/>
          </p:cNvSpPr>
          <p:nvPr/>
        </p:nvSpPr>
        <p:spPr bwMode="auto">
          <a:xfrm>
            <a:off x="80084" y="1243697"/>
            <a:ext cx="1331626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Population [P]</a:t>
            </a: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189249" y="4017707"/>
            <a:ext cx="1289948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Match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[M]</a:t>
            </a:r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3083247" y="3810073"/>
            <a:ext cx="1469485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Prediction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array</a:t>
            </a: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5654573" y="3794082"/>
            <a:ext cx="1272316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[A]</a:t>
            </a:r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637201" y="503335"/>
            <a:ext cx="216001" cy="3541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 anchor="ctr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4772688" y="3971343"/>
            <a:ext cx="922861" cy="538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 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selection</a:t>
            </a: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5845565" y="4142736"/>
            <a:ext cx="2113897" cy="596180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#011 : 01   43  .01  99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001# : 01   27  .24    3</a:t>
            </a:r>
          </a:p>
        </p:txBody>
      </p:sp>
      <p:sp>
        <p:nvSpPr>
          <p:cNvPr id="107" name="Text Box 37"/>
          <p:cNvSpPr txBox="1">
            <a:spLocks noChangeArrowheads="1"/>
          </p:cNvSpPr>
          <p:nvPr/>
        </p:nvSpPr>
        <p:spPr bwMode="auto">
          <a:xfrm>
            <a:off x="8038353" y="2346546"/>
            <a:ext cx="946663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Reward</a:t>
            </a: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35"/>
          <p:cNvSpPr>
            <a:spLocks noChangeArrowheads="1"/>
          </p:cNvSpPr>
          <p:nvPr/>
        </p:nvSpPr>
        <p:spPr bwMode="auto">
          <a:xfrm>
            <a:off x="5858883" y="5728021"/>
            <a:ext cx="1947657" cy="596180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Previous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[A]</a:t>
            </a:r>
            <a:r>
              <a:rPr lang="de-DE" sz="1400" baseline="-250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109" name="Text Box 37"/>
          <p:cNvSpPr txBox="1">
            <a:spLocks noChangeArrowheads="1"/>
          </p:cNvSpPr>
          <p:nvPr/>
        </p:nvSpPr>
        <p:spPr bwMode="auto">
          <a:xfrm>
            <a:off x="7959466" y="4977280"/>
            <a:ext cx="1022297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Delay = 1</a:t>
            </a:r>
          </a:p>
        </p:txBody>
      </p:sp>
      <p:sp>
        <p:nvSpPr>
          <p:cNvPr id="110" name="Line 23"/>
          <p:cNvSpPr>
            <a:spLocks noChangeShapeType="1"/>
          </p:cNvSpPr>
          <p:nvPr/>
        </p:nvSpPr>
        <p:spPr bwMode="auto">
          <a:xfrm>
            <a:off x="5375748" y="6051745"/>
            <a:ext cx="47858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 Box 37"/>
          <p:cNvSpPr txBox="1">
            <a:spLocks noChangeArrowheads="1"/>
          </p:cNvSpPr>
          <p:nvPr/>
        </p:nvSpPr>
        <p:spPr bwMode="auto">
          <a:xfrm>
            <a:off x="4093924" y="5870316"/>
            <a:ext cx="1446609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ρ</a:t>
            </a: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l-GR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ε</a:t>
            </a: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F</a:t>
            </a: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7801686" y="6040472"/>
            <a:ext cx="15777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6776134" y="5042607"/>
            <a:ext cx="315554" cy="36286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24" tIns="53462" rIns="106924" bIns="53462" rtlCol="0" anchor="ctr"/>
          <a:lstStyle/>
          <a:p>
            <a:pPr algn="ctr" defTabSz="842022"/>
            <a:endParaRPr lang="de-DE" sz="1600">
              <a:solidFill>
                <a:prstClr val="white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7959461" y="5731756"/>
            <a:ext cx="1103592" cy="635004"/>
          </a:xfrm>
          <a:prstGeom prst="ellips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6924" tIns="53462" rIns="106924" bIns="53462" anchor="ctr">
            <a:no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980684" y="5737920"/>
            <a:ext cx="1061146" cy="846632"/>
          </a:xfrm>
          <a:prstGeom prst="rect">
            <a:avLst/>
          </a:prstGeom>
          <a:noFill/>
        </p:spPr>
        <p:txBody>
          <a:bodyPr wrap="square" lIns="106924" tIns="53462" rIns="106924" bIns="53462" rtlCol="0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6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 Narrow" pitchFamily="34" charset="0"/>
                <a:cs typeface="Arial" pitchFamily="34" charset="0"/>
              </a:rPr>
              <a:t>Genetic</a:t>
            </a:r>
            <a:endParaRPr lang="de-DE" sz="16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 Narrow" pitchFamily="34" charset="0"/>
              <a:cs typeface="Arial" pitchFamily="34" charset="0"/>
            </a:endParaRPr>
          </a:p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6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 Narrow" pitchFamily="34" charset="0"/>
                <a:cs typeface="Arial" pitchFamily="34" charset="0"/>
              </a:rPr>
              <a:t>operators</a:t>
            </a:r>
            <a:endParaRPr lang="de-DE" sz="16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 Narrow" pitchFamily="34" charset="0"/>
              <a:cs typeface="Arial" pitchFamily="34" charset="0"/>
            </a:endParaRPr>
          </a:p>
          <a:p>
            <a:pPr defTabSz="842022"/>
            <a:endParaRPr lang="de-DE" sz="1600" dirty="0">
              <a:solidFill>
                <a:prstClr val="black"/>
              </a:solidFill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933912" y="5314753"/>
            <a:ext cx="336162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1288" y="6398394"/>
            <a:ext cx="656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Wilson, S. W. </a:t>
            </a:r>
            <a:r>
              <a:rPr lang="en-US" sz="1200" dirty="0" err="1"/>
              <a:t>Koza</a:t>
            </a:r>
            <a:r>
              <a:rPr lang="en-US" sz="1200" dirty="0"/>
              <a:t>, J. R. &amp; others (ed.) Generalization in the XCS Classifier System Genetic Programming 1998: Proceedings of the Third Annual Conference, 1998, 665-674</a:t>
            </a:r>
          </a:p>
        </p:txBody>
      </p:sp>
    </p:spTree>
    <p:extLst>
      <p:ext uri="{BB962C8B-B14F-4D97-AF65-F5344CB8AC3E}">
        <p14:creationId xmlns:p14="http://schemas.microsoft.com/office/powerpoint/2010/main" val="2496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Reward Distribution “</a:t>
            </a:r>
            <a:r>
              <a:rPr lang="en-US" dirty="0" err="1" smtClean="0"/>
              <a:t>eventXCS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Analyze succession of positive and negative events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30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133600"/>
            <a:ext cx="4038600" cy="141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7DD-1490-4C86-A9AF-68AC0CBAA2FD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Distribution “</a:t>
            </a:r>
            <a:r>
              <a:rPr lang="en-US" dirty="0" err="1" smtClean="0"/>
              <a:t>eventXCS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 succession of positive and negative events</a:t>
            </a:r>
          </a:p>
          <a:p>
            <a:r>
              <a:rPr lang="en-US" dirty="0" smtClean="0"/>
              <a:t>Distribute the reward  as soon as possible (i.e. at each event)</a:t>
            </a:r>
          </a:p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Action sets close to an event probably contributed more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31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133600"/>
            <a:ext cx="4038601" cy="141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4683298"/>
            <a:ext cx="4038602" cy="141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8" name="Down Arrow 7"/>
          <p:cNvSpPr/>
          <p:nvPr/>
        </p:nvSpPr>
        <p:spPr>
          <a:xfrm>
            <a:off x="6477000" y="38100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4953000" y="5029200"/>
            <a:ext cx="1828800" cy="762000"/>
          </a:xfrm>
          <a:prstGeom prst="triangle">
            <a:avLst>
              <a:gd name="adj" fmla="val 4279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flipH="1">
            <a:off x="6839463" y="5105400"/>
            <a:ext cx="228602" cy="685800"/>
          </a:xfrm>
          <a:prstGeom prst="triangle">
            <a:avLst>
              <a:gd name="adj" fmla="val 1711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6C79-430F-416B-A286-ADA3E2A77BF4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dirty="0" smtClean="0"/>
              <a:t>“Pillar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153400" cy="4623816"/>
          </a:xfrm>
        </p:spPr>
        <p:txBody>
          <a:bodyPr/>
          <a:lstStyle/>
          <a:p>
            <a:r>
              <a:rPr lang="en-US" smtClean="0"/>
              <a:t>eventXCS</a:t>
            </a:r>
            <a:r>
              <a:rPr lang="en-US" dirty="0" smtClean="0"/>
              <a:t> clearly outperforms XCS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3264932"/>
            <a:ext cx="402336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68175"/>
            <a:ext cx="402336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8084" y="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280454" y="2895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Predator-evading prey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288667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Obstacle-evading prey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947F-3D06-4DF4-B9F2-5309CFDF076E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7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dirty="0" smtClean="0"/>
              <a:t>“Random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29600" cy="4623816"/>
          </a:xfrm>
        </p:spPr>
        <p:txBody>
          <a:bodyPr/>
          <a:lstStyle/>
          <a:p>
            <a:r>
              <a:rPr lang="en-US" dirty="0" err="1" smtClean="0"/>
              <a:t>eventXCS</a:t>
            </a:r>
            <a:r>
              <a:rPr lang="en-US" dirty="0" smtClean="0"/>
              <a:t> shows slow but steady </a:t>
            </a:r>
          </a:p>
          <a:p>
            <a:pPr marL="118858" indent="0">
              <a:buNone/>
            </a:pPr>
            <a:r>
              <a:rPr lang="en-US" dirty="0" smtClean="0"/>
              <a:t>learning with an obstacle-evading prey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33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3264932"/>
            <a:ext cx="402336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68175"/>
            <a:ext cx="402336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4560" y="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280454" y="2895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Predator-evading prey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288667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Obstacle-evading prey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E44E-A301-4B59-83A4-A54B516B4AFA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dirty="0" smtClean="0"/>
              <a:t>“Difficult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eventXCS</a:t>
            </a:r>
            <a:r>
              <a:rPr lang="en-US" dirty="0" smtClean="0"/>
              <a:t> fails in this scenario (not displayed, fitness = </a:t>
            </a:r>
            <a:r>
              <a:rPr lang="de-DE" dirty="0" smtClean="0"/>
              <a:t>~0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“tournament selection” shows acceptable results with no sign of unlearning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2819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Blinded prey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188732"/>
            <a:ext cx="4038600" cy="302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8084" y="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327C-E3DD-4020-8F6D-CE322F002142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Predator/Prey scenarios are </a:t>
            </a:r>
            <a:r>
              <a:rPr lang="en-US" dirty="0" smtClean="0"/>
              <a:t>NOMDP</a:t>
            </a:r>
          </a:p>
          <a:p>
            <a:endParaRPr lang="en-US" dirty="0"/>
          </a:p>
          <a:p>
            <a:r>
              <a:rPr lang="en-US" dirty="0"/>
              <a:t>XCS can learn (with minimal adaptions) in some P/P </a:t>
            </a:r>
            <a:r>
              <a:rPr lang="en-US" dirty="0" smtClean="0"/>
              <a:t>scenarios</a:t>
            </a:r>
          </a:p>
          <a:p>
            <a:endParaRPr lang="en-US" dirty="0"/>
          </a:p>
          <a:p>
            <a:r>
              <a:rPr lang="en-US" dirty="0"/>
              <a:t>Using event handling and reward distribution (</a:t>
            </a:r>
            <a:r>
              <a:rPr lang="en-US" dirty="0" err="1"/>
              <a:t>eventXCS</a:t>
            </a:r>
            <a:r>
              <a:rPr lang="en-US" dirty="0"/>
              <a:t>) much better learning can be </a:t>
            </a:r>
            <a:r>
              <a:rPr lang="en-US" dirty="0" smtClean="0"/>
              <a:t>observed</a:t>
            </a:r>
          </a:p>
          <a:p>
            <a:endParaRPr lang="en-US" dirty="0"/>
          </a:p>
          <a:p>
            <a:r>
              <a:rPr lang="en-US" dirty="0"/>
              <a:t>But: Might need some improvement in difficult scenarios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CD02-6B34-4FF7-AD79-CF41D2D3061B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Predator/Prey scenarios are </a:t>
            </a:r>
            <a:r>
              <a:rPr lang="en-US" dirty="0" smtClean="0"/>
              <a:t>NOMDP</a:t>
            </a:r>
          </a:p>
          <a:p>
            <a:endParaRPr lang="en-US" dirty="0"/>
          </a:p>
          <a:p>
            <a:r>
              <a:rPr lang="en-US" dirty="0"/>
              <a:t>XCS can learn (with minimal adaptions) in some P/P </a:t>
            </a:r>
            <a:r>
              <a:rPr lang="en-US" dirty="0" smtClean="0"/>
              <a:t>scenarios</a:t>
            </a:r>
          </a:p>
          <a:p>
            <a:endParaRPr lang="en-US" dirty="0"/>
          </a:p>
          <a:p>
            <a:r>
              <a:rPr lang="en-US" dirty="0"/>
              <a:t>Using event handling and reward distribution (</a:t>
            </a:r>
            <a:r>
              <a:rPr lang="en-US" dirty="0" err="1"/>
              <a:t>eventXCS</a:t>
            </a:r>
            <a:r>
              <a:rPr lang="en-US" dirty="0"/>
              <a:t>) much better learning can be </a:t>
            </a:r>
            <a:r>
              <a:rPr lang="en-US" dirty="0" smtClean="0"/>
              <a:t>observed</a:t>
            </a:r>
          </a:p>
          <a:p>
            <a:endParaRPr lang="en-US" dirty="0"/>
          </a:p>
          <a:p>
            <a:r>
              <a:rPr lang="en-US" dirty="0"/>
              <a:t>But: Might need some improvement in difficult scenarios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Thank you  for your attention!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CD02-6B34-4FF7-AD79-CF41D2D3061B}" type="datetime1">
              <a:rPr lang="en-US" smtClean="0"/>
              <a:t>7/11/2010</a:t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3" b="10279"/>
          <a:stretch/>
        </p:blipFill>
        <p:spPr>
          <a:xfrm>
            <a:off x="5105400" y="2530727"/>
            <a:ext cx="2990088" cy="3657600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9" name="Oval Callout 8"/>
          <p:cNvSpPr/>
          <p:nvPr/>
        </p:nvSpPr>
        <p:spPr>
          <a:xfrm>
            <a:off x="6105821" y="3232654"/>
            <a:ext cx="1524001" cy="765033"/>
          </a:xfrm>
          <a:prstGeom prst="wedgeEllipseCallou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05821" y="3417318"/>
            <a:ext cx="1676400" cy="40009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5600002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Clemens Lode</a:t>
            </a:r>
          </a:p>
          <a:p>
            <a:r>
              <a:rPr lang="en-US" dirty="0" smtClean="0">
                <a:hlinkClick r:id="rId2"/>
              </a:rPr>
              <a:t>clemens@lode.de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5EAF-E40C-4A4B-8A70-4D190EDA74AC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8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5EAF-E40C-4A4B-8A70-4D190EDA74AC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64628" indent="-457200">
              <a:buFont typeface="Wingdings" pitchFamily="2" charset="2"/>
              <a:buChar char="§"/>
            </a:pPr>
            <a:r>
              <a:rPr lang="en-US" dirty="0"/>
              <a:t>Neutral Event</a:t>
            </a:r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/>
              <a:t>No positive or negative event for a number of steps</a:t>
            </a:r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/>
              <a:t>Half of the action sets is discarded and receives reward</a:t>
            </a:r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/>
              <a:t>Idea:</a:t>
            </a:r>
          </a:p>
          <a:p>
            <a:pPr marL="827429" lvl="3" indent="-342858">
              <a:buFont typeface="Wingdings" pitchFamily="2" charset="2"/>
              <a:buChar char="§"/>
            </a:pPr>
            <a:r>
              <a:rPr lang="en-US" dirty="0"/>
              <a:t>Good actions are rewarded earlier</a:t>
            </a:r>
          </a:p>
          <a:p>
            <a:pPr marL="827429" lvl="3" indent="-342858">
              <a:buFont typeface="Wingdings" pitchFamily="2" charset="2"/>
              <a:buChar char="§"/>
            </a:pPr>
            <a:r>
              <a:rPr lang="en-US" dirty="0"/>
              <a:t>Preventing of dead ends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39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lIns="91429" tIns="45715" rIns="91429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CD07C-8A7E-4C51-BD5E-C27BF0DA94A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20" y="1752600"/>
            <a:ext cx="3532577" cy="223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38E1-D46D-4464-A23D-54F19866CE8B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pic>
        <p:nvPicPr>
          <p:cNvPr id="3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419004" cy="2475114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Standard (Multi-Step) Problem:</a:t>
            </a:r>
          </a:p>
          <a:p>
            <a:pPr lvl="1"/>
            <a:r>
              <a:rPr lang="en-US" dirty="0" smtClean="0"/>
              <a:t>Maze6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/>
              <a:t>Find </a:t>
            </a:r>
            <a:r>
              <a:rPr lang="en-US" dirty="0" smtClean="0"/>
              <a:t>the shortest </a:t>
            </a:r>
            <a:r>
              <a:rPr lang="en-US" dirty="0"/>
              <a:t>path to </a:t>
            </a:r>
            <a:r>
              <a:rPr lang="en-US" dirty="0" smtClean="0"/>
              <a:t>from a random position to food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343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</a:t>
            </a:r>
          </a:p>
          <a:p>
            <a:pPr algn="ctr"/>
            <a:r>
              <a:rPr lang="en-US" dirty="0" smtClean="0"/>
              <a:t>F: Food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BF5E-5C60-457E-9B18-63A354B25B76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64628" indent="-457200">
              <a:buFont typeface="Wingdings" pitchFamily="2" charset="2"/>
              <a:buChar char="§"/>
            </a:pPr>
            <a:r>
              <a:rPr lang="en-US" dirty="0"/>
              <a:t>Neutral Event</a:t>
            </a:r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/>
              <a:t>No </a:t>
            </a:r>
            <a:r>
              <a:rPr lang="en-US" dirty="0"/>
              <a:t>positive or negative event for a number of steps</a:t>
            </a:r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/>
              <a:t>Half of the action sets is discarded and receives reward</a:t>
            </a:r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/>
              <a:t>Idea</a:t>
            </a:r>
            <a:r>
              <a:rPr lang="en-US" dirty="0"/>
              <a:t>:</a:t>
            </a:r>
          </a:p>
          <a:p>
            <a:pPr marL="827429" lvl="3" indent="-342858">
              <a:buFont typeface="Wingdings" pitchFamily="2" charset="2"/>
              <a:buChar char="§"/>
            </a:pPr>
            <a:r>
              <a:rPr lang="en-US" dirty="0"/>
              <a:t>Good actions are rewarded earlier</a:t>
            </a:r>
          </a:p>
          <a:p>
            <a:pPr marL="827429" lvl="3" indent="-342858">
              <a:buFont typeface="Wingdings" pitchFamily="2" charset="2"/>
              <a:buChar char="§"/>
            </a:pPr>
            <a:r>
              <a:rPr lang="en-US" dirty="0"/>
              <a:t>Preventing of dead </a:t>
            </a:r>
            <a:r>
              <a:rPr lang="en-US" dirty="0"/>
              <a:t>ends</a:t>
            </a:r>
          </a:p>
          <a:p>
            <a:pPr marL="827429" lvl="3" indent="-342858">
              <a:buFont typeface="Wingdings" pitchFamily="2" charset="2"/>
              <a:buChar char="§"/>
            </a:pPr>
            <a:endParaRPr lang="en-US" dirty="0" smtClean="0"/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 smtClean="0"/>
              <a:t>Problem: </a:t>
            </a:r>
          </a:p>
          <a:p>
            <a:pPr marL="827429" lvl="3" indent="-342858">
              <a:buFont typeface="Wingdings" pitchFamily="2" charset="2"/>
              <a:buChar char="§"/>
            </a:pPr>
            <a:r>
              <a:rPr lang="en-US" dirty="0" smtClean="0"/>
              <a:t>Error possibility high if directly followed by an event.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lIns="91429" tIns="45715" rIns="91429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CD07C-8A7E-4C51-BD5E-C27BF0DA94A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3522663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51" y="1752600"/>
            <a:ext cx="3532187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6AA5-F424-49C0-BF5D-2F2071CCB03B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3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458200" cy="4623816"/>
          </a:xfrm>
        </p:spPr>
        <p:txBody>
          <a:bodyPr/>
          <a:lstStyle/>
          <a:p>
            <a:pPr lvl="2"/>
            <a:r>
              <a:rPr lang="en-US" dirty="0" smtClean="0"/>
              <a:t>Tests have shown that a stack size of 8 is generally good for all three scenarios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41</a:t>
            </a:fld>
            <a:endParaRPr lang="en-US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3048000"/>
            <a:ext cx="2939588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3048000"/>
            <a:ext cx="2939588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33400" y="3657600"/>
            <a:ext cx="609600" cy="25146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1461" y="3048000"/>
            <a:ext cx="2939588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886200" y="5029200"/>
            <a:ext cx="609600" cy="1143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15200" y="4648200"/>
            <a:ext cx="1295400" cy="1524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1427" y="2743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“Pillar Scenario”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274171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“Random Scenario”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763794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“Difficult Scenario”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D67C-44AB-4CD4-B458-B09620C33F3B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</a:t>
            </a:r>
            <a:r>
              <a:rPr lang="el-GR" dirty="0" smtClean="0"/>
              <a:t>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Pillar Scenario</a:t>
            </a:r>
          </a:p>
          <a:p>
            <a:pPr lvl="1"/>
            <a:r>
              <a:rPr lang="en-US" dirty="0" smtClean="0"/>
              <a:t>Obstacle-evading prey</a:t>
            </a:r>
          </a:p>
          <a:p>
            <a:pPr lvl="3"/>
            <a:endParaRPr lang="en-US" dirty="0"/>
          </a:p>
          <a:p>
            <a:pPr lvl="1"/>
            <a:r>
              <a:rPr lang="en-US" dirty="0" smtClean="0"/>
              <a:t>Low learning rate (0.05) </a:t>
            </a:r>
            <a:r>
              <a:rPr lang="en-US" dirty="0" smtClean="0"/>
              <a:t>good</a:t>
            </a:r>
          </a:p>
          <a:p>
            <a:pPr lvl="1"/>
            <a:r>
              <a:rPr lang="en-US" dirty="0" err="1" smtClean="0"/>
              <a:t>eventXCS</a:t>
            </a:r>
            <a:r>
              <a:rPr lang="en-US" dirty="0" smtClean="0"/>
              <a:t> </a:t>
            </a:r>
            <a:r>
              <a:rPr lang="en-US" dirty="0" smtClean="0"/>
              <a:t>very stable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971800"/>
            <a:ext cx="304800" cy="23622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5A02-4E94-4786-A63F-7D1DA5C19A60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7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</a:t>
            </a:r>
            <a:r>
              <a:rPr lang="el-GR" dirty="0"/>
              <a:t>β</a:t>
            </a:r>
            <a:endParaRPr lang="en-US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294" y="3733800"/>
            <a:ext cx="2680106" cy="2183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771001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Pillar </a:t>
            </a:r>
            <a:r>
              <a:rPr lang="en-US" dirty="0" smtClean="0"/>
              <a:t>Scenario, </a:t>
            </a:r>
            <a:r>
              <a:rPr lang="en-US" dirty="0" smtClean="0"/>
              <a:t>Predator-evading </a:t>
            </a:r>
            <a:r>
              <a:rPr lang="en-US" dirty="0"/>
              <a:t>prey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2667000" cy="2174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429000" y="29095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Scenario, Obstacle evading prey</a:t>
            </a:r>
            <a:endParaRPr lang="en-US" dirty="0"/>
          </a:p>
        </p:txBody>
      </p:sp>
      <p:pic>
        <p:nvPicPr>
          <p:cNvPr id="13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3733800"/>
            <a:ext cx="2680106" cy="2183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340813" y="29095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Scenario, Predator evading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D63-C840-4BF3-901E-A872DB02DA05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</a:t>
            </a:r>
            <a:r>
              <a:rPr lang="el-GR" dirty="0"/>
              <a:t>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Difficult Scenario</a:t>
            </a:r>
          </a:p>
          <a:p>
            <a:pPr lvl="1"/>
            <a:r>
              <a:rPr lang="en-US" dirty="0" smtClean="0"/>
              <a:t>High </a:t>
            </a:r>
            <a:r>
              <a:rPr lang="en-US" dirty="0" smtClean="0"/>
              <a:t>learning rates show an advantage because of long distance to the prey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5B2B-60CB-4523-8215-C7CC5B41D0C8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pic>
        <p:nvPicPr>
          <p:cNvPr id="3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419004" cy="2475114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Limited sensors, no global knowledge</a:t>
            </a:r>
          </a:p>
          <a:p>
            <a:pPr lvl="2"/>
            <a:r>
              <a:rPr lang="en-US" dirty="0"/>
              <a:t>Partially observable Markov decision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Iterations, back-propagation of reward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6800" y="4343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</a:t>
            </a:r>
          </a:p>
          <a:p>
            <a:pPr algn="ctr"/>
            <a:r>
              <a:rPr lang="en-US" dirty="0" smtClean="0"/>
              <a:t>F: Food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29FE-8923-41C9-9EA8-13DBC45CEF22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220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pic>
        <p:nvPicPr>
          <p:cNvPr id="3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419004" cy="2475114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Limited sensors, no global knowledge</a:t>
            </a:r>
          </a:p>
          <a:p>
            <a:pPr lvl="2"/>
            <a:r>
              <a:rPr lang="en-US" dirty="0"/>
              <a:t>Partially observable Markov decision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Iterations, back-propagation of reward</a:t>
            </a:r>
          </a:p>
          <a:p>
            <a:r>
              <a:rPr lang="en-US" dirty="0"/>
              <a:t>Aliasing positions:</a:t>
            </a:r>
          </a:p>
          <a:p>
            <a:pPr lvl="1"/>
            <a:r>
              <a:rPr lang="en-US" dirty="0"/>
              <a:t>Handle by </a:t>
            </a:r>
            <a:r>
              <a:rPr lang="en-US" dirty="0" smtClean="0"/>
              <a:t>using memory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6800" y="4343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</a:t>
            </a:r>
          </a:p>
          <a:p>
            <a:pPr algn="ctr"/>
            <a:r>
              <a:rPr lang="en-US" dirty="0" smtClean="0"/>
              <a:t>F: Food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029200"/>
            <a:ext cx="1889067" cy="137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4236-47BD-45D0-9291-77363AD3C12F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Predator/Prey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aliasing positions</a:t>
            </a:r>
          </a:p>
          <a:p>
            <a:r>
              <a:rPr lang="en-US" dirty="0" smtClean="0"/>
              <a:t>Other agents present</a:t>
            </a:r>
          </a:p>
          <a:p>
            <a:r>
              <a:rPr lang="en-US" dirty="0" smtClean="0"/>
              <a:t>Dynamic world</a:t>
            </a:r>
          </a:p>
          <a:p>
            <a:pPr lvl="1"/>
            <a:r>
              <a:rPr lang="en-US" dirty="0" smtClean="0"/>
              <a:t>food and other agents move</a:t>
            </a:r>
          </a:p>
          <a:p>
            <a:r>
              <a:rPr lang="en-US" dirty="0" smtClean="0"/>
              <a:t>Limited sensors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a. 5 cells range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316663" cy="3316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10200" y="5410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Trees</a:t>
            </a:r>
          </a:p>
          <a:p>
            <a:pPr algn="ctr"/>
            <a:r>
              <a:rPr lang="en-US" dirty="0" smtClean="0"/>
              <a:t>F: Food</a:t>
            </a:r>
          </a:p>
          <a:p>
            <a:pPr algn="ctr"/>
            <a:r>
              <a:rPr lang="en-US" dirty="0" smtClean="0"/>
              <a:t>A: Agent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C256-C13A-49B1-98D2-F804AADBAF33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Obstacles, </a:t>
            </a:r>
            <a:r>
              <a:rPr lang="en-US" dirty="0" smtClean="0"/>
              <a:t>prey</a:t>
            </a:r>
            <a:r>
              <a:rPr lang="en-US" dirty="0"/>
              <a:t>, p</a:t>
            </a:r>
            <a:r>
              <a:rPr lang="en-US" dirty="0" smtClean="0"/>
              <a:t>redator</a:t>
            </a:r>
            <a:endParaRPr lang="en-US" dirty="0"/>
          </a:p>
          <a:p>
            <a:endParaRPr lang="en-US" u="sng" dirty="0" smtClean="0"/>
          </a:p>
          <a:p>
            <a:r>
              <a:rPr lang="en-US" u="sng" dirty="0" smtClean="0"/>
              <a:t>Goal</a:t>
            </a:r>
            <a:r>
              <a:rPr lang="en-US" dirty="0"/>
              <a:t>: </a:t>
            </a:r>
            <a:r>
              <a:rPr lang="en-US" dirty="0" smtClean="0"/>
              <a:t>Try to stay near the prey</a:t>
            </a:r>
            <a:endParaRPr lang="en-US" dirty="0"/>
          </a:p>
          <a:p>
            <a:pPr lvl="1"/>
            <a:r>
              <a:rPr lang="en-US" dirty="0" smtClean="0"/>
              <a:t>Global observation task</a:t>
            </a:r>
          </a:p>
          <a:p>
            <a:pPr lvl="1"/>
            <a:r>
              <a:rPr lang="en-US" dirty="0" smtClean="0"/>
              <a:t>Runs continuously</a:t>
            </a:r>
          </a:p>
          <a:p>
            <a:pPr lvl="1"/>
            <a:r>
              <a:rPr lang="en-US" dirty="0" smtClean="0"/>
              <a:t>Maximize average quality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316663" cy="3316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10200" y="5410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Trees/Obstacles</a:t>
            </a:r>
          </a:p>
          <a:p>
            <a:pPr algn="ctr"/>
            <a:r>
              <a:rPr lang="en-US" dirty="0" smtClean="0"/>
              <a:t>F: Food/Prey</a:t>
            </a:r>
          </a:p>
          <a:p>
            <a:pPr algn="ctr"/>
            <a:r>
              <a:rPr lang="en-US" dirty="0" smtClean="0"/>
              <a:t>A: Agent/Predator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E37-FFF7-4BC0-9083-15FD96EDBE18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4658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288" lvl="1" indent="-514287">
              <a:buAutoNum type="arabicParenBoth"/>
            </a:pPr>
            <a:r>
              <a:rPr lang="en-US" dirty="0"/>
              <a:t>Access to local information only</a:t>
            </a:r>
          </a:p>
          <a:p>
            <a:pPr marL="914288" lvl="1" indent="-514287">
              <a:buAutoNum type="arabicParenBoth"/>
            </a:pPr>
            <a:r>
              <a:rPr lang="en-US" dirty="0" smtClean="0"/>
              <a:t>Open </a:t>
            </a:r>
            <a:r>
              <a:rPr lang="en-US" dirty="0"/>
              <a:t>areas with </a:t>
            </a:r>
            <a:r>
              <a:rPr lang="en-US" dirty="0" smtClean="0"/>
              <a:t>some obstacles</a:t>
            </a:r>
            <a:endParaRPr lang="en-US" dirty="0"/>
          </a:p>
          <a:p>
            <a:pPr marL="914288" lvl="1" indent="-514287">
              <a:buAutoNum type="arabicParenBoth"/>
            </a:pPr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dirty="0"/>
              <a:t>state unknown to </a:t>
            </a:r>
            <a:r>
              <a:rPr lang="en-US" dirty="0" smtClean="0"/>
              <a:t>others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standard MDP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Limited sensors (1, 3)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Aliasing positions (2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Adaption of XCS to Multi-Learner Predator/Prey Scenarios -                                             Clemens Lode, Karlsruhe Institute of Technology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4B4C-08E6-4945-A39B-31200428ABCE}" type="datetime1">
              <a:rPr lang="en-US" smtClean="0"/>
              <a:t>7/11/2010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5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5A6378" mc:Ignorable=""/>
      </a:dk2>
      <a:lt2>
        <a:srgbClr xmlns:mc="http://schemas.openxmlformats.org/markup-compatibility/2006" xmlns:a14="http://schemas.microsoft.com/office/drawing/2010/main" val="D4D4D6" mc:Ignorable=""/>
      </a:lt2>
      <a:accent1>
        <a:srgbClr xmlns:mc="http://schemas.openxmlformats.org/markup-compatibility/2006" xmlns:a14="http://schemas.microsoft.com/office/drawing/2010/main" val="F0AD00" mc:Ignorable=""/>
      </a:accent1>
      <a:accent2>
        <a:srgbClr xmlns:mc="http://schemas.openxmlformats.org/markup-compatibility/2006" xmlns:a14="http://schemas.microsoft.com/office/drawing/2010/main" val="60B5CC" mc:Ignorable=""/>
      </a:accent2>
      <a:accent3>
        <a:srgbClr xmlns:mc="http://schemas.openxmlformats.org/markup-compatibility/2006" xmlns:a14="http://schemas.microsoft.com/office/drawing/2010/main" val="6BB76D" mc:Ignorable=""/>
      </a:accent3>
      <a:accent4>
        <a:srgbClr xmlns:mc="http://schemas.openxmlformats.org/markup-compatibility/2006" xmlns:a14="http://schemas.microsoft.com/office/drawing/2010/main" val="6BB76D" mc:Ignorable=""/>
      </a:accent4>
      <a:accent5>
        <a:srgbClr xmlns:mc="http://schemas.openxmlformats.org/markup-compatibility/2006" xmlns:a14="http://schemas.microsoft.com/office/drawing/2010/main" val="E88651" mc:Ignorable=""/>
      </a:accent5>
      <a:accent6>
        <a:srgbClr xmlns:mc="http://schemas.openxmlformats.org/markup-compatibility/2006" xmlns:a14="http://schemas.microsoft.com/office/drawing/2010/main" val="C64847" mc:Ignorable=""/>
      </a:accent6>
      <a:hlink>
        <a:srgbClr xmlns:mc="http://schemas.openxmlformats.org/markup-compatibility/2006" xmlns:a14="http://schemas.microsoft.com/office/drawing/2010/main" val="168BBA" mc:Ignorable=""/>
      </a:hlink>
      <a:folHlink>
        <a:srgbClr xmlns:mc="http://schemas.openxmlformats.org/markup-compatibility/2006" xmlns:a14="http://schemas.microsoft.com/office/drawing/2010/main" val="680000" mc:Ignorable="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Graustuf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F8F8F8" mc:Ignorable=""/>
      </a:lt2>
      <a:accent1>
        <a:srgbClr xmlns:mc="http://schemas.openxmlformats.org/markup-compatibility/2006" xmlns:a14="http://schemas.microsoft.com/office/drawing/2010/main" val="DDDDDD" mc:Ignorable=""/>
      </a:accent1>
      <a:accent2>
        <a:srgbClr xmlns:mc="http://schemas.openxmlformats.org/markup-compatibility/2006" xmlns:a14="http://schemas.microsoft.com/office/drawing/2010/main" val="B2B2B2" mc:Ignorable=""/>
      </a:accent2>
      <a:accent3>
        <a:srgbClr xmlns:mc="http://schemas.openxmlformats.org/markup-compatibility/2006" xmlns:a14="http://schemas.microsoft.com/office/drawing/2010/main" val="969696" mc:Ignorable=""/>
      </a:accent3>
      <a:accent4>
        <a:srgbClr xmlns:mc="http://schemas.openxmlformats.org/markup-compatibility/2006" xmlns:a14="http://schemas.microsoft.com/office/drawing/2010/main" val="808080" mc:Ignorable=""/>
      </a:accent4>
      <a:accent5>
        <a:srgbClr xmlns:mc="http://schemas.openxmlformats.org/markup-compatibility/2006" xmlns:a14="http://schemas.microsoft.com/office/drawing/2010/main" val="5F5F5F" mc:Ignorable=""/>
      </a:accent5>
      <a:accent6>
        <a:srgbClr xmlns:mc="http://schemas.openxmlformats.org/markup-compatibility/2006" xmlns:a14="http://schemas.microsoft.com/office/drawing/2010/main" val="4D4D4D" mc:Ignorable=""/>
      </a:accent6>
      <a:hlink>
        <a:srgbClr xmlns:mc="http://schemas.openxmlformats.org/markup-compatibility/2006" xmlns:a14="http://schemas.microsoft.com/office/drawing/2010/main" val="5F5F5F" mc:Ignorable=""/>
      </a:hlink>
      <a:folHlink>
        <a:srgbClr xmlns:mc="http://schemas.openxmlformats.org/markup-compatibility/2006" xmlns:a14="http://schemas.microsoft.com/office/drawing/2010/main" val="919191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5A6378" mc:Ignorable=""/>
    </a:dk2>
    <a:lt2>
      <a:srgbClr xmlns:mc="http://schemas.openxmlformats.org/markup-compatibility/2006" xmlns:a14="http://schemas.microsoft.com/office/drawing/2010/main" val="D4D4D6" mc:Ignorable=""/>
    </a:lt2>
    <a:accent1>
      <a:srgbClr xmlns:mc="http://schemas.openxmlformats.org/markup-compatibility/2006" xmlns:a14="http://schemas.microsoft.com/office/drawing/2010/main" val="F0AD00" mc:Ignorable=""/>
    </a:accent1>
    <a:accent2>
      <a:srgbClr xmlns:mc="http://schemas.openxmlformats.org/markup-compatibility/2006" xmlns:a14="http://schemas.microsoft.com/office/drawing/2010/main" val="60B5CC" mc:Ignorable=""/>
    </a:accent2>
    <a:accent3>
      <a:srgbClr xmlns:mc="http://schemas.openxmlformats.org/markup-compatibility/2006" xmlns:a14="http://schemas.microsoft.com/office/drawing/2010/main" val="6BB76D" mc:Ignorable=""/>
    </a:accent3>
    <a:accent4>
      <a:srgbClr xmlns:mc="http://schemas.openxmlformats.org/markup-compatibility/2006" xmlns:a14="http://schemas.microsoft.com/office/drawing/2010/main" val="6BB76D" mc:Ignorable=""/>
    </a:accent4>
    <a:accent5>
      <a:srgbClr xmlns:mc="http://schemas.openxmlformats.org/markup-compatibility/2006" xmlns:a14="http://schemas.microsoft.com/office/drawing/2010/main" val="E88651" mc:Ignorable=""/>
    </a:accent5>
    <a:accent6>
      <a:srgbClr xmlns:mc="http://schemas.openxmlformats.org/markup-compatibility/2006" xmlns:a14="http://schemas.microsoft.com/office/drawing/2010/main" val="C64847" mc:Ignorable=""/>
    </a:accent6>
    <a:hlink>
      <a:srgbClr xmlns:mc="http://schemas.openxmlformats.org/markup-compatibility/2006" xmlns:a14="http://schemas.microsoft.com/office/drawing/2010/main" val="168BBA" mc:Ignorable=""/>
    </a:hlink>
    <a:folHlink>
      <a:srgbClr xmlns:mc="http://schemas.openxmlformats.org/markup-compatibility/2006" xmlns:a14="http://schemas.microsoft.com/office/drawing/2010/main" val="680000" mc:Ignorable=""/>
    </a:folHlink>
  </a:clrScheme>
  <a:fontScheme name="Module">
    <a:majorFont>
      <a:latin typeface="Corbel"/>
      <a:ea typeface=""/>
      <a:cs typeface=""/>
      <a:font script="Jpan" typeface="HGｺﾞｼｯｸM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Corbel"/>
      <a:ea typeface=""/>
      <a:cs typeface=""/>
      <a:font script="Jpan" typeface="HGｺﾞｼｯｸM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Modul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7500"/>
              <a:satMod val="137000"/>
            </a:schemeClr>
          </a:gs>
          <a:gs pos="55000">
            <a:schemeClr val="phClr">
              <a:shade val="69000"/>
              <a:satMod val="137000"/>
            </a:schemeClr>
          </a:gs>
          <a:gs pos="100000">
            <a:schemeClr val="phClr">
              <a:shade val="98000"/>
              <a:satMod val="137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48000" cap="flat" cmpd="thickThin" algn="ctr">
        <a:solidFill>
          <a:schemeClr val="phClr"/>
        </a:solidFill>
        <a:prstDash val="solid"/>
      </a:ln>
      <a:ln w="48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45000" dist="25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a:effectStyle>
      <a:effectStyle>
        <a:effectLst>
          <a:outerShdw blurRad="390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a:effectStyle>
      <a:effectStyle>
        <a:effectLst>
          <a:outerShdw blurRad="390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8000"/>
              <a:satMod val="300000"/>
            </a:schemeClr>
          </a:gs>
          <a:gs pos="12000">
            <a:schemeClr val="phClr">
              <a:tint val="48000"/>
              <a:satMod val="300000"/>
            </a:schemeClr>
          </a:gs>
          <a:gs pos="20000">
            <a:schemeClr val="phClr">
              <a:tint val="49000"/>
              <a:satMod val="300000"/>
            </a:schemeClr>
          </a:gs>
          <a:gs pos="100000">
            <a:schemeClr val="phClr">
              <a:shade val="30000"/>
            </a:schemeClr>
          </a:gs>
        </a:gsLst>
        <a:path path="circle">
          <a:fillToRect l="10000" t="-25000" r="10000" b="125000"/>
        </a:path>
      </a:gradFill>
      <a:blipFill>
        <a:blip xmlns:r="http://schemas.openxmlformats.org/officeDocument/2006/relationships" r:embed="rId1">
          <a:duotone>
            <a:schemeClr val="phClr">
              <a:shade val="75000"/>
              <a:satMod val="105000"/>
            </a:schemeClr>
            <a:schemeClr val="phClr">
              <a:tint val="95000"/>
              <a:satMod val="105000"/>
            </a:schemeClr>
          </a:duotone>
        </a:blip>
        <a:tile tx="0" ty="0" sx="38000" sy="38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6416</TotalTime>
  <Words>1946</Words>
  <Application>Microsoft Office PowerPoint</Application>
  <PresentationFormat>On-screen Show (4:3)</PresentationFormat>
  <Paragraphs>430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Module</vt:lpstr>
      <vt:lpstr>Larissa-Design</vt:lpstr>
      <vt:lpstr>Adaption of XCS to Multi-Learner Predator/Prey Scenarios</vt:lpstr>
      <vt:lpstr>Outline</vt:lpstr>
      <vt:lpstr>PowerPoint Presentation</vt:lpstr>
      <vt:lpstr>Learning Classifier Systems</vt:lpstr>
      <vt:lpstr>Learning Classifier Systems</vt:lpstr>
      <vt:lpstr>Learning Classifier Systems</vt:lpstr>
      <vt:lpstr>Predator/Prey Scenarios</vt:lpstr>
      <vt:lpstr>Predator/Prey Scenarios</vt:lpstr>
      <vt:lpstr>Classification of Predator/Prey Scenarios</vt:lpstr>
      <vt:lpstr>Classification of Predator/Prey Scenarios</vt:lpstr>
      <vt:lpstr>Classification of Predator/Prey Scenarios</vt:lpstr>
      <vt:lpstr>Adaption of the Standard XCS Reward Function</vt:lpstr>
      <vt:lpstr>Adaption of the Standard XCS Reward Function</vt:lpstr>
      <vt:lpstr>Sensors</vt:lpstr>
      <vt:lpstr>Sensors</vt:lpstr>
      <vt:lpstr>Sensors</vt:lpstr>
      <vt:lpstr>Testing Methodology</vt:lpstr>
      <vt:lpstr>Testing Methodology</vt:lpstr>
      <vt:lpstr>XCS Experimental Results “Pillar Scenario”</vt:lpstr>
      <vt:lpstr>XCS Experimental Results “Random Scenario”</vt:lpstr>
      <vt:lpstr>XCS Experimental Results “Difficult Scenario”</vt:lpstr>
      <vt:lpstr>Reward Events “eventXCS”</vt:lpstr>
      <vt:lpstr>Reward Events “eventXCS”</vt:lpstr>
      <vt:lpstr>Reward Events “eventXCS”</vt:lpstr>
      <vt:lpstr>Reward Events “eventXCS”</vt:lpstr>
      <vt:lpstr>Reward Events “eventXCS”</vt:lpstr>
      <vt:lpstr>Reward Events “eventXCS”</vt:lpstr>
      <vt:lpstr>Reward Events “eventXCS”</vt:lpstr>
      <vt:lpstr>Reward Events “eventXCS”</vt:lpstr>
      <vt:lpstr>Reward Distribution “eventXCS”</vt:lpstr>
      <vt:lpstr>Reward Distribution “eventXCS”</vt:lpstr>
      <vt:lpstr>Experimental Results “Pillar Scenario”</vt:lpstr>
      <vt:lpstr>Experimental Results “Random Scenario”</vt:lpstr>
      <vt:lpstr>Experimental Results “Difficult Scenario”</vt:lpstr>
      <vt:lpstr>Conclusion</vt:lpstr>
      <vt:lpstr>Conclusion</vt:lpstr>
      <vt:lpstr>Contact Information</vt:lpstr>
      <vt:lpstr>Backup slides</vt:lpstr>
      <vt:lpstr>Neutral Events</vt:lpstr>
      <vt:lpstr>Neutral Events</vt:lpstr>
      <vt:lpstr>Neutral Events</vt:lpstr>
      <vt:lpstr>Learning Rate β</vt:lpstr>
      <vt:lpstr>Learning Rate β</vt:lpstr>
      <vt:lpstr>Learning Rate 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Ihr Benutzername</dc:creator>
  <cp:lastModifiedBy>Ihr Benutzername</cp:lastModifiedBy>
  <cp:revision>158</cp:revision>
  <dcterms:created xsi:type="dcterms:W3CDTF">2010-06-10T18:13:44Z</dcterms:created>
  <dcterms:modified xsi:type="dcterms:W3CDTF">2010-07-11T16:37:33Z</dcterms:modified>
</cp:coreProperties>
</file>