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  <p:sldMasterId id="2147483828" r:id="rId2"/>
  </p:sldMasterIdLst>
  <p:notesMasterIdLst>
    <p:notesMasterId r:id="rId53"/>
  </p:notesMasterIdLst>
  <p:sldIdLst>
    <p:sldId id="256" r:id="rId3"/>
    <p:sldId id="261" r:id="rId4"/>
    <p:sldId id="379" r:id="rId5"/>
    <p:sldId id="378" r:id="rId6"/>
    <p:sldId id="424" r:id="rId7"/>
    <p:sldId id="425" r:id="rId8"/>
    <p:sldId id="412" r:id="rId9"/>
    <p:sldId id="413" r:id="rId10"/>
    <p:sldId id="414" r:id="rId11"/>
    <p:sldId id="415" r:id="rId12"/>
    <p:sldId id="416" r:id="rId13"/>
    <p:sldId id="441" r:id="rId14"/>
    <p:sldId id="448" r:id="rId15"/>
    <p:sldId id="449" r:id="rId16"/>
    <p:sldId id="428" r:id="rId17"/>
    <p:sldId id="444" r:id="rId18"/>
    <p:sldId id="445" r:id="rId19"/>
    <p:sldId id="422" r:id="rId20"/>
    <p:sldId id="426" r:id="rId21"/>
    <p:sldId id="427" r:id="rId22"/>
    <p:sldId id="388" r:id="rId23"/>
    <p:sldId id="354" r:id="rId24"/>
    <p:sldId id="431" r:id="rId25"/>
    <p:sldId id="433" r:id="rId26"/>
    <p:sldId id="435" r:id="rId27"/>
    <p:sldId id="393" r:id="rId28"/>
    <p:sldId id="403" r:id="rId29"/>
    <p:sldId id="402" r:id="rId30"/>
    <p:sldId id="401" r:id="rId31"/>
    <p:sldId id="400" r:id="rId32"/>
    <p:sldId id="399" r:id="rId33"/>
    <p:sldId id="398" r:id="rId34"/>
    <p:sldId id="397" r:id="rId35"/>
    <p:sldId id="396" r:id="rId36"/>
    <p:sldId id="395" r:id="rId37"/>
    <p:sldId id="394" r:id="rId38"/>
    <p:sldId id="404" r:id="rId39"/>
    <p:sldId id="446" r:id="rId40"/>
    <p:sldId id="436" r:id="rId41"/>
    <p:sldId id="437" r:id="rId42"/>
    <p:sldId id="438" r:id="rId43"/>
    <p:sldId id="273" r:id="rId44"/>
    <p:sldId id="439" r:id="rId45"/>
    <p:sldId id="447" r:id="rId46"/>
    <p:sldId id="405" r:id="rId47"/>
    <p:sldId id="406" r:id="rId48"/>
    <p:sldId id="407" r:id="rId49"/>
    <p:sldId id="334" r:id="rId50"/>
    <p:sldId id="346" r:id="rId51"/>
    <p:sldId id="335" r:id="rId52"/>
  </p:sldIdLst>
  <p:sldSz cx="9144000" cy="6858000" type="screen4x3"/>
  <p:notesSz cx="6858000" cy="9144000"/>
  <p:defaultTextStyle>
    <a:defPPr>
      <a:defRPr lang="en-US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D0D8E8" mc:Ignorable=""/>
    <a:srgbClr xmlns:mc="http://schemas.openxmlformats.org/markup-compatibility/2006" xmlns:a14="http://schemas.microsoft.com/office/drawing/2010/main" val="E9EDF4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689" autoAdjust="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932E7-6072-435A-9B6C-8927DA831560}" type="datetimeFigureOut">
              <a:rPr lang="en-US" smtClean="0"/>
              <a:t>6/26/2010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6C892-A84A-439F-83FD-434A62288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6C892-A84A-439F-83FD-434A62288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1"/>
            <a:ext cx="9143999" cy="513543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9"/>
            <a:ext cx="8077200" cy="1673351"/>
          </a:xfrm>
        </p:spPr>
        <p:txBody>
          <a:bodyPr vert="horz" lIns="91429" tIns="0" rIns="45715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1"/>
            <a:ext cx="8077200" cy="1499616"/>
          </a:xfrm>
        </p:spPr>
        <p:txBody>
          <a:bodyPr lIns="118857" tIns="0" rIns="45715" bIns="0" anchor="b"/>
          <a:lstStyle>
            <a:lvl1pPr marL="0" indent="0" algn="l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E684-469E-4DEC-84CB-71BB448D5890}" type="datetime1">
              <a:rPr lang="en-US" smtClean="0"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" y="5128334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F32B-300E-4D99-B7FB-354E74B0493F}" type="datetime1">
              <a:rPr lang="en-US" smtClean="0"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BA39-BA7C-4383-B2F5-2EE7CC22E673}" type="datetime1">
              <a:rPr lang="en-US" smtClean="0"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377460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2" y="2130431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1" y="3886203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3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5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6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4" y="2906718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1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421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31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42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52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63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73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84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5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367" y="1260479"/>
            <a:ext cx="3163886" cy="35639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76652" y="1260479"/>
            <a:ext cx="3163889" cy="35639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4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464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58" indent="0">
              <a:buNone/>
              <a:defRPr sz="1900" b="1"/>
            </a:lvl2pPr>
            <a:lvl3pPr marL="842113" indent="0">
              <a:buNone/>
              <a:defRPr sz="1600" b="1"/>
            </a:lvl3pPr>
            <a:lvl4pPr marL="1263171" indent="0">
              <a:buNone/>
              <a:defRPr sz="1500" b="1"/>
            </a:lvl4pPr>
            <a:lvl5pPr marL="1684228" indent="0">
              <a:buNone/>
              <a:defRPr sz="1500" b="1"/>
            </a:lvl5pPr>
            <a:lvl6pPr marL="2105284" indent="0">
              <a:buNone/>
              <a:defRPr sz="1500" b="1"/>
            </a:lvl6pPr>
            <a:lvl7pPr marL="2526341" indent="0">
              <a:buNone/>
              <a:defRPr sz="1500" b="1"/>
            </a:lvl7pPr>
            <a:lvl8pPr marL="2947398" indent="0">
              <a:buNone/>
              <a:defRPr sz="1500" b="1"/>
            </a:lvl8pPr>
            <a:lvl9pPr marL="3368455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5"/>
            <a:ext cx="4041775" cy="63976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58" indent="0">
              <a:buNone/>
              <a:defRPr sz="1900" b="1"/>
            </a:lvl2pPr>
            <a:lvl3pPr marL="842113" indent="0">
              <a:buNone/>
              <a:defRPr sz="1600" b="1"/>
            </a:lvl3pPr>
            <a:lvl4pPr marL="1263171" indent="0">
              <a:buNone/>
              <a:defRPr sz="1500" b="1"/>
            </a:lvl4pPr>
            <a:lvl5pPr marL="1684228" indent="0">
              <a:buNone/>
              <a:defRPr sz="1500" b="1"/>
            </a:lvl5pPr>
            <a:lvl6pPr marL="2105284" indent="0">
              <a:buNone/>
              <a:defRPr sz="1500" b="1"/>
            </a:lvl6pPr>
            <a:lvl7pPr marL="2526341" indent="0">
              <a:buNone/>
              <a:defRPr sz="1500" b="1"/>
            </a:lvl7pPr>
            <a:lvl8pPr marL="2947398" indent="0">
              <a:buNone/>
              <a:defRPr sz="1500" b="1"/>
            </a:lvl8pPr>
            <a:lvl9pPr marL="3368455" indent="0">
              <a:buNone/>
              <a:defRPr sz="15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85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40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0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2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58" indent="0">
              <a:buNone/>
              <a:defRPr sz="1100"/>
            </a:lvl2pPr>
            <a:lvl3pPr marL="842113" indent="0">
              <a:buNone/>
              <a:defRPr sz="900"/>
            </a:lvl3pPr>
            <a:lvl4pPr marL="1263171" indent="0">
              <a:buNone/>
              <a:defRPr sz="800"/>
            </a:lvl4pPr>
            <a:lvl5pPr marL="1684228" indent="0">
              <a:buNone/>
              <a:defRPr sz="800"/>
            </a:lvl5pPr>
            <a:lvl6pPr marL="2105284" indent="0">
              <a:buNone/>
              <a:defRPr sz="800"/>
            </a:lvl6pPr>
            <a:lvl7pPr marL="2526341" indent="0">
              <a:buNone/>
              <a:defRPr sz="800"/>
            </a:lvl7pPr>
            <a:lvl8pPr marL="2947398" indent="0">
              <a:buNone/>
              <a:defRPr sz="800"/>
            </a:lvl8pPr>
            <a:lvl9pPr marL="3368455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5380-CDA8-4036-BF51-6C0935365B73}" type="datetime1">
              <a:rPr lang="en-US" smtClean="0"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612778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21058" indent="0">
              <a:buNone/>
              <a:defRPr sz="2600"/>
            </a:lvl2pPr>
            <a:lvl3pPr marL="842113" indent="0">
              <a:buNone/>
              <a:defRPr sz="2200"/>
            </a:lvl3pPr>
            <a:lvl4pPr marL="1263171" indent="0">
              <a:buNone/>
              <a:defRPr sz="1900"/>
            </a:lvl4pPr>
            <a:lvl5pPr marL="1684228" indent="0">
              <a:buNone/>
              <a:defRPr sz="1900"/>
            </a:lvl5pPr>
            <a:lvl6pPr marL="2105284" indent="0">
              <a:buNone/>
              <a:defRPr sz="1900"/>
            </a:lvl6pPr>
            <a:lvl7pPr marL="2526341" indent="0">
              <a:buNone/>
              <a:defRPr sz="1900"/>
            </a:lvl7pPr>
            <a:lvl8pPr marL="2947398" indent="0">
              <a:buNone/>
              <a:defRPr sz="1900"/>
            </a:lvl8pPr>
            <a:lvl9pPr marL="3368455" indent="0">
              <a:buNone/>
              <a:defRPr sz="19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43"/>
            <a:ext cx="5486400" cy="804861"/>
          </a:xfrm>
        </p:spPr>
        <p:txBody>
          <a:bodyPr/>
          <a:lstStyle>
            <a:lvl1pPr marL="0" indent="0">
              <a:buNone/>
              <a:defRPr sz="1300"/>
            </a:lvl1pPr>
            <a:lvl2pPr marL="421058" indent="0">
              <a:buNone/>
              <a:defRPr sz="1100"/>
            </a:lvl2pPr>
            <a:lvl3pPr marL="842113" indent="0">
              <a:buNone/>
              <a:defRPr sz="900"/>
            </a:lvl3pPr>
            <a:lvl4pPr marL="1263171" indent="0">
              <a:buNone/>
              <a:defRPr sz="800"/>
            </a:lvl4pPr>
            <a:lvl5pPr marL="1684228" indent="0">
              <a:buNone/>
              <a:defRPr sz="800"/>
            </a:lvl5pPr>
            <a:lvl6pPr marL="2105284" indent="0">
              <a:buNone/>
              <a:defRPr sz="800"/>
            </a:lvl6pPr>
            <a:lvl7pPr marL="2526341" indent="0">
              <a:buNone/>
              <a:defRPr sz="800"/>
            </a:lvl7pPr>
            <a:lvl8pPr marL="2947398" indent="0">
              <a:buNone/>
              <a:defRPr sz="800"/>
            </a:lvl8pPr>
            <a:lvl9pPr marL="3368455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17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48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1289" y="215901"/>
            <a:ext cx="1619250" cy="460851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365" y="215901"/>
            <a:ext cx="4708525" cy="460851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2"/>
            <a:ext cx="9144000" cy="26025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1" y="260252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3"/>
            <a:ext cx="8013193" cy="1636776"/>
          </a:xfrm>
        </p:spPr>
        <p:txBody>
          <a:bodyPr vert="horz" lIns="91429" tIns="0" rIns="9142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685800"/>
          </a:xfrm>
        </p:spPr>
        <p:txBody>
          <a:bodyPr lIns="146285" tIns="0" rIns="45715" bIns="0" anchor="t"/>
          <a:lstStyle>
            <a:lvl1pPr marL="0" indent="0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0ACC-C61B-4919-8EFB-721AFB4EFCBA}" type="datetime1">
              <a:rPr lang="en-US" smtClean="0"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29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137-FD8B-404C-A4CE-4E8E1AE89E95}" type="datetime1">
              <a:rPr lang="en-US" smtClean="0"/>
              <a:t>6/26/2010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285" anchor="ctr"/>
          <a:lstStyle>
            <a:lvl1pPr marL="0" indent="0">
              <a:buNone/>
              <a:defRPr sz="2300" b="1" cap="all" baseline="0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6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5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395128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88"/>
            <a:ext cx="4041775" cy="715355"/>
          </a:xfrm>
        </p:spPr>
        <p:txBody>
          <a:bodyPr lIns="146285" anchor="ctr"/>
          <a:lstStyle>
            <a:lvl1pPr marL="0" indent="0">
              <a:buNone/>
              <a:defRPr sz="2300" b="1" cap="all" baseline="0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6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62" indent="0">
              <a:buNone/>
              <a:defRPr sz="1600" b="1"/>
            </a:lvl7pPr>
            <a:lvl8pPr marL="3200006" indent="0">
              <a:buNone/>
              <a:defRPr sz="1600" b="1"/>
            </a:lvl8pPr>
            <a:lvl9pPr marL="365715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3"/>
            <a:ext cx="4041775" cy="395128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4664-CDBE-4407-90E7-EF9ADB2D3978}" type="datetime1">
              <a:rPr lang="en-US" smtClean="0"/>
              <a:t>6/26/2010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E0FD-E672-461C-8272-A31C2B5A1214}" type="datetime1">
              <a:rPr lang="en-US" smtClean="0"/>
              <a:t>6/26/2010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13C-F66E-4AAA-9B88-F58F454AC5D3}" type="datetime1">
              <a:rPr lang="en-US" smtClean="0"/>
              <a:t>6/26/2010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1"/>
            <a:ext cx="2523744" cy="978408"/>
          </a:xfrm>
        </p:spPr>
        <p:txBody>
          <a:bodyPr vert="horz" lIns="73143" rIns="45715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743133"/>
            <a:ext cx="5920641" cy="4558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100"/>
            </a:lvl3pPr>
            <a:lvl4pPr marL="1371432" indent="0">
              <a:buNone/>
              <a:defRPr sz="900"/>
            </a:lvl4pPr>
            <a:lvl5pPr marL="1828576" indent="0">
              <a:buNone/>
              <a:defRPr sz="900"/>
            </a:lvl5pPr>
            <a:lvl6pPr marL="2285718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5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275E-0D43-4BBD-B733-88FC66DF4EA3}" type="datetime1">
              <a:rPr lang="en-US" smtClean="0"/>
              <a:t>6/26/2010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0" cy="978408"/>
          </a:xfrm>
        </p:spPr>
        <p:txBody>
          <a:bodyPr lIns="73143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8" indent="0">
              <a:buNone/>
              <a:defRPr sz="2500"/>
            </a:lvl3pPr>
            <a:lvl4pPr marL="1371432" indent="0">
              <a:buNone/>
              <a:defRPr sz="2000"/>
            </a:lvl4pPr>
            <a:lvl5pPr marL="1828576" indent="0">
              <a:buNone/>
              <a:defRPr sz="2000"/>
            </a:lvl5pPr>
            <a:lvl6pPr marL="2285718" indent="0">
              <a:buNone/>
              <a:defRPr sz="2000"/>
            </a:lvl6pPr>
            <a:lvl7pPr marL="2742862" indent="0">
              <a:buNone/>
              <a:defRPr sz="2000"/>
            </a:lvl7pPr>
            <a:lvl8pPr marL="3200006" indent="0">
              <a:buNone/>
              <a:defRPr sz="2000"/>
            </a:lvl8pPr>
            <a:lvl9pPr marL="365715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100"/>
            </a:lvl3pPr>
            <a:lvl4pPr marL="1371432" indent="0">
              <a:buNone/>
              <a:defRPr sz="900"/>
            </a:lvl4pPr>
            <a:lvl5pPr marL="1828576" indent="0">
              <a:buNone/>
              <a:defRPr sz="900"/>
            </a:lvl5pPr>
            <a:lvl6pPr marL="2285718" indent="0">
              <a:buNone/>
              <a:defRPr sz="900"/>
            </a:lvl6pPr>
            <a:lvl7pPr marL="2742862" indent="0">
              <a:buNone/>
              <a:defRPr sz="900"/>
            </a:lvl7pPr>
            <a:lvl8pPr marL="3200006" indent="0">
              <a:buNone/>
              <a:defRPr sz="900"/>
            </a:lvl8pPr>
            <a:lvl9pPr marL="365715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3" y="1170433"/>
            <a:ext cx="2523744" cy="201168"/>
          </a:xfrm>
        </p:spPr>
        <p:txBody>
          <a:bodyPr/>
          <a:lstStyle/>
          <a:p>
            <a:fld id="{8FD6DA4A-488C-41D4-BC9D-9177A88AB2AF}" type="datetime1">
              <a:rPr lang="en-US" smtClean="0"/>
              <a:t>6/26/2010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9" y="1170433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9" y="1170433"/>
            <a:ext cx="733864" cy="201168"/>
          </a:xfrm>
        </p:spPr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1" y="1435895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43373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0000" mc:Ignorable="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1251063"/>
          </a:xfrm>
          <a:prstGeom prst="rect">
            <a:avLst/>
          </a:prstGeom>
        </p:spPr>
        <p:txBody>
          <a:bodyPr vert="horz" lIns="91429" tIns="45715" rIns="45715" bIns="4571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775192"/>
            <a:ext cx="8229600" cy="4625610"/>
          </a:xfrm>
          <a:prstGeom prst="rect">
            <a:avLst/>
          </a:prstGeom>
        </p:spPr>
        <p:txBody>
          <a:bodyPr vert="horz" lIns="54858" tIns="91429" rIns="91429" bIns="45715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76999"/>
            <a:ext cx="2133600" cy="274320"/>
          </a:xfrm>
          <a:prstGeom prst="rect">
            <a:avLst/>
          </a:prstGeom>
        </p:spPr>
        <p:txBody>
          <a:bodyPr vert="horz" lIns="109714" tIns="45715" rIns="45715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BDBD7A-2738-4D1C-AC05-36CCDA0DCE5D}" type="datetime1">
              <a:rPr lang="en-US" smtClean="0"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6476999"/>
            <a:ext cx="5507719" cy="274320"/>
          </a:xfrm>
          <a:prstGeom prst="rect">
            <a:avLst/>
          </a:prstGeom>
        </p:spPr>
        <p:txBody>
          <a:bodyPr vert="horz" lIns="45715" tIns="45715" rIns="45715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858" indent="-32000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430" indent="-274286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574" indent="-228571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02" indent="-18285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88" indent="-18285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431" indent="-18285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76" indent="-18285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719" indent="-18285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0862" indent="-18285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274641"/>
            <a:ext cx="8229600" cy="1143000"/>
          </a:xfrm>
          <a:prstGeom prst="rect">
            <a:avLst/>
          </a:prstGeom>
        </p:spPr>
        <p:txBody>
          <a:bodyPr vert="horz" lIns="84211" tIns="42106" rIns="84211" bIns="4210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84211" tIns="42106" rIns="84211" bIns="4210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1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fld id="{CD49E3E5-76AF-404C-B6DE-0088AB6017E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42113"/>
              <a:t>26.06.2010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599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1" cy="365125"/>
          </a:xfrm>
          <a:prstGeom prst="rect">
            <a:avLst/>
          </a:prstGeom>
        </p:spPr>
        <p:txBody>
          <a:bodyPr vert="horz" lIns="84211" tIns="42106" rIns="84211" bIns="4210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2113"/>
            <a:fld id="{AE18DA63-37D4-4D8F-8694-2029DBDDEE6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42113"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84211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794" indent="-315794" algn="l" defTabSz="84211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7" indent="-263160" algn="l" defTabSz="84211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642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3700" indent="-210529" algn="l" defTabSz="84211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4757" indent="-210529" algn="l" defTabSz="84211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5813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71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57927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78984" indent="-210529" algn="l" defTabSz="84211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5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13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171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22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284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341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398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455" algn="l" defTabSz="8421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tif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xmlns:mc="http://schemas.openxmlformats.org/markup-compatibility/2006" xmlns:a14="http://schemas.microsoft.com/office/drawing/2010/main" val="000000" mc:Ignorable="">
                      <a:alpha val="60000"/>
                    </a:srgbClr>
                  </a:innerShdw>
                </a:effectLst>
              </a:rPr>
              <a:t>Adaption of XCS to Multi-Learner Predator/Prey Scenarios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Clemens Lode</a:t>
            </a:r>
            <a:r>
              <a:rPr lang="en-US" dirty="0" smtClean="0"/>
              <a:t>, Urban Richter, </a:t>
            </a:r>
            <a:r>
              <a:rPr lang="en-US" dirty="0" err="1" smtClean="0"/>
              <a:t>Hartmut</a:t>
            </a:r>
            <a:r>
              <a:rPr lang="en-US" dirty="0" smtClean="0"/>
              <a:t> </a:t>
            </a:r>
            <a:r>
              <a:rPr lang="en-US" dirty="0" err="1" smtClean="0"/>
              <a:t>Schmeck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Karlsruhe Institute of Technology (Germany)</a:t>
            </a:r>
          </a:p>
          <a:p>
            <a:r>
              <a:rPr lang="en-US" dirty="0" smtClean="0"/>
              <a:t>Institute AIFB</a:t>
            </a:r>
          </a:p>
          <a:p>
            <a:r>
              <a:rPr lang="en-US" dirty="0" smtClean="0"/>
              <a:t>July, GECCO 2010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4495801"/>
            <a:ext cx="3429000" cy="21214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17204" cy="1073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6596400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lvl="0" hangingPunct="0"/>
            <a:r>
              <a:rPr lang="en-US" sz="1100" dirty="0">
                <a:ea typeface="Arial Unicode MS" pitchFamily="2"/>
                <a:cs typeface="Tahoma" pitchFamily="2"/>
              </a:rPr>
              <a:t>http://</a:t>
            </a:r>
            <a:r>
              <a:rPr lang="en-US" sz="1100" dirty="0" smtClean="0">
                <a:ea typeface="Arial Unicode MS" pitchFamily="2"/>
                <a:cs typeface="Tahoma" pitchFamily="2"/>
              </a:rPr>
              <a:t>www.flickr.com/photos/shreeram</a:t>
            </a:r>
            <a:endParaRPr lang="en-US" sz="1100" dirty="0"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888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/>
              <a:t>open 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internal state unknown to others</a:t>
            </a:r>
          </a:p>
          <a:p>
            <a:pPr marL="914288" lvl="1" indent="-514287">
              <a:buAutoNum type="arabicParenBoth"/>
            </a:pPr>
            <a:r>
              <a:rPr lang="en-US" dirty="0"/>
              <a:t>dynamic </a:t>
            </a:r>
            <a:r>
              <a:rPr lang="en-US" dirty="0" smtClean="0"/>
              <a:t>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No POMDP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Non-static scenario (4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/>
              <a:t>open 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internal state unknown to others</a:t>
            </a:r>
          </a:p>
          <a:p>
            <a:pPr marL="914288" lvl="1" indent="-514287">
              <a:buAutoNum type="arabicParenBoth"/>
            </a:pPr>
            <a:r>
              <a:rPr lang="en-US" dirty="0"/>
              <a:t>dynamic scenario</a:t>
            </a:r>
          </a:p>
          <a:p>
            <a:pPr marL="914288" lvl="1" indent="-514287">
              <a:buAutoNum type="arabicParenBoth"/>
            </a:pPr>
            <a:r>
              <a:rPr lang="en-US" dirty="0"/>
              <a:t>predators share global observation task</a:t>
            </a:r>
          </a:p>
          <a:p>
            <a:pPr marL="914288" lvl="1" indent="-514287">
              <a:buAutoNum type="arabicParenBoth"/>
            </a:pPr>
            <a:r>
              <a:rPr lang="en-US" dirty="0"/>
              <a:t>runs continuously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No POMDP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Non-static scenario (4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XCS has to be adapted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“final” reward (5), no iterations (6)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4258864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887266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609599" y="554499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31921" y="497452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09599" y="44112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1199634" y="49827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399" y="3505101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585" y="3498921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7385" y="3505101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23185" y="3505101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213359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sensor array for each </a:t>
            </a:r>
            <a:r>
              <a:rPr lang="en-US" dirty="0" smtClean="0"/>
              <a:t>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3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4258864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887266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609599" y="554499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31921" y="497452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09599" y="44112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1199634" y="49827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399" y="3505101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585" y="3498921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7385" y="3505101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23185" y="3505101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899" y="4250431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2878833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Isosceles Triangle 37"/>
          <p:cNvSpPr/>
          <p:nvPr/>
        </p:nvSpPr>
        <p:spPr>
          <a:xfrm rot="10800000">
            <a:off x="3581399" y="4402831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4114799" y="4860031"/>
            <a:ext cx="838200" cy="3810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24199" y="3496668"/>
            <a:ext cx="6858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24199" y="3725268"/>
            <a:ext cx="685800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213359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sensor array for each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24199" y="2133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can sense either far or near</a:t>
            </a:r>
          </a:p>
        </p:txBody>
      </p:sp>
    </p:spTree>
    <p:extLst>
      <p:ext uri="{BB962C8B-B14F-4D97-AF65-F5344CB8AC3E}">
        <p14:creationId xmlns:p14="http://schemas.microsoft.com/office/powerpoint/2010/main" val="889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099" y="4258864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887266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609599" y="554499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31921" y="4974526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09599" y="44112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1199634" y="4982764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399" y="3505101"/>
            <a:ext cx="6858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585" y="3498921"/>
            <a:ext cx="6858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7385" y="3505101"/>
            <a:ext cx="685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23185" y="3505101"/>
            <a:ext cx="6858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4301" y="4241999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5701" y="2870400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085700" y="3488235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14300" y="3488235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2900" y="3488235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79738" y="3488235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08338" y="3488235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36938" y="3488235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55241" y="3492353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83841" y="3492353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12441" y="3492353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27655" y="3488235"/>
            <a:ext cx="228600" cy="4572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255" y="3488235"/>
            <a:ext cx="228600" cy="457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584855" y="3488235"/>
            <a:ext cx="2286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56387" y="4846449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56387" y="4470598"/>
            <a:ext cx="441754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28484" y="5075049"/>
            <a:ext cx="228600" cy="228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67282" y="5298500"/>
            <a:ext cx="228600" cy="2399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90734" y="5293863"/>
            <a:ext cx="150308" cy="37997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57084" y="6299398"/>
            <a:ext cx="594154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899" y="4250431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2878833"/>
            <a:ext cx="2743200" cy="1083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Isosceles Triangle 37"/>
          <p:cNvSpPr/>
          <p:nvPr/>
        </p:nvSpPr>
        <p:spPr>
          <a:xfrm rot="10800000">
            <a:off x="3581399" y="4402831"/>
            <a:ext cx="1905000" cy="838200"/>
          </a:xfrm>
          <a:prstGeom prst="triangle">
            <a:avLst>
              <a:gd name="adj" fmla="val 4913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4114799" y="4860031"/>
            <a:ext cx="838200" cy="381000"/>
          </a:xfrm>
          <a:prstGeom prst="triangle">
            <a:avLst>
              <a:gd name="adj" fmla="val 4913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24199" y="3496668"/>
            <a:ext cx="6858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24199" y="3725268"/>
            <a:ext cx="685800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213359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sensor array for each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24199" y="19050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can sense either far or </a:t>
            </a:r>
            <a:r>
              <a:rPr lang="en-US" dirty="0" smtClean="0"/>
              <a:t>near (observation range / sight range)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9087" y="19050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Sensors can distinguish between Predators, Prey and Obstacles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Adaption of the standard XCS Reward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implementation: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Adapted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Adaption of the standard XCS Reward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implementation: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Food is in a neighboring cell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Adapted implementation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Food is in observation range (“</a:t>
            </a:r>
            <a:r>
              <a:rPr lang="en-US" u="sng" dirty="0" smtClean="0"/>
              <a:t>XCS </a:t>
            </a:r>
            <a:r>
              <a:rPr lang="en-US" u="sng" dirty="0" err="1" smtClean="0"/>
              <a:t>obs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Food is in sight range (“</a:t>
            </a:r>
            <a:r>
              <a:rPr lang="en-US" u="sng" dirty="0" smtClean="0"/>
              <a:t>XCS sight</a:t>
            </a:r>
            <a:r>
              <a:rPr lang="en-US" dirty="0" smtClean="0"/>
              <a:t>”)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Adaption of the standard XCS Reward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implementation: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Food is in a neighboring cell</a:t>
            </a:r>
          </a:p>
          <a:p>
            <a:pPr lvl="1"/>
            <a:r>
              <a:rPr lang="en-US" dirty="0" smtClean="0"/>
              <a:t>Action:</a:t>
            </a:r>
          </a:p>
          <a:p>
            <a:pPr lvl="2"/>
            <a:r>
              <a:rPr lang="en-US" dirty="0" smtClean="0"/>
              <a:t>Assign reward</a:t>
            </a:r>
          </a:p>
          <a:p>
            <a:pPr lvl="2"/>
            <a:r>
              <a:rPr lang="en-US" dirty="0" smtClean="0"/>
              <a:t>Restart scenario</a:t>
            </a:r>
          </a:p>
          <a:p>
            <a:pPr lvl="2"/>
            <a:r>
              <a:rPr lang="en-US" dirty="0" smtClean="0"/>
              <a:t>Switch between explore/exploit phase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Adapted implementation</a:t>
            </a:r>
          </a:p>
          <a:p>
            <a:pPr lvl="1"/>
            <a:r>
              <a:rPr lang="en-US" dirty="0" smtClean="0"/>
              <a:t>Reward:</a:t>
            </a:r>
          </a:p>
          <a:p>
            <a:pPr lvl="2"/>
            <a:r>
              <a:rPr lang="en-US" dirty="0" smtClean="0"/>
              <a:t>Food is in observation range (“</a:t>
            </a:r>
            <a:r>
              <a:rPr lang="en-US" u="sng" dirty="0" smtClean="0"/>
              <a:t>XCS </a:t>
            </a:r>
            <a:r>
              <a:rPr lang="en-US" u="sng" dirty="0" err="1" smtClean="0"/>
              <a:t>obs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Food is in sight range (“</a:t>
            </a:r>
            <a:r>
              <a:rPr lang="en-US" u="sng" dirty="0" smtClean="0"/>
              <a:t>XCS sight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Action:</a:t>
            </a:r>
          </a:p>
          <a:p>
            <a:pPr lvl="2"/>
            <a:r>
              <a:rPr lang="en-US" dirty="0" smtClean="0"/>
              <a:t>Assign reward</a:t>
            </a:r>
          </a:p>
          <a:p>
            <a:pPr lvl="2"/>
            <a:r>
              <a:rPr lang="en-US" dirty="0" smtClean="0"/>
              <a:t>Continue scenario</a:t>
            </a:r>
          </a:p>
          <a:p>
            <a:pPr lvl="2"/>
            <a:r>
              <a:rPr lang="en-US" dirty="0" smtClean="0"/>
              <a:t>Always use exploit phase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Predator/Prey Scenarios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knowledge cannot be reconstructed</a:t>
            </a:r>
          </a:p>
          <a:p>
            <a:pPr lvl="1"/>
            <a:r>
              <a:rPr lang="en-US" dirty="0"/>
              <a:t>Memory becomes invalid after each step</a:t>
            </a:r>
          </a:p>
          <a:p>
            <a:endParaRPr lang="en-US" dirty="0" smtClean="0"/>
          </a:p>
          <a:p>
            <a:r>
              <a:rPr lang="en-US" dirty="0" smtClean="0"/>
              <a:t>The predator/prey scenario is a Non-observable Markov Decision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Predator/Prey Scenarios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knowledge cannot be reconstructed</a:t>
            </a:r>
          </a:p>
          <a:p>
            <a:pPr lvl="1"/>
            <a:r>
              <a:rPr lang="en-US" dirty="0"/>
              <a:t>Memory becomes invalid after each step</a:t>
            </a:r>
          </a:p>
          <a:p>
            <a:endParaRPr lang="en-US" dirty="0" smtClean="0"/>
          </a:p>
          <a:p>
            <a:r>
              <a:rPr lang="en-US" dirty="0" smtClean="0"/>
              <a:t>The predator/prey scenario is a Non-observable Markov Decision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Despite being a NOMDP, can the XCS still learn?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Classifier </a:t>
            </a:r>
            <a:r>
              <a:rPr lang="en-US" dirty="0" smtClean="0"/>
              <a:t>Systems</a:t>
            </a:r>
          </a:p>
          <a:p>
            <a:endParaRPr lang="en-US" dirty="0" smtClean="0"/>
          </a:p>
          <a:p>
            <a:r>
              <a:rPr lang="en-US" dirty="0" smtClean="0"/>
              <a:t>XCS in Predator/Prey Scenarios</a:t>
            </a:r>
          </a:p>
          <a:p>
            <a:endParaRPr lang="en-US" dirty="0"/>
          </a:p>
          <a:p>
            <a:r>
              <a:rPr lang="en-US" dirty="0" smtClean="0"/>
              <a:t>Adapting the Reward Function</a:t>
            </a:r>
          </a:p>
          <a:p>
            <a:endParaRPr lang="en-US" dirty="0" smtClean="0"/>
          </a:p>
          <a:p>
            <a:r>
              <a:rPr lang="en-US" dirty="0" smtClean="0"/>
              <a:t>Experimental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1"/>
            <a:ext cx="2895600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lvl="0" hangingPunct="0"/>
            <a:r>
              <a:rPr lang="en-US" sz="1100" dirty="0">
                <a:ea typeface="Arial Unicode MS" pitchFamily="2"/>
                <a:cs typeface="Tahoma" pitchFamily="2"/>
              </a:rPr>
              <a:t>http://www.flickr.com/photos/yathin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676401"/>
            <a:ext cx="2987004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40258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Predator/Prey Scenarios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knowledge cannot be reconstructed</a:t>
            </a:r>
          </a:p>
          <a:p>
            <a:pPr lvl="1"/>
            <a:r>
              <a:rPr lang="en-US" dirty="0"/>
              <a:t>Memory becomes invalid after each step</a:t>
            </a:r>
          </a:p>
          <a:p>
            <a:endParaRPr lang="en-US" dirty="0" smtClean="0"/>
          </a:p>
          <a:p>
            <a:r>
              <a:rPr lang="en-US" dirty="0" smtClean="0"/>
              <a:t>The predator/prey scenario is a Non-observable Markov Decision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Despite being a NOMDP, can the XCS still learn?</a:t>
            </a:r>
          </a:p>
          <a:p>
            <a:pPr lvl="1"/>
            <a:r>
              <a:rPr lang="en-US" dirty="0" smtClean="0"/>
              <a:t>Yes, the prey does move only a limited number of cells</a:t>
            </a:r>
          </a:p>
          <a:p>
            <a:pPr marL="768003" lvl="2" indent="0">
              <a:buNone/>
            </a:pPr>
            <a:r>
              <a:rPr lang="en-US" dirty="0" smtClean="0">
                <a:latin typeface="Calibri"/>
                <a:cs typeface="Calibri"/>
              </a:rPr>
              <a:t>→ </a:t>
            </a:r>
            <a:r>
              <a:rPr lang="en-US" dirty="0" smtClean="0"/>
              <a:t>The environment does not completely change each turn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“XCS </a:t>
            </a:r>
            <a:r>
              <a:rPr lang="en-US" dirty="0" err="1" smtClean="0"/>
              <a:t>obs</a:t>
            </a:r>
            <a:r>
              <a:rPr lang="en-US" dirty="0" smtClean="0"/>
              <a:t>”, “XCS sight”</a:t>
            </a:r>
          </a:p>
          <a:p>
            <a:endParaRPr lang="en-US" dirty="0" smtClean="0"/>
          </a:p>
          <a:p>
            <a:r>
              <a:rPr lang="en-US" dirty="0" smtClean="0"/>
              <a:t>“Obstacle-evading prey”</a:t>
            </a:r>
          </a:p>
          <a:p>
            <a:endParaRPr lang="en-US" dirty="0"/>
          </a:p>
          <a:p>
            <a:r>
              <a:rPr lang="en-US" dirty="0" smtClean="0"/>
              <a:t>“Predator-evading prey”</a:t>
            </a:r>
          </a:p>
          <a:p>
            <a:endParaRPr lang="en-US" dirty="0" smtClean="0"/>
          </a:p>
          <a:p>
            <a:r>
              <a:rPr lang="en-US" dirty="0" smtClean="0"/>
              <a:t>“Blinded Prey”</a:t>
            </a:r>
          </a:p>
          <a:p>
            <a:endParaRPr lang="en-US" dirty="0" smtClean="0"/>
          </a:p>
          <a:p>
            <a:r>
              <a:rPr lang="en-US" dirty="0" smtClean="0"/>
              <a:t>Standard XCS parameter settings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21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http://www.flickr.com/photos/james_crowley</a:t>
            </a:r>
          </a:p>
        </p:txBody>
      </p:sp>
    </p:spTree>
    <p:extLst>
      <p:ext uri="{BB962C8B-B14F-4D97-AF65-F5344CB8AC3E}">
        <p14:creationId xmlns:p14="http://schemas.microsoft.com/office/powerpoint/2010/main" val="1406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534400" cy="4623816"/>
          </a:xfrm>
        </p:spPr>
        <p:txBody>
          <a:bodyPr/>
          <a:lstStyle/>
          <a:p>
            <a:r>
              <a:rPr lang="en-US" dirty="0" smtClean="0"/>
              <a:t>Three different scenarios with observation and sight ranges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373380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600" y="373380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00" y="3733800"/>
            <a:ext cx="2655916" cy="265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28600" y="326012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“Pillar scenario”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2481" y="326012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“Random scenario”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326012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“Difficult scenario”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XCS Experimental Results</a:t>
            </a:r>
            <a:br>
              <a:rPr lang="en-US" dirty="0" smtClean="0"/>
            </a:br>
            <a:r>
              <a:rPr lang="en-US" dirty="0" smtClean="0"/>
              <a:t>“Pillar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305800" cy="4623816"/>
          </a:xfrm>
        </p:spPr>
        <p:txBody>
          <a:bodyPr/>
          <a:lstStyle/>
          <a:p>
            <a:r>
              <a:rPr lang="en-US" dirty="0" smtClean="0"/>
              <a:t>XCS (</a:t>
            </a:r>
            <a:r>
              <a:rPr lang="en-US" dirty="0" err="1" smtClean="0"/>
              <a:t>obs</a:t>
            </a:r>
            <a:r>
              <a:rPr lang="en-US" dirty="0" smtClean="0"/>
              <a:t>) shows some 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3276600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3276600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292811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XCS Experimental Results</a:t>
            </a:r>
            <a:br>
              <a:rPr lang="en-US" dirty="0" smtClean="0"/>
            </a:br>
            <a:r>
              <a:rPr lang="en-US" dirty="0" smtClean="0"/>
              <a:t>“Random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/>
          <a:lstStyle/>
          <a:p>
            <a:r>
              <a:rPr lang="en-US" dirty="0" smtClean="0"/>
              <a:t>XCS shows very little 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3276600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3276600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280454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88667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XCS Experimental Results</a:t>
            </a:r>
            <a:br>
              <a:rPr lang="en-US" dirty="0" smtClean="0"/>
            </a:br>
            <a:r>
              <a:rPr lang="en-US" dirty="0" smtClean="0"/>
              <a:t>“Difficult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XCS shows significant learning</a:t>
            </a:r>
          </a:p>
          <a:p>
            <a:pPr lvl="1"/>
            <a:r>
              <a:rPr lang="en-US" dirty="0" smtClean="0"/>
              <a:t>But also unlearning after 8,000 steps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“Difficult Scenario” is a maze-like scenario, this result was expected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3276600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2259" y="2895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Blinded prey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Reward and Reward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26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67207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59630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8967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20330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640706" y="116795"/>
            <a:ext cx="8183319" cy="391869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Environment</a:t>
            </a: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386161" y="1667237"/>
            <a:ext cx="2163195" cy="217741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C    A   </a:t>
            </a:r>
            <a:r>
              <a:rPr lang="el-GR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ρ</a:t>
            </a: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l-GR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9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F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5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11## : 00   32  .13    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#0## : 11   14  .05  52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#0#1 : 11   18  .02  92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1#01 : 10   24  .17  15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6"/>
          <p:cNvSpPr>
            <a:spLocks noChangeShapeType="1"/>
          </p:cNvSpPr>
          <p:nvPr/>
        </p:nvSpPr>
        <p:spPr bwMode="auto">
          <a:xfrm flipH="1">
            <a:off x="1411709" y="601000"/>
            <a:ext cx="0" cy="903726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Line 7"/>
          <p:cNvSpPr>
            <a:spLocks noChangeShapeType="1"/>
          </p:cNvSpPr>
          <p:nvPr/>
        </p:nvSpPr>
        <p:spPr bwMode="auto">
          <a:xfrm>
            <a:off x="1411709" y="3924976"/>
            <a:ext cx="0" cy="413255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>
            <a:off x="2299094" y="4656738"/>
            <a:ext cx="83484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>
            <a:off x="4653478" y="4656738"/>
            <a:ext cx="119383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 flipH="1" flipV="1">
            <a:off x="6918441" y="608853"/>
            <a:ext cx="0" cy="3748571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Freeform 11"/>
          <p:cNvSpPr>
            <a:spLocks/>
          </p:cNvSpPr>
          <p:nvPr/>
        </p:nvSpPr>
        <p:spPr bwMode="auto">
          <a:xfrm flipH="1">
            <a:off x="1357019" y="5586897"/>
            <a:ext cx="54691" cy="354189"/>
          </a:xfrm>
          <a:custGeom>
            <a:avLst/>
            <a:gdLst/>
            <a:ahLst/>
            <a:cxnLst>
              <a:cxn ang="0">
                <a:pos x="683" y="188"/>
              </a:cxn>
              <a:cxn ang="0">
                <a:pos x="1" y="188"/>
              </a:cxn>
              <a:cxn ang="0">
                <a:pos x="0" y="0"/>
              </a:cxn>
            </a:cxnLst>
            <a:rect l="0" t="0" r="r" b="b"/>
            <a:pathLst>
              <a:path w="683" h="188">
                <a:moveTo>
                  <a:pt x="683" y="188"/>
                </a:moveTo>
                <a:lnTo>
                  <a:pt x="1" y="188"/>
                </a:lnTo>
                <a:lnTo>
                  <a:pt x="0" y="0"/>
                </a:lnTo>
              </a:path>
            </a:pathLst>
          </a:cu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3619190" y="5037795"/>
            <a:ext cx="554170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Max</a:t>
            </a:r>
          </a:p>
        </p:txBody>
      </p:sp>
      <p:sp>
        <p:nvSpPr>
          <p:cNvPr id="86" name="AutoShape 14"/>
          <p:cNvSpPr>
            <a:spLocks noChangeArrowheads="1"/>
          </p:cNvSpPr>
          <p:nvPr/>
        </p:nvSpPr>
        <p:spPr bwMode="auto">
          <a:xfrm>
            <a:off x="465048" y="4429873"/>
            <a:ext cx="2049740" cy="107290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#0## : 11   14  .05  52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#0#1 : 11   18  .02  92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AutoShape 15"/>
          <p:cNvSpPr>
            <a:spLocks noChangeArrowheads="1"/>
          </p:cNvSpPr>
          <p:nvPr/>
        </p:nvSpPr>
        <p:spPr bwMode="auto">
          <a:xfrm>
            <a:off x="3145839" y="4182512"/>
            <a:ext cx="1512897" cy="538855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00    01  10    11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nil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42.5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nil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16.6</a:t>
            </a:r>
            <a:endParaRPr lang="el-GR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4741330" y="5037795"/>
            <a:ext cx="913243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Discount</a:t>
            </a: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>
            <a:off x="3261544" y="4842201"/>
            <a:ext cx="319058" cy="18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 flipH="1">
            <a:off x="4192419" y="4840185"/>
            <a:ext cx="357625" cy="18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6769452" y="5031553"/>
            <a:ext cx="352621" cy="3849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8548793" y="608850"/>
            <a:ext cx="0" cy="4571429"/>
          </a:xfrm>
          <a:prstGeom prst="lin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 flipH="1">
            <a:off x="7170576" y="5205055"/>
            <a:ext cx="14003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23"/>
          <p:cNvSpPr>
            <a:spLocks noChangeShapeType="1"/>
          </p:cNvSpPr>
          <p:nvPr/>
        </p:nvSpPr>
        <p:spPr bwMode="auto">
          <a:xfrm>
            <a:off x="4266054" y="5207070"/>
            <a:ext cx="4785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 flipV="1">
            <a:off x="5671695" y="5205056"/>
            <a:ext cx="1049202" cy="18982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25"/>
          <p:cNvSpPr>
            <a:spLocks noChangeShapeType="1"/>
          </p:cNvSpPr>
          <p:nvPr/>
        </p:nvSpPr>
        <p:spPr bwMode="auto">
          <a:xfrm flipH="1">
            <a:off x="6945763" y="5408355"/>
            <a:ext cx="0" cy="22981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603198" y="5984346"/>
            <a:ext cx="1602024" cy="541337"/>
          </a:xfrm>
          <a:prstGeom prst="ellips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6924" tIns="53462" rIns="106924" bIns="53462" anchor="ctr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Covering</a:t>
            </a:r>
            <a:endParaRPr lang="de-DE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 Box 27"/>
          <p:cNvSpPr txBox="1">
            <a:spLocks noChangeArrowheads="1"/>
          </p:cNvSpPr>
          <p:nvPr/>
        </p:nvSpPr>
        <p:spPr bwMode="auto">
          <a:xfrm>
            <a:off x="6466325" y="2350249"/>
            <a:ext cx="1012629" cy="323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AEAEA" mc:Ignorable="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Action: 01</a:t>
            </a:r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859491" y="790281"/>
            <a:ext cx="1097075" cy="32341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AEAEA" mc:Ignorable="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Input: 0011</a:t>
            </a:r>
          </a:p>
        </p:txBody>
      </p:sp>
      <p:sp>
        <p:nvSpPr>
          <p:cNvPr id="100" name="Text Box 29"/>
          <p:cNvSpPr txBox="1">
            <a:spLocks noChangeArrowheads="1"/>
          </p:cNvSpPr>
          <p:nvPr/>
        </p:nvSpPr>
        <p:spPr bwMode="auto">
          <a:xfrm>
            <a:off x="80084" y="1243697"/>
            <a:ext cx="1331626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Population [P]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189249" y="4017707"/>
            <a:ext cx="1289948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Match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[M]</a:t>
            </a:r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3083247" y="3810073"/>
            <a:ext cx="1469485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Prediction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array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5654573" y="3794082"/>
            <a:ext cx="1272316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[A]</a:t>
            </a:r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637201" y="503335"/>
            <a:ext cx="216001" cy="354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 anchor="ctr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4772688" y="3971343"/>
            <a:ext cx="922861" cy="538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selection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5845565" y="4142736"/>
            <a:ext cx="2113897" cy="596180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#011 : 01   43  .01  99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001# : 01   27  .24    3</a:t>
            </a:r>
          </a:p>
        </p:txBody>
      </p:sp>
      <p:sp>
        <p:nvSpPr>
          <p:cNvPr id="107" name="Text Box 37"/>
          <p:cNvSpPr txBox="1">
            <a:spLocks noChangeArrowheads="1"/>
          </p:cNvSpPr>
          <p:nvPr/>
        </p:nvSpPr>
        <p:spPr bwMode="auto">
          <a:xfrm>
            <a:off x="8038353" y="2346546"/>
            <a:ext cx="946663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Reward</a:t>
            </a: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5858883" y="5728021"/>
            <a:ext cx="1947657" cy="596180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6924" tIns="53462" rIns="106924" bIns="53462" anchor="ctr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Previous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action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4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[A]</a:t>
            </a:r>
            <a:r>
              <a:rPr lang="de-DE" sz="1400" baseline="-250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7959466" y="4977280"/>
            <a:ext cx="1022297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Delay = 1</a:t>
            </a:r>
          </a:p>
        </p:txBody>
      </p:sp>
      <p:sp>
        <p:nvSpPr>
          <p:cNvPr id="110" name="Line 23"/>
          <p:cNvSpPr>
            <a:spLocks noChangeShapeType="1"/>
          </p:cNvSpPr>
          <p:nvPr/>
        </p:nvSpPr>
        <p:spPr bwMode="auto">
          <a:xfrm>
            <a:off x="5375748" y="6051745"/>
            <a:ext cx="47858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 Box 37"/>
          <p:cNvSpPr txBox="1">
            <a:spLocks noChangeArrowheads="1"/>
          </p:cNvSpPr>
          <p:nvPr/>
        </p:nvSpPr>
        <p:spPr bwMode="auto">
          <a:xfrm>
            <a:off x="4093924" y="5870316"/>
            <a:ext cx="1446609" cy="3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106924" tIns="53462" rIns="106924" bIns="53462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ρ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l-GR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  F</a:t>
            </a: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7801686" y="6040472"/>
            <a:ext cx="157777" cy="0"/>
          </a:xfrm>
          <a:prstGeom prst="line">
            <a:avLst/>
          </a:prstGeom>
          <a:ln>
            <a:headEnd/>
            <a:tailEnd type="triangl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106924" tIns="53462" rIns="106924" bIns="53462">
            <a:spAutoFit/>
          </a:bodyPr>
          <a:lstStyle/>
          <a:p>
            <a:pPr defTabSz="842022"/>
            <a:endParaRPr lang="de-DE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6776134" y="5042607"/>
            <a:ext cx="315554" cy="36286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24" tIns="53462" rIns="106924" bIns="53462" rtlCol="0" anchor="ctr"/>
          <a:lstStyle/>
          <a:p>
            <a:pPr algn="ctr" defTabSz="842022"/>
            <a:endParaRPr lang="de-DE" sz="1600">
              <a:solidFill>
                <a:prstClr val="white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7959461" y="5731756"/>
            <a:ext cx="1103592" cy="635004"/>
          </a:xfrm>
          <a:prstGeom prst="ellipse">
            <a:avLst/>
          </a:prstGeom>
          <a:ln>
            <a:headEnd/>
            <a:tailEnd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6924" tIns="53462" rIns="106924" bIns="53462" anchor="ctr">
            <a:no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endParaRPr lang="de-DE" sz="14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980684" y="5737920"/>
            <a:ext cx="1061146" cy="846632"/>
          </a:xfrm>
          <a:prstGeom prst="rect">
            <a:avLst/>
          </a:prstGeom>
          <a:noFill/>
        </p:spPr>
        <p:txBody>
          <a:bodyPr wrap="square" lIns="106924" tIns="53462" rIns="106924" bIns="53462" rtlCol="0">
            <a:spAutoFit/>
          </a:bodyPr>
          <a:lstStyle/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 Narrow" pitchFamily="34" charset="0"/>
                <a:cs typeface="Arial" pitchFamily="34" charset="0"/>
              </a:rPr>
              <a:t>Genetic</a:t>
            </a:r>
            <a:endParaRPr lang="de-DE" sz="16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  <a:p>
            <a:pPr algn="ctr"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600" dirty="0" err="1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 Narrow" pitchFamily="34" charset="0"/>
                <a:cs typeface="Arial" pitchFamily="34" charset="0"/>
              </a:rPr>
              <a:t>operators</a:t>
            </a:r>
            <a:endParaRPr lang="de-DE" sz="1600" dirty="0">
              <a:solidFill>
                <a:srgbClr xmlns:mc="http://schemas.openxmlformats.org/markup-compatibility/2006" xmlns:a14="http://schemas.microsoft.com/office/drawing/2010/main" val="4D4D4D" mc:Ignorable="">
                  <a:lumMod val="50000"/>
                </a:srgbClr>
              </a:solidFill>
              <a:latin typeface="Arial Narrow" pitchFamily="34" charset="0"/>
              <a:cs typeface="Arial" pitchFamily="34" charset="0"/>
            </a:endParaRPr>
          </a:p>
          <a:p>
            <a:pPr defTabSz="842022"/>
            <a:endParaRPr lang="de-DE" sz="1600" dirty="0">
              <a:solidFill>
                <a:prstClr val="black"/>
              </a:solidFill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933912" y="5314753"/>
            <a:ext cx="336162" cy="323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6924" tIns="53462" rIns="106924" bIns="53462">
            <a:spAutoFit/>
          </a:bodyPr>
          <a:lstStyle/>
          <a:p>
            <a:pPr defTabSz="842022">
              <a:buClr>
                <a:srgbClr xmlns:mc="http://schemas.openxmlformats.org/markup-compatibility/2006" xmlns:a14="http://schemas.microsoft.com/office/drawing/2010/main" val="C80000" mc:Ignorable=""/>
              </a:buClr>
            </a:pPr>
            <a:r>
              <a:rPr lang="de-DE" sz="1400" i="1" dirty="0">
                <a:solidFill>
                  <a:srgbClr xmlns:mc="http://schemas.openxmlformats.org/markup-compatibility/2006" xmlns:a14="http://schemas.microsoft.com/office/drawing/2010/main" val="4D4D4D" mc:Ignorable="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1288" y="6398394"/>
            <a:ext cx="656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Wilson, S. W. </a:t>
            </a:r>
            <a:r>
              <a:rPr lang="en-US" sz="1200" dirty="0" err="1"/>
              <a:t>Koza</a:t>
            </a:r>
            <a:r>
              <a:rPr lang="en-US" sz="1200" dirty="0"/>
              <a:t>, J. R. &amp; others (ed.) Generalization in the XCS Classifier System Genetic Programming 1998: Proceedings of the Third Annual Conference, 1998, 665-674</a:t>
            </a:r>
          </a:p>
        </p:txBody>
      </p:sp>
    </p:spTree>
    <p:extLst>
      <p:ext uri="{BB962C8B-B14F-4D97-AF65-F5344CB8AC3E}">
        <p14:creationId xmlns:p14="http://schemas.microsoft.com/office/powerpoint/2010/main" val="24961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5394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92066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6079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4836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8408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Reward and Reward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60106" cy="251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85721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Analyze succession of positive and negative events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36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133600"/>
            <a:ext cx="4038600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succession of positive and negative events</a:t>
            </a:r>
          </a:p>
          <a:p>
            <a:r>
              <a:rPr lang="en-US" dirty="0" smtClean="0"/>
              <a:t>Distribute the reward  as soon as possible (i.e. at each event)</a:t>
            </a:r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Action sets closer to an event probably contributed more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37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133600"/>
            <a:ext cx="4038601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683298"/>
            <a:ext cx="4038602" cy="141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8" name="Down Arrow 7"/>
          <p:cNvSpPr/>
          <p:nvPr/>
        </p:nvSpPr>
        <p:spPr>
          <a:xfrm>
            <a:off x="6477000" y="3810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953000" y="5029200"/>
            <a:ext cx="1828800" cy="762000"/>
          </a:xfrm>
          <a:prstGeom prst="triangle">
            <a:avLst>
              <a:gd name="adj" fmla="val 4279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flipH="1">
            <a:off x="6839463" y="5105400"/>
            <a:ext cx="228602" cy="685800"/>
          </a:xfrm>
          <a:prstGeom prst="triangle">
            <a:avLst>
              <a:gd name="adj" fmla="val 1711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eventXCS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Adaption of XCS to Multi-Learner predator/prey scenarios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eventXCS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Reward events</a:t>
            </a:r>
          </a:p>
          <a:p>
            <a:pPr lvl="2"/>
            <a:r>
              <a:rPr lang="en-US" dirty="0" smtClean="0"/>
              <a:t>Reward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eventXCS</a:t>
            </a:r>
            <a:r>
              <a:rPr lang="en-US" dirty="0" smtClean="0"/>
              <a:t> Experimental Results</a:t>
            </a:r>
            <a:br>
              <a:rPr lang="en-US" dirty="0" smtClean="0"/>
            </a:br>
            <a:r>
              <a:rPr lang="en-US" dirty="0" smtClean="0"/>
              <a:t>“Pillar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153400" cy="4623816"/>
          </a:xfrm>
        </p:spPr>
        <p:txBody>
          <a:bodyPr/>
          <a:lstStyle/>
          <a:p>
            <a:r>
              <a:rPr lang="en-US" dirty="0" err="1" smtClean="0"/>
              <a:t>eventXCS</a:t>
            </a:r>
            <a:r>
              <a:rPr lang="en-US" dirty="0" smtClean="0"/>
              <a:t> clearly outperforms XCS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214820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39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3226488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342238" y="284548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0941" y="279537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Standard (Multi-Step) Problem:</a:t>
            </a:r>
          </a:p>
          <a:p>
            <a:pPr lvl="1"/>
            <a:r>
              <a:rPr lang="en-US" dirty="0" smtClean="0"/>
              <a:t>Maze6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/>
              <a:t>Find shortest path to the </a:t>
            </a:r>
            <a:r>
              <a:rPr lang="en-US" dirty="0" smtClean="0"/>
              <a:t>food starting from a random 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938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eventXCS</a:t>
            </a:r>
            <a:r>
              <a:rPr lang="en-US" dirty="0" smtClean="0"/>
              <a:t> Experimental Results</a:t>
            </a:r>
            <a:br>
              <a:rPr lang="en-US" dirty="0" smtClean="0"/>
            </a:br>
            <a:r>
              <a:rPr lang="en-US" dirty="0" smtClean="0"/>
              <a:t>“Random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/>
          <a:lstStyle/>
          <a:p>
            <a:r>
              <a:rPr lang="en-US" dirty="0" err="1" smtClean="0"/>
              <a:t>eventXCS</a:t>
            </a:r>
            <a:r>
              <a:rPr lang="en-US" dirty="0" smtClean="0"/>
              <a:t> shows slow but steady learning with an obstacle-evading prey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124200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40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3124200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292811" y="275418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Predator-evading prey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968" y="2743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Obstacle-evading prey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2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eventXCS</a:t>
            </a:r>
            <a:r>
              <a:rPr lang="en-US" dirty="0" smtClean="0"/>
              <a:t> Experimental Results</a:t>
            </a:r>
            <a:br>
              <a:rPr lang="en-US" dirty="0" smtClean="0"/>
            </a:br>
            <a:r>
              <a:rPr lang="en-US" dirty="0" smtClean="0"/>
              <a:t>“Difficult Scenario”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eventXCS</a:t>
            </a:r>
            <a:r>
              <a:rPr lang="en-US" dirty="0" smtClean="0"/>
              <a:t> fails in this scenario</a:t>
            </a:r>
          </a:p>
          <a:p>
            <a:r>
              <a:rPr lang="en-US" dirty="0" smtClean="0"/>
              <a:t>Using “tournament selection” it shows acceptable results with no sign of unlearning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2057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Blinded prey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42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579" y="1676401"/>
            <a:ext cx="2990088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7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Adaption of XCS to Multi-Learner Predator/Prey Scenarios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76401"/>
            <a:ext cx="2987004" cy="4416551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your </a:t>
            </a:r>
            <a:r>
              <a:rPr lang="en-US" dirty="0" err="1" smtClean="0"/>
              <a:t>attendence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43</a:t>
            </a:fld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1676400" y="3078834"/>
            <a:ext cx="1524001" cy="765033"/>
          </a:xfrm>
          <a:prstGeom prst="wedgeEllipseCallou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3263498"/>
            <a:ext cx="1676400" cy="40009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97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858" lvl="1" indent="-342858">
              <a:buFont typeface="Arial" pitchFamily="34" charset="0"/>
              <a:buChar char="•"/>
            </a:pPr>
            <a:r>
              <a:rPr lang="en-US" dirty="0" smtClean="0"/>
              <a:t>Neutral Event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No positive or negative event for a number of steps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Half of the action sets is discarded and receives reward</a:t>
            </a:r>
          </a:p>
          <a:p>
            <a:pPr marL="608001" lvl="2" indent="-342858">
              <a:buFont typeface="Arial" pitchFamily="34" charset="0"/>
              <a:buChar char="•"/>
            </a:pPr>
            <a:r>
              <a:rPr lang="en-US" dirty="0" smtClean="0"/>
              <a:t>Idea:</a:t>
            </a:r>
          </a:p>
          <a:p>
            <a:pPr marL="827429" lvl="3" indent="-342858">
              <a:buFont typeface="Arial" pitchFamily="34" charset="0"/>
              <a:buChar char="•"/>
            </a:pPr>
            <a:r>
              <a:rPr lang="en-US" dirty="0" smtClean="0"/>
              <a:t>Good actions are rewarded earlier</a:t>
            </a:r>
          </a:p>
          <a:p>
            <a:pPr marL="827429" lvl="3" indent="-342858">
              <a:buFont typeface="Arial" pitchFamily="34" charset="0"/>
              <a:buChar char="•"/>
            </a:pPr>
            <a:r>
              <a:rPr lang="en-US" dirty="0" smtClean="0"/>
              <a:t>Preventing of dead ends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45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CD07C-8A7E-4C51-BD5E-C27BF0DA94A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20" y="1752600"/>
            <a:ext cx="3532577" cy="223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64628" indent="-457200">
              <a:buFont typeface="Wingdings" pitchFamily="2" charset="2"/>
              <a:buChar char="§"/>
            </a:pPr>
            <a:r>
              <a:rPr lang="en-US" dirty="0" smtClean="0"/>
              <a:t>Neutral Event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 smtClean="0"/>
              <a:t>No </a:t>
            </a:r>
            <a:r>
              <a:rPr lang="en-US" dirty="0"/>
              <a:t>positive or negative event for a number of steps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/>
              <a:t>Half of the action sets is discarded and receives reward</a:t>
            </a:r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 smtClean="0"/>
              <a:t>Idea</a:t>
            </a:r>
            <a:r>
              <a:rPr lang="en-US" dirty="0"/>
              <a:t>: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/>
              <a:t>Good actions are rewarded earlier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/>
              <a:t>Preventing of dead </a:t>
            </a:r>
            <a:r>
              <a:rPr lang="en-US" dirty="0" smtClean="0"/>
              <a:t>ends</a:t>
            </a:r>
          </a:p>
          <a:p>
            <a:pPr marL="827429" lvl="3" indent="-342858">
              <a:buFont typeface="Wingdings" pitchFamily="2" charset="2"/>
              <a:buChar char="§"/>
            </a:pPr>
            <a:endParaRPr lang="en-US" dirty="0" smtClean="0"/>
          </a:p>
          <a:p>
            <a:pPr marL="608043" lvl="2" indent="-342900">
              <a:buFont typeface="Wingdings" pitchFamily="2" charset="2"/>
              <a:buChar char="§"/>
            </a:pPr>
            <a:r>
              <a:rPr lang="en-US" dirty="0" smtClean="0"/>
              <a:t>Problem: </a:t>
            </a:r>
          </a:p>
          <a:p>
            <a:pPr marL="827429" lvl="3" indent="-342858">
              <a:buFont typeface="Wingdings" pitchFamily="2" charset="2"/>
              <a:buChar char="§"/>
            </a:pPr>
            <a:r>
              <a:rPr lang="en-US" dirty="0" smtClean="0"/>
              <a:t>Error possibility high if directly followed by an event.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lIns="91429" tIns="45715" rIns="91429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CD07C-8A7E-4C51-BD5E-C27BF0DA94A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522663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51" y="1752600"/>
            <a:ext cx="3532187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4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458200" cy="4623816"/>
          </a:xfrm>
        </p:spPr>
        <p:txBody>
          <a:bodyPr/>
          <a:lstStyle/>
          <a:p>
            <a:pPr lvl="2"/>
            <a:r>
              <a:rPr lang="en-US" dirty="0" smtClean="0"/>
              <a:t>Tests have shown that a stack size of 8 is generally good for all three scenarios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47</a:t>
            </a:fld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33400" y="3657600"/>
            <a:ext cx="609600" cy="25146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1461" y="3048000"/>
            <a:ext cx="2939588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86200" y="5029200"/>
            <a:ext cx="609600" cy="1143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15200" y="4648200"/>
            <a:ext cx="1295400" cy="1524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1427" y="2743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“Pillar Scenario”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74171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“Random Scenario”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763794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“Difficult Scenario”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68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</a:t>
            </a:r>
            <a:r>
              <a:rPr lang="el-GR" dirty="0" smtClean="0"/>
              <a:t>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Pillar Scenario</a:t>
            </a:r>
          </a:p>
          <a:p>
            <a:pPr lvl="3"/>
            <a:r>
              <a:rPr lang="en-US" dirty="0" smtClean="0"/>
              <a:t>Obstacle-evading prey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Low learning rate (0.05) good, </a:t>
            </a:r>
            <a:r>
              <a:rPr lang="en-US" dirty="0" err="1" smtClean="0"/>
              <a:t>eventXCS</a:t>
            </a:r>
            <a:r>
              <a:rPr lang="en-US" dirty="0" smtClean="0"/>
              <a:t> very stable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971800"/>
            <a:ext cx="304800" cy="23622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</a:t>
            </a:r>
            <a:r>
              <a:rPr lang="el-GR" dirty="0"/>
              <a:t>β</a:t>
            </a:r>
            <a:endParaRPr lang="en-US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94" y="3733800"/>
            <a:ext cx="2680106" cy="21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514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Pillar Scenario Predator-evading </a:t>
            </a:r>
            <a:r>
              <a:rPr lang="en-US" dirty="0"/>
              <a:t>prey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2667000" cy="2174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200400" y="2133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Scenario, Obstacle evading prey</a:t>
            </a:r>
            <a:endParaRPr lang="en-US" dirty="0"/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3733800"/>
            <a:ext cx="2680106" cy="21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324600" y="3048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Scenario, Predator evading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Limited sensors, no global knowledge</a:t>
            </a:r>
          </a:p>
          <a:p>
            <a:pPr lvl="2"/>
            <a:r>
              <a:rPr lang="en-US" dirty="0"/>
              <a:t>Partially observable Markov decision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Iterations, back-propagation of reward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220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</a:t>
            </a:r>
            <a:r>
              <a:rPr lang="el-GR" dirty="0"/>
              <a:t>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Difficult Scenario</a:t>
            </a:r>
          </a:p>
          <a:p>
            <a:pPr lvl="3"/>
            <a:r>
              <a:rPr lang="en-US" dirty="0" smtClean="0"/>
              <a:t>Blind prey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High learning rates show an advantage because of long distance to the prey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440229"/>
            <a:ext cx="4038600" cy="329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pic>
        <p:nvPicPr>
          <p:cNvPr id="3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419004" cy="2475114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Limited sensors, no global knowledge</a:t>
            </a:r>
          </a:p>
          <a:p>
            <a:pPr lvl="2"/>
            <a:r>
              <a:rPr lang="en-US" dirty="0"/>
              <a:t>Partially observable Markov decision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Iterations, back-propagation of reward</a:t>
            </a:r>
          </a:p>
          <a:p>
            <a:r>
              <a:rPr lang="en-US" dirty="0"/>
              <a:t>Aliasing positions:</a:t>
            </a:r>
          </a:p>
          <a:p>
            <a:pPr lvl="1"/>
            <a:r>
              <a:rPr lang="en-US" dirty="0"/>
              <a:t>Handle by </a:t>
            </a:r>
            <a:r>
              <a:rPr lang="en-US" dirty="0" smtClean="0"/>
              <a:t>using memory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</a:t>
            </a:r>
          </a:p>
          <a:p>
            <a:pPr algn="ctr"/>
            <a:r>
              <a:rPr lang="en-US" dirty="0" smtClean="0"/>
              <a:t>F: Food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029200"/>
            <a:ext cx="188906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85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aliasing positions</a:t>
            </a:r>
          </a:p>
          <a:p>
            <a:r>
              <a:rPr lang="en-US" dirty="0" smtClean="0"/>
              <a:t>Other agents present</a:t>
            </a:r>
          </a:p>
          <a:p>
            <a:r>
              <a:rPr lang="en-US" dirty="0" smtClean="0"/>
              <a:t>Dynamic world</a:t>
            </a:r>
          </a:p>
          <a:p>
            <a:pPr lvl="1"/>
            <a:r>
              <a:rPr lang="en-US" dirty="0" smtClean="0"/>
              <a:t>food and other agents move</a:t>
            </a:r>
          </a:p>
          <a:p>
            <a:r>
              <a:rPr lang="en-US" dirty="0" smtClean="0"/>
              <a:t>Limited sensors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316663" cy="331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10200" y="5410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Trees</a:t>
            </a:r>
          </a:p>
          <a:p>
            <a:pPr algn="ctr"/>
            <a:r>
              <a:rPr lang="en-US" dirty="0" smtClean="0"/>
              <a:t>F: Food</a:t>
            </a:r>
          </a:p>
          <a:p>
            <a:pPr algn="ctr"/>
            <a:r>
              <a:rPr lang="en-US" dirty="0" smtClean="0"/>
              <a:t>A: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1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Obstacles, Prey, Predator</a:t>
            </a:r>
          </a:p>
          <a:p>
            <a:endParaRPr lang="en-US" u="sng" dirty="0" smtClean="0"/>
          </a:p>
          <a:p>
            <a:r>
              <a:rPr lang="en-US" u="sng" dirty="0" smtClean="0"/>
              <a:t>Goal</a:t>
            </a:r>
            <a:r>
              <a:rPr lang="en-US" dirty="0"/>
              <a:t>: Get near the moving prey as often as possible</a:t>
            </a:r>
          </a:p>
          <a:p>
            <a:pPr lvl="1"/>
            <a:r>
              <a:rPr lang="en-US" dirty="0" smtClean="0"/>
              <a:t>Global observation task</a:t>
            </a:r>
          </a:p>
          <a:p>
            <a:pPr lvl="1"/>
            <a:r>
              <a:rPr lang="en-US" dirty="0" smtClean="0"/>
              <a:t>Continuous</a:t>
            </a:r>
          </a:p>
          <a:p>
            <a:pPr lvl="1"/>
            <a:r>
              <a:rPr lang="en-US" dirty="0"/>
              <a:t>Average </a:t>
            </a:r>
            <a:r>
              <a:rPr lang="en-US" dirty="0" smtClean="0"/>
              <a:t>Quality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316663" cy="331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10200" y="5410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T: Trees/Obstacles</a:t>
            </a:r>
          </a:p>
          <a:p>
            <a:pPr algn="ctr"/>
            <a:r>
              <a:rPr lang="en-US" dirty="0" smtClean="0"/>
              <a:t>F: Food/Prey</a:t>
            </a:r>
          </a:p>
          <a:p>
            <a:pPr algn="ctr"/>
            <a:r>
              <a:rPr lang="en-US" dirty="0" smtClean="0"/>
              <a:t>A: Agent/Predator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14288" lvl="1" indent="-514287">
              <a:buAutoNum type="arabicParenBoth"/>
            </a:pPr>
            <a:r>
              <a:rPr lang="en-US" dirty="0"/>
              <a:t>Access to local information only</a:t>
            </a:r>
          </a:p>
          <a:p>
            <a:pPr marL="914288" lvl="1" indent="-514287">
              <a:buAutoNum type="arabicParenBoth"/>
            </a:pPr>
            <a:r>
              <a:rPr lang="en-US" dirty="0"/>
              <a:t>open areas with </a:t>
            </a:r>
            <a:r>
              <a:rPr lang="en-US" dirty="0" smtClean="0"/>
              <a:t>some obstacles</a:t>
            </a:r>
            <a:endParaRPr lang="en-US" dirty="0"/>
          </a:p>
          <a:p>
            <a:pPr marL="914288" lvl="1" indent="-514287">
              <a:buAutoNum type="arabicParenBoth"/>
            </a:pPr>
            <a:r>
              <a:rPr lang="en-US" dirty="0"/>
              <a:t>internal state unknown to </a:t>
            </a:r>
            <a:r>
              <a:rPr lang="en-US" dirty="0" smtClean="0"/>
              <a:t>others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standard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Aliasing positions (2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5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5A6378" mc:Ignorable=""/>
      </a:dk2>
      <a:lt2>
        <a:srgbClr xmlns:mc="http://schemas.openxmlformats.org/markup-compatibility/2006" xmlns:a14="http://schemas.microsoft.com/office/drawing/2010/main" val="D4D4D6" mc:Ignorable=""/>
      </a:lt2>
      <a:accent1>
        <a:srgbClr xmlns:mc="http://schemas.openxmlformats.org/markup-compatibility/2006" xmlns:a14="http://schemas.microsoft.com/office/drawing/2010/main" val="F0AD00" mc:Ignorable=""/>
      </a:accent1>
      <a:accent2>
        <a:srgbClr xmlns:mc="http://schemas.openxmlformats.org/markup-compatibility/2006" xmlns:a14="http://schemas.microsoft.com/office/drawing/2010/main" val="60B5CC" mc:Ignorable=""/>
      </a:accent2>
      <a:accent3>
        <a:srgbClr xmlns:mc="http://schemas.openxmlformats.org/markup-compatibility/2006" xmlns:a14="http://schemas.microsoft.com/office/drawing/2010/main" val="6BB76D" mc:Ignorable=""/>
      </a:accent3>
      <a:accent4>
        <a:srgbClr xmlns:mc="http://schemas.openxmlformats.org/markup-compatibility/2006" xmlns:a14="http://schemas.microsoft.com/office/drawing/2010/main" val="6BB76D" mc:Ignorable=""/>
      </a:accent4>
      <a:accent5>
        <a:srgbClr xmlns:mc="http://schemas.openxmlformats.org/markup-compatibility/2006" xmlns:a14="http://schemas.microsoft.com/office/drawing/2010/main" val="E88651" mc:Ignorable=""/>
      </a:accent5>
      <a:accent6>
        <a:srgbClr xmlns:mc="http://schemas.openxmlformats.org/markup-compatibility/2006" xmlns:a14="http://schemas.microsoft.com/office/drawing/2010/main" val="C64847" mc:Ignorable=""/>
      </a:accent6>
      <a:hlink>
        <a:srgbClr xmlns:mc="http://schemas.openxmlformats.org/markup-compatibility/2006" xmlns:a14="http://schemas.microsoft.com/office/drawing/2010/main" val="168BBA" mc:Ignorable=""/>
      </a:hlink>
      <a:folHlink>
        <a:srgbClr xmlns:mc="http://schemas.openxmlformats.org/markup-compatibility/2006" xmlns:a14="http://schemas.microsoft.com/office/drawing/2010/main" val="680000" mc:Ignorable="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Graustuf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F8F8F8" mc:Ignorable=""/>
      </a:lt2>
      <a:accent1>
        <a:srgbClr xmlns:mc="http://schemas.openxmlformats.org/markup-compatibility/2006" xmlns:a14="http://schemas.microsoft.com/office/drawing/2010/main" val="DDDDDD" mc:Ignorable=""/>
      </a:accent1>
      <a:accent2>
        <a:srgbClr xmlns:mc="http://schemas.openxmlformats.org/markup-compatibility/2006" xmlns:a14="http://schemas.microsoft.com/office/drawing/2010/main" val="B2B2B2" mc:Ignorable=""/>
      </a:accent2>
      <a:accent3>
        <a:srgbClr xmlns:mc="http://schemas.openxmlformats.org/markup-compatibility/2006" xmlns:a14="http://schemas.microsoft.com/office/drawing/2010/main" val="969696" mc:Ignorable=""/>
      </a:accent3>
      <a:accent4>
        <a:srgbClr xmlns:mc="http://schemas.openxmlformats.org/markup-compatibility/2006" xmlns:a14="http://schemas.microsoft.com/office/drawing/2010/main" val="808080" mc:Ignorable=""/>
      </a:accent4>
      <a:accent5>
        <a:srgbClr xmlns:mc="http://schemas.openxmlformats.org/markup-compatibility/2006" xmlns:a14="http://schemas.microsoft.com/office/drawing/2010/main" val="5F5F5F" mc:Ignorable=""/>
      </a:accent5>
      <a:accent6>
        <a:srgbClr xmlns:mc="http://schemas.openxmlformats.org/markup-compatibility/2006" xmlns:a14="http://schemas.microsoft.com/office/drawing/2010/main" val="4D4D4D" mc:Ignorable=""/>
      </a:accent6>
      <a:hlink>
        <a:srgbClr xmlns:mc="http://schemas.openxmlformats.org/markup-compatibility/2006" xmlns:a14="http://schemas.microsoft.com/office/drawing/2010/main" val="5F5F5F" mc:Ignorable=""/>
      </a:hlink>
      <a:folHlink>
        <a:srgbClr xmlns:mc="http://schemas.openxmlformats.org/markup-compatibility/2006" xmlns:a14="http://schemas.microsoft.com/office/drawing/2010/main" val="919191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4117</TotalTime>
  <Words>1323</Words>
  <Application>Microsoft Office PowerPoint</Application>
  <PresentationFormat>On-screen Show (4:3)</PresentationFormat>
  <Paragraphs>341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Module</vt:lpstr>
      <vt:lpstr>Larissa-Design</vt:lpstr>
      <vt:lpstr>Adaption of XCS to Multi-Learner Predator/Prey Scenarios</vt:lpstr>
      <vt:lpstr>Outline</vt:lpstr>
      <vt:lpstr>PowerPoint Presentation</vt:lpstr>
      <vt:lpstr>Learning Classifier Systems</vt:lpstr>
      <vt:lpstr>Learning Classifier Systems</vt:lpstr>
      <vt:lpstr>Learning Classifier Systems</vt:lpstr>
      <vt:lpstr>Learning Classifier Systems</vt:lpstr>
      <vt:lpstr>Predator/Prey Scenarios</vt:lpstr>
      <vt:lpstr>Classification of Predator/Prey Scenarios</vt:lpstr>
      <vt:lpstr>Classification of Predator/Prey Scenarios</vt:lpstr>
      <vt:lpstr>Classification of Predator/Prey Scenarios</vt:lpstr>
      <vt:lpstr>Sensors</vt:lpstr>
      <vt:lpstr>Sensors</vt:lpstr>
      <vt:lpstr>Sensors</vt:lpstr>
      <vt:lpstr>Adaption of the standard XCS Reward Function</vt:lpstr>
      <vt:lpstr>Adaption of the standard XCS Reward Function</vt:lpstr>
      <vt:lpstr>Adaption of the standard XCS Reward Function</vt:lpstr>
      <vt:lpstr>Classification of Predator/Prey Scenarios</vt:lpstr>
      <vt:lpstr>Classification of Predator/Prey Scenarios</vt:lpstr>
      <vt:lpstr>Classification of Predator/Prey Scenarios</vt:lpstr>
      <vt:lpstr>Testing Methodology</vt:lpstr>
      <vt:lpstr>Scenario Configurations</vt:lpstr>
      <vt:lpstr>XCS Experimental Results “Pillar Scenario”</vt:lpstr>
      <vt:lpstr>XCS Experimental Results “Random Scenario”</vt:lpstr>
      <vt:lpstr>XCS Experimental Results “Difficult Scenario”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Base Reward and Reward Events</vt:lpstr>
      <vt:lpstr>Reward Distribution</vt:lpstr>
      <vt:lpstr>Reward Distribution</vt:lpstr>
      <vt:lpstr>eventXCS</vt:lpstr>
      <vt:lpstr>eventXCS Experimental Results “Pillar Scenario”</vt:lpstr>
      <vt:lpstr>eventXCS Experimental Results “Random Scenario”</vt:lpstr>
      <vt:lpstr>eventXCS Experimental Results “Difficult Scenario”</vt:lpstr>
      <vt:lpstr>Conclusion</vt:lpstr>
      <vt:lpstr>Adaption of XCS to Multi-Learner Predator/Prey Scenarios</vt:lpstr>
      <vt:lpstr>Backup slides</vt:lpstr>
      <vt:lpstr>Neutral Events</vt:lpstr>
      <vt:lpstr>Neutral Events</vt:lpstr>
      <vt:lpstr>Neutral Events</vt:lpstr>
      <vt:lpstr>Learning Rate β</vt:lpstr>
      <vt:lpstr>Learning Rate β</vt:lpstr>
      <vt:lpstr>Learning Rate 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Ihr Benutzername</dc:creator>
  <cp:lastModifiedBy>Ihr Benutzername</cp:lastModifiedBy>
  <cp:revision>122</cp:revision>
  <dcterms:created xsi:type="dcterms:W3CDTF">2010-06-10T18:13:44Z</dcterms:created>
  <dcterms:modified xsi:type="dcterms:W3CDTF">2010-06-26T01:33:18Z</dcterms:modified>
</cp:coreProperties>
</file>