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6" r:id="rId4"/>
    <p:sldId id="260" r:id="rId5"/>
    <p:sldId id="258" r:id="rId6"/>
    <p:sldId id="257" r:id="rId7"/>
    <p:sldId id="269" r:id="rId8"/>
    <p:sldId id="270" r:id="rId9"/>
    <p:sldId id="272" r:id="rId10"/>
    <p:sldId id="271" r:id="rId11"/>
    <p:sldId id="273" r:id="rId12"/>
    <p:sldId id="274" r:id="rId13"/>
    <p:sldId id="268" r:id="rId14"/>
    <p:sldId id="329" r:id="rId15"/>
    <p:sldId id="259" r:id="rId16"/>
    <p:sldId id="280" r:id="rId17"/>
    <p:sldId id="283" r:id="rId18"/>
    <p:sldId id="282" r:id="rId19"/>
    <p:sldId id="330" r:id="rId20"/>
    <p:sldId id="261" r:id="rId21"/>
    <p:sldId id="276" r:id="rId22"/>
    <p:sldId id="277" r:id="rId23"/>
    <p:sldId id="264" r:id="rId24"/>
    <p:sldId id="290" r:id="rId25"/>
    <p:sldId id="298" r:id="rId26"/>
    <p:sldId id="299" r:id="rId27"/>
    <p:sldId id="322" r:id="rId28"/>
    <p:sldId id="328" r:id="rId29"/>
    <p:sldId id="287" r:id="rId30"/>
    <p:sldId id="297" r:id="rId31"/>
    <p:sldId id="300" r:id="rId32"/>
    <p:sldId id="304" r:id="rId33"/>
    <p:sldId id="307" r:id="rId34"/>
    <p:sldId id="314" r:id="rId35"/>
    <p:sldId id="313" r:id="rId36"/>
    <p:sldId id="325" r:id="rId37"/>
    <p:sldId id="315" r:id="rId38"/>
    <p:sldId id="327" r:id="rId39"/>
    <p:sldId id="316" r:id="rId40"/>
    <p:sldId id="317" r:id="rId41"/>
    <p:sldId id="286" r:id="rId42"/>
    <p:sldId id="262" r:id="rId43"/>
    <p:sldId id="284" r:id="rId44"/>
    <p:sldId id="288" r:id="rId45"/>
    <p:sldId id="291" r:id="rId46"/>
    <p:sldId id="292" r:id="rId47"/>
    <p:sldId id="301" r:id="rId48"/>
    <p:sldId id="302" r:id="rId49"/>
    <p:sldId id="303" r:id="rId50"/>
    <p:sldId id="305" r:id="rId51"/>
    <p:sldId id="306" r:id="rId52"/>
    <p:sldId id="293" r:id="rId53"/>
    <p:sldId id="294" r:id="rId54"/>
    <p:sldId id="295" r:id="rId55"/>
    <p:sldId id="296" r:id="rId56"/>
    <p:sldId id="308" r:id="rId57"/>
    <p:sldId id="309" r:id="rId58"/>
    <p:sldId id="310" r:id="rId59"/>
    <p:sldId id="311" r:id="rId60"/>
    <p:sldId id="312" r:id="rId61"/>
    <p:sldId id="323" r:id="rId62"/>
    <p:sldId id="281" r:id="rId63"/>
    <p:sldId id="263" r:id="rId64"/>
    <p:sldId id="275" r:id="rId65"/>
    <p:sldId id="318" r:id="rId66"/>
    <p:sldId id="319" r:id="rId67"/>
    <p:sldId id="320" r:id="rId68"/>
    <p:sldId id="321" r:id="rId69"/>
    <p:sldId id="279" r:id="rId70"/>
    <p:sldId id="265" r:id="rId7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D76F7F8-1B7B-437C-B69B-B8869F5573CB}">
          <p14:sldIdLst>
            <p14:sldId id="266"/>
            <p14:sldId id="260"/>
            <p14:sldId id="258"/>
            <p14:sldId id="257"/>
            <p14:sldId id="269"/>
            <p14:sldId id="270"/>
            <p14:sldId id="272"/>
            <p14:sldId id="271"/>
            <p14:sldId id="273"/>
            <p14:sldId id="274"/>
            <p14:sldId id="268"/>
            <p14:sldId id="329"/>
            <p14:sldId id="259"/>
            <p14:sldId id="280"/>
            <p14:sldId id="283"/>
            <p14:sldId id="282"/>
            <p14:sldId id="330"/>
            <p14:sldId id="261"/>
            <p14:sldId id="276"/>
            <p14:sldId id="277"/>
            <p14:sldId id="264"/>
            <p14:sldId id="290"/>
            <p14:sldId id="298"/>
            <p14:sldId id="299"/>
            <p14:sldId id="322"/>
            <p14:sldId id="328"/>
            <p14:sldId id="287"/>
            <p14:sldId id="297"/>
            <p14:sldId id="300"/>
            <p14:sldId id="304"/>
            <p14:sldId id="307"/>
            <p14:sldId id="314"/>
            <p14:sldId id="313"/>
            <p14:sldId id="325"/>
            <p14:sldId id="315"/>
            <p14:sldId id="327"/>
            <p14:sldId id="316"/>
            <p14:sldId id="317"/>
            <p14:sldId id="286"/>
          </p14:sldIdLst>
        </p14:section>
        <p14:section name="Backup" id="{6B69900C-C446-4DC6-8E1A-2A9482A33AFF}">
          <p14:sldIdLst>
            <p14:sldId id="262"/>
            <p14:sldId id="284"/>
            <p14:sldId id="288"/>
            <p14:sldId id="291"/>
            <p14:sldId id="292"/>
            <p14:sldId id="301"/>
            <p14:sldId id="302"/>
            <p14:sldId id="303"/>
            <p14:sldId id="305"/>
            <p14:sldId id="306"/>
            <p14:sldId id="293"/>
            <p14:sldId id="294"/>
            <p14:sldId id="295"/>
            <p14:sldId id="296"/>
            <p14:sldId id="308"/>
            <p14:sldId id="309"/>
            <p14:sldId id="310"/>
            <p14:sldId id="311"/>
            <p14:sldId id="312"/>
            <p14:sldId id="323"/>
            <p14:sldId id="281"/>
            <p14:sldId id="263"/>
            <p14:sldId id="275"/>
            <p14:sldId id="318"/>
            <p14:sldId id="319"/>
            <p14:sldId id="320"/>
            <p14:sldId id="321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60BE5-1154-48AA-BA67-5B4906637C44}" v="1105" dt="2024-06-28T01:10:09.510"/>
    <p1510:client id="{3E8E9FE7-C705-4587-9EF6-899C024BE494}" v="26" dt="2024-06-28T06:45:16.429"/>
    <p1510:client id="{5CA17C32-B47F-4987-AE70-F6CE8D003D2F}" v="137" dt="2024-06-27T19:56:50.897"/>
    <p1510:client id="{9828644F-B088-4E0C-84A7-C96047B0135F}" v="2484" dt="2024-06-28T00:07:16.705"/>
    <p1510:client id="{C905BD37-19AD-496D-9D3B-5C1651A1A423}" v="346" dt="2024-06-27T15:33:13.131"/>
    <p1510:client id="{F4AB8A34-D4E3-4870-970D-CD9BEE2C89FD}" v="8" dt="2024-06-27T21:53:37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microsoft.com/office/2015/10/relationships/revisionInfo" Target="revisionInfo.xml"/><Relationship Id="rId7" Type="http://schemas.openxmlformats.org/officeDocument/2006/relationships/slide" Target="slides/slide4.xml"/><Relationship Id="rId71" Type="http://schemas.openxmlformats.org/officeDocument/2006/relationships/slide" Target="slides/slide6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829E4-EB18-477F-90BE-B98CDFEDB0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B0D95A-ED41-4203-B301-4C4DBF02D805}">
      <dgm:prSet/>
      <dgm:spPr/>
      <dgm:t>
        <a:bodyPr/>
        <a:lstStyle/>
        <a:p>
          <a:r>
            <a:rPr lang="en-GB"/>
            <a:t>Smooth empirical differences in fairness =  Probability of favourable and unfavourable outcomes between intersecting group</a:t>
          </a:r>
          <a:endParaRPr lang="en-US"/>
        </a:p>
      </dgm:t>
    </dgm:pt>
    <dgm:pt modelId="{9CFB70C9-EBF7-47A3-B282-D0BC22F3F7DA}" type="parTrans" cxnId="{95D6E469-BE1C-4026-8E51-80483346D41A}">
      <dgm:prSet/>
      <dgm:spPr/>
      <dgm:t>
        <a:bodyPr/>
        <a:lstStyle/>
        <a:p>
          <a:endParaRPr lang="en-US"/>
        </a:p>
      </dgm:t>
    </dgm:pt>
    <dgm:pt modelId="{8BDF3C57-1A9C-47F8-A343-23C19AF5419B}" type="sibTrans" cxnId="{95D6E469-BE1C-4026-8E51-80483346D41A}">
      <dgm:prSet/>
      <dgm:spPr/>
      <dgm:t>
        <a:bodyPr/>
        <a:lstStyle/>
        <a:p>
          <a:endParaRPr lang="en-US"/>
        </a:p>
      </dgm:t>
    </dgm:pt>
    <dgm:pt modelId="{E5A411C2-8910-4C82-8F56-E03313F2F5C4}">
      <dgm:prSet/>
      <dgm:spPr/>
      <dgm:t>
        <a:bodyPr/>
        <a:lstStyle/>
        <a:p>
          <a:r>
            <a:rPr lang="en-GB"/>
            <a:t>Disparate Impact = Rate of positive outcomes of unprivileged groups / Rate of positive outcomes of privileged groups</a:t>
          </a:r>
          <a:endParaRPr lang="en-US"/>
        </a:p>
      </dgm:t>
    </dgm:pt>
    <dgm:pt modelId="{63104798-374F-4516-88F4-C3E5D45A321C}" type="parTrans" cxnId="{B17EC2AC-542A-47EF-BE72-66D078456C1A}">
      <dgm:prSet/>
      <dgm:spPr/>
      <dgm:t>
        <a:bodyPr/>
        <a:lstStyle/>
        <a:p>
          <a:endParaRPr lang="en-US"/>
        </a:p>
      </dgm:t>
    </dgm:pt>
    <dgm:pt modelId="{CA7FD9F5-A01C-42D3-A2A5-27DF70858E17}" type="sibTrans" cxnId="{B17EC2AC-542A-47EF-BE72-66D078456C1A}">
      <dgm:prSet/>
      <dgm:spPr/>
      <dgm:t>
        <a:bodyPr/>
        <a:lstStyle/>
        <a:p>
          <a:endParaRPr lang="en-US"/>
        </a:p>
      </dgm:t>
    </dgm:pt>
    <dgm:pt modelId="{02857C93-D5DE-4A99-9B0F-A97BBDC39ED1}">
      <dgm:prSet/>
      <dgm:spPr/>
      <dgm:t>
        <a:bodyPr/>
        <a:lstStyle/>
        <a:p>
          <a:r>
            <a:rPr lang="en-GB"/>
            <a:t>Statistical parity difference = Difference in the ratio of favourable outcomes between monitored groups and reference groups</a:t>
          </a:r>
          <a:endParaRPr lang="en-US"/>
        </a:p>
      </dgm:t>
    </dgm:pt>
    <dgm:pt modelId="{46BD3EA7-8FAD-4CEB-AD4C-FDF983650177}" type="parTrans" cxnId="{F9152BEB-F7B5-46B8-AF6F-9D9CF79A9896}">
      <dgm:prSet/>
      <dgm:spPr/>
      <dgm:t>
        <a:bodyPr/>
        <a:lstStyle/>
        <a:p>
          <a:endParaRPr lang="en-US"/>
        </a:p>
      </dgm:t>
    </dgm:pt>
    <dgm:pt modelId="{6E3A558B-D446-4A7F-A9C8-72124C995CD5}" type="sibTrans" cxnId="{F9152BEB-F7B5-46B8-AF6F-9D9CF79A9896}">
      <dgm:prSet/>
      <dgm:spPr/>
      <dgm:t>
        <a:bodyPr/>
        <a:lstStyle/>
        <a:p>
          <a:endParaRPr lang="en-US"/>
        </a:p>
      </dgm:t>
    </dgm:pt>
    <dgm:pt modelId="{F01EDB63-02A6-4340-B5CF-DE2334D2EA54}" type="pres">
      <dgm:prSet presAssocID="{E52829E4-EB18-477F-90BE-B98CDFEDB0AA}" presName="linear" presStyleCnt="0">
        <dgm:presLayoutVars>
          <dgm:animLvl val="lvl"/>
          <dgm:resizeHandles val="exact"/>
        </dgm:presLayoutVars>
      </dgm:prSet>
      <dgm:spPr/>
    </dgm:pt>
    <dgm:pt modelId="{098B4727-5D36-4DCD-A890-C242EAB0DD6F}" type="pres">
      <dgm:prSet presAssocID="{6FB0D95A-ED41-4203-B301-4C4DBF02D8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30EF52-23DB-4D61-B4D3-40FA76533DB7}" type="pres">
      <dgm:prSet presAssocID="{8BDF3C57-1A9C-47F8-A343-23C19AF5419B}" presName="spacer" presStyleCnt="0"/>
      <dgm:spPr/>
    </dgm:pt>
    <dgm:pt modelId="{D9560383-F4B0-4B86-9D57-8D262FAD49BE}" type="pres">
      <dgm:prSet presAssocID="{E5A411C2-8910-4C82-8F56-E03313F2F5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2BAEB2-E8C2-4CB9-8DEA-392EE234C8A4}" type="pres">
      <dgm:prSet presAssocID="{CA7FD9F5-A01C-42D3-A2A5-27DF70858E17}" presName="spacer" presStyleCnt="0"/>
      <dgm:spPr/>
    </dgm:pt>
    <dgm:pt modelId="{42708681-777F-48D1-9581-1EC24FBDE858}" type="pres">
      <dgm:prSet presAssocID="{02857C93-D5DE-4A99-9B0F-A97BBDC39E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35F105-BBFF-400A-9783-49211A2C608D}" type="presOf" srcId="{E5A411C2-8910-4C82-8F56-E03313F2F5C4}" destId="{D9560383-F4B0-4B86-9D57-8D262FAD49BE}" srcOrd="0" destOrd="0" presId="urn:microsoft.com/office/officeart/2005/8/layout/vList2"/>
    <dgm:cxn modelId="{BBD06A2B-2B43-459A-9E7F-3F6C16FB6680}" type="presOf" srcId="{6FB0D95A-ED41-4203-B301-4C4DBF02D805}" destId="{098B4727-5D36-4DCD-A890-C242EAB0DD6F}" srcOrd="0" destOrd="0" presId="urn:microsoft.com/office/officeart/2005/8/layout/vList2"/>
    <dgm:cxn modelId="{95D6E469-BE1C-4026-8E51-80483346D41A}" srcId="{E52829E4-EB18-477F-90BE-B98CDFEDB0AA}" destId="{6FB0D95A-ED41-4203-B301-4C4DBF02D805}" srcOrd="0" destOrd="0" parTransId="{9CFB70C9-EBF7-47A3-B282-D0BC22F3F7DA}" sibTransId="{8BDF3C57-1A9C-47F8-A343-23C19AF5419B}"/>
    <dgm:cxn modelId="{49D36E75-B538-448E-B8C6-2DCD66ADB049}" type="presOf" srcId="{02857C93-D5DE-4A99-9B0F-A97BBDC39ED1}" destId="{42708681-777F-48D1-9581-1EC24FBDE858}" srcOrd="0" destOrd="0" presId="urn:microsoft.com/office/officeart/2005/8/layout/vList2"/>
    <dgm:cxn modelId="{25C6D799-09D7-4DC0-BF1B-C8CC9ABB50A1}" type="presOf" srcId="{E52829E4-EB18-477F-90BE-B98CDFEDB0AA}" destId="{F01EDB63-02A6-4340-B5CF-DE2334D2EA54}" srcOrd="0" destOrd="0" presId="urn:microsoft.com/office/officeart/2005/8/layout/vList2"/>
    <dgm:cxn modelId="{B17EC2AC-542A-47EF-BE72-66D078456C1A}" srcId="{E52829E4-EB18-477F-90BE-B98CDFEDB0AA}" destId="{E5A411C2-8910-4C82-8F56-E03313F2F5C4}" srcOrd="1" destOrd="0" parTransId="{63104798-374F-4516-88F4-C3E5D45A321C}" sibTransId="{CA7FD9F5-A01C-42D3-A2A5-27DF70858E17}"/>
    <dgm:cxn modelId="{F9152BEB-F7B5-46B8-AF6F-9D9CF79A9896}" srcId="{E52829E4-EB18-477F-90BE-B98CDFEDB0AA}" destId="{02857C93-D5DE-4A99-9B0F-A97BBDC39ED1}" srcOrd="2" destOrd="0" parTransId="{46BD3EA7-8FAD-4CEB-AD4C-FDF983650177}" sibTransId="{6E3A558B-D446-4A7F-A9C8-72124C995CD5}"/>
    <dgm:cxn modelId="{D0647398-01D7-4445-B81A-D2998AD53C4C}" type="presParOf" srcId="{F01EDB63-02A6-4340-B5CF-DE2334D2EA54}" destId="{098B4727-5D36-4DCD-A890-C242EAB0DD6F}" srcOrd="0" destOrd="0" presId="urn:microsoft.com/office/officeart/2005/8/layout/vList2"/>
    <dgm:cxn modelId="{C0C6E818-5029-478B-8C29-EED8EE5BE8AD}" type="presParOf" srcId="{F01EDB63-02A6-4340-B5CF-DE2334D2EA54}" destId="{5E30EF52-23DB-4D61-B4D3-40FA76533DB7}" srcOrd="1" destOrd="0" presId="urn:microsoft.com/office/officeart/2005/8/layout/vList2"/>
    <dgm:cxn modelId="{068D2A95-DE55-4E7A-AD74-2F2E7C2F4206}" type="presParOf" srcId="{F01EDB63-02A6-4340-B5CF-DE2334D2EA54}" destId="{D9560383-F4B0-4B86-9D57-8D262FAD49BE}" srcOrd="2" destOrd="0" presId="urn:microsoft.com/office/officeart/2005/8/layout/vList2"/>
    <dgm:cxn modelId="{D55B9ABF-B562-425A-BF52-10B54773CE11}" type="presParOf" srcId="{F01EDB63-02A6-4340-B5CF-DE2334D2EA54}" destId="{282BAEB2-E8C2-4CB9-8DEA-392EE234C8A4}" srcOrd="3" destOrd="0" presId="urn:microsoft.com/office/officeart/2005/8/layout/vList2"/>
    <dgm:cxn modelId="{81ABBE3E-43ED-404B-BFB6-DE355072D1D5}" type="presParOf" srcId="{F01EDB63-02A6-4340-B5CF-DE2334D2EA54}" destId="{42708681-777F-48D1-9581-1EC24FBDE8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B4727-5D36-4DCD-A890-C242EAB0DD6F}">
      <dsp:nvSpPr>
        <dsp:cNvPr id="0" name=""/>
        <dsp:cNvSpPr/>
      </dsp:nvSpPr>
      <dsp:spPr>
        <a:xfrm>
          <a:off x="0" y="48681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Smooth empirical differences in fairness =  Probability of favourable and unfavourable outcomes between intersecting group</a:t>
          </a:r>
          <a:endParaRPr lang="en-US" sz="2700" kern="1200"/>
        </a:p>
      </dsp:txBody>
      <dsp:txXfrm>
        <a:off x="52431" y="539250"/>
        <a:ext cx="10410738" cy="969198"/>
      </dsp:txXfrm>
    </dsp:sp>
    <dsp:sp modelId="{D9560383-F4B0-4B86-9D57-8D262FAD49BE}">
      <dsp:nvSpPr>
        <dsp:cNvPr id="0" name=""/>
        <dsp:cNvSpPr/>
      </dsp:nvSpPr>
      <dsp:spPr>
        <a:xfrm>
          <a:off x="0" y="163863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Disparate Impact = Rate of positive outcomes of unprivileged groups / Rate of positive outcomes of privileged groups</a:t>
          </a:r>
          <a:endParaRPr lang="en-US" sz="2700" kern="1200"/>
        </a:p>
      </dsp:txBody>
      <dsp:txXfrm>
        <a:off x="52431" y="1691070"/>
        <a:ext cx="10410738" cy="969198"/>
      </dsp:txXfrm>
    </dsp:sp>
    <dsp:sp modelId="{42708681-777F-48D1-9581-1EC24FBDE858}">
      <dsp:nvSpPr>
        <dsp:cNvPr id="0" name=""/>
        <dsp:cNvSpPr/>
      </dsp:nvSpPr>
      <dsp:spPr>
        <a:xfrm>
          <a:off x="0" y="279045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Statistical parity difference = Difference in the ratio of favourable outcomes between monitored groups and reference groups</a:t>
          </a:r>
          <a:endParaRPr lang="en-US" sz="2700" kern="1200"/>
        </a:p>
      </dsp:txBody>
      <dsp:txXfrm>
        <a:off x="52431" y="2842890"/>
        <a:ext cx="1041073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towardsdatascience.com/mitigating-bias-in-ai-with-aif360-b4305d1f88a9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53C729-ABB9-91C6-16C2-9F03FEB55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>
                <a:solidFill>
                  <a:srgbClr val="FFFFFF"/>
                </a:solidFill>
                <a:ea typeface="+mj-lt"/>
                <a:cs typeface="+mj-lt"/>
              </a:rPr>
              <a:t>Evaluating Bias Detection and Mitigation in Student Failure and Crime Datasets Using Fairlearn and AIF360</a:t>
            </a:r>
            <a:endParaRPr lang="de-DE" sz="48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C030E-7B9F-8928-550C-967C14D22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Bernhard Kollmann, Clemens Thrakl</a:t>
            </a:r>
          </a:p>
        </p:txBody>
      </p:sp>
    </p:spTree>
    <p:extLst>
      <p:ext uri="{BB962C8B-B14F-4D97-AF65-F5344CB8AC3E}">
        <p14:creationId xmlns:p14="http://schemas.microsoft.com/office/powerpoint/2010/main" val="79962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Quadrat, Diagramm enthält.&#10;&#10;Beschreibung automatisch generiert.">
            <a:extLst>
              <a:ext uri="{FF2B5EF4-FFF2-40B4-BE49-F238E27FC236}">
                <a16:creationId xmlns:a16="http://schemas.microsoft.com/office/drawing/2014/main" id="{0AF83E4D-0376-29FD-24B8-FFDE9CC3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05320"/>
            <a:ext cx="5294716" cy="264735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Text, Screenshot, Quadrat, Diagramm enthält.&#10;&#10;Beschreibung automatisch generiert.">
            <a:extLst>
              <a:ext uri="{FF2B5EF4-FFF2-40B4-BE49-F238E27FC236}">
                <a16:creationId xmlns:a16="http://schemas.microsoft.com/office/drawing/2014/main" id="{51B88EFC-DF71-6635-6213-46916CE2E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105321"/>
            <a:ext cx="5294715" cy="26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2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BA1B3-0C82-4B7E-5BD5-A380CB87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7200"/>
              <a:t>Research Question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239488-C5B1-F27A-ADA4-C33A8B8F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err="1">
                <a:ea typeface="+mn-lt"/>
                <a:cs typeface="+mn-lt"/>
              </a:rPr>
              <a:t>Significant</a:t>
            </a:r>
            <a:r>
              <a:rPr lang="de-DE" sz="2200">
                <a:ea typeface="+mn-lt"/>
                <a:cs typeface="+mn-lt"/>
              </a:rPr>
              <a:t> potential biases </a:t>
            </a:r>
            <a:r>
              <a:rPr lang="de-DE" sz="2200" err="1">
                <a:ea typeface="+mn-lt"/>
                <a:cs typeface="+mn-lt"/>
              </a:rPr>
              <a:t>detected</a:t>
            </a:r>
            <a:r>
              <a:rPr lang="de-DE" sz="2200">
                <a:ea typeface="+mn-lt"/>
                <a:cs typeface="+mn-lt"/>
              </a:rPr>
              <a:t> in </a:t>
            </a:r>
            <a:r>
              <a:rPr lang="de-DE" sz="2200" err="1">
                <a:ea typeface="+mn-lt"/>
                <a:cs typeface="+mn-lt"/>
              </a:rPr>
              <a:t>crime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student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performance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datasets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are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influenced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by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socio-economic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factors</a:t>
            </a:r>
            <a:r>
              <a:rPr lang="de-DE" sz="2200">
                <a:ea typeface="+mn-lt"/>
                <a:cs typeface="+mn-lt"/>
              </a:rPr>
              <a:t> such </a:t>
            </a:r>
            <a:r>
              <a:rPr lang="de-DE" sz="2200" err="1">
                <a:ea typeface="+mn-lt"/>
                <a:cs typeface="+mn-lt"/>
              </a:rPr>
              <a:t>as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race</a:t>
            </a:r>
            <a:r>
              <a:rPr lang="de-DE" sz="2200">
                <a:ea typeface="+mn-lt"/>
                <a:cs typeface="+mn-lt"/>
              </a:rPr>
              <a:t>, parental </a:t>
            </a:r>
            <a:r>
              <a:rPr lang="de-DE" sz="2200" err="1">
                <a:ea typeface="+mn-lt"/>
                <a:cs typeface="+mn-lt"/>
              </a:rPr>
              <a:t>education</a:t>
            </a:r>
            <a:r>
              <a:rPr lang="de-DE" sz="2200">
                <a:ea typeface="+mn-lt"/>
                <a:cs typeface="+mn-lt"/>
              </a:rPr>
              <a:t>, and </a:t>
            </a:r>
            <a:r>
              <a:rPr lang="de-DE" sz="2200" err="1">
                <a:ea typeface="+mn-lt"/>
                <a:cs typeface="+mn-lt"/>
              </a:rPr>
              <a:t>income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levels</a:t>
            </a:r>
            <a:r>
              <a:rPr lang="de-DE" sz="2200">
                <a:ea typeface="+mn-lt"/>
                <a:cs typeface="+mn-lt"/>
              </a:rPr>
              <a:t> etc.</a:t>
            </a:r>
            <a:endParaRPr lang="de-DE" sz="2200"/>
          </a:p>
          <a:p>
            <a:r>
              <a:rPr lang="de-DE" sz="2200" err="1">
                <a:ea typeface="+mn-lt"/>
                <a:cs typeface="+mn-lt"/>
              </a:rPr>
              <a:t>Fairlearn</a:t>
            </a:r>
            <a:r>
              <a:rPr lang="de-DE" sz="2200">
                <a:ea typeface="+mn-lt"/>
                <a:cs typeface="+mn-lt"/>
              </a:rPr>
              <a:t> and AIF360 </a:t>
            </a:r>
            <a:r>
              <a:rPr lang="de-DE" sz="2200" err="1">
                <a:ea typeface="+mn-lt"/>
                <a:cs typeface="+mn-lt"/>
              </a:rPr>
              <a:t>perfect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for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identifying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mitigating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these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biases</a:t>
            </a:r>
            <a:endParaRPr lang="de-DE" sz="2200" err="1"/>
          </a:p>
          <a:p>
            <a:r>
              <a:rPr lang="de-DE" sz="2200" err="1">
                <a:ea typeface="+mn-lt"/>
                <a:cs typeface="+mn-lt"/>
              </a:rPr>
              <a:t>Crucial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to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ensure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unbiased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decision-making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supporting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equitable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policy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interventions</a:t>
            </a:r>
            <a:r>
              <a:rPr lang="de-DE" sz="2200">
                <a:ea typeface="+mn-lt"/>
                <a:cs typeface="+mn-lt"/>
              </a:rPr>
              <a:t>.</a:t>
            </a:r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84684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6AB41B-7185-6D24-18B2-D2823108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Bias Detection</a:t>
            </a:r>
          </a:p>
        </p:txBody>
      </p:sp>
    </p:spTree>
    <p:extLst>
      <p:ext uri="{BB962C8B-B14F-4D97-AF65-F5344CB8AC3E}">
        <p14:creationId xmlns:p14="http://schemas.microsoft.com/office/powerpoint/2010/main" val="415985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560D2A-D8BE-4265-6534-9608FD65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Bias detection - Student</a:t>
            </a:r>
          </a:p>
        </p:txBody>
      </p:sp>
      <p:pic>
        <p:nvPicPr>
          <p:cNvPr id="8" name="Grafik 7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E7D8EA45-6924-F05A-8BD0-867DBA5B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0" y="1578917"/>
            <a:ext cx="9215886" cy="50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560D2A-D8BE-4265-6534-9608FD65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Bias detection - Student</a:t>
            </a:r>
          </a:p>
        </p:txBody>
      </p:sp>
      <p:pic>
        <p:nvPicPr>
          <p:cNvPr id="4" name="Grafik 3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8BE5F20E-9F09-0786-CE02-489CA7BE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22" y="2530413"/>
            <a:ext cx="5631683" cy="3263661"/>
          </a:xfrm>
          <a:prstGeom prst="rect">
            <a:avLst/>
          </a:prstGeom>
        </p:spPr>
      </p:pic>
      <p:pic>
        <p:nvPicPr>
          <p:cNvPr id="5" name="Grafik 4" descr="Ein Bild, das Screenshot, Quadrat, Rechteck, Muster enthält.&#10;&#10;Beschreibung automatisch generiert.">
            <a:extLst>
              <a:ext uri="{FF2B5EF4-FFF2-40B4-BE49-F238E27FC236}">
                <a16:creationId xmlns:a16="http://schemas.microsoft.com/office/drawing/2014/main" id="{A386D0C7-5007-9C65-4982-65CEBC18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" y="2401017"/>
            <a:ext cx="6351046" cy="37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4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560D2A-D8BE-4265-6534-9608FD65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Bias detection - Crime</a:t>
            </a:r>
          </a:p>
        </p:txBody>
      </p:sp>
      <p:pic>
        <p:nvPicPr>
          <p:cNvPr id="3" name="Grafik 2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91BA8B1A-B615-34CB-3F96-8429E403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09" y="1589076"/>
            <a:ext cx="9661586" cy="53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7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560D2A-D8BE-4265-6534-9608FD65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Bias detection - Crime</a:t>
            </a:r>
          </a:p>
        </p:txBody>
      </p:sp>
      <p:pic>
        <p:nvPicPr>
          <p:cNvPr id="3" name="Grafik 2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8AC99F57-CA1E-6BA6-6068-42B221F1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832" y="2214113"/>
            <a:ext cx="5798790" cy="3349924"/>
          </a:xfrm>
          <a:prstGeom prst="rect">
            <a:avLst/>
          </a:prstGeom>
        </p:spPr>
      </p:pic>
      <p:pic>
        <p:nvPicPr>
          <p:cNvPr id="6" name="Grafik 5" descr="Ein Bild, das Screenshot, Quadrat, Rechteck, Muster enthält.&#10;&#10;Beschreibung automatisch generiert.">
            <a:extLst>
              <a:ext uri="{FF2B5EF4-FFF2-40B4-BE49-F238E27FC236}">
                <a16:creationId xmlns:a16="http://schemas.microsoft.com/office/drawing/2014/main" id="{04593D65-45C0-FD85-EFC7-71C06DC9E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59"/>
          <a:stretch/>
        </p:blipFill>
        <p:spPr>
          <a:xfrm>
            <a:off x="-86265" y="2133687"/>
            <a:ext cx="6086801" cy="37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6AB41B-7185-6D24-18B2-D2823108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latin typeface="+mj-lt"/>
                <a:ea typeface="+mj-ea"/>
                <a:cs typeface="+mj-cs"/>
              </a:rPr>
              <a:t>Bias </a:t>
            </a:r>
            <a:r>
              <a:rPr lang="en-US" sz="11500"/>
              <a:t>Mitigation</a:t>
            </a:r>
            <a:endParaRPr lang="en-US" sz="11500" kern="12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335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60D2A-D8BE-4265-6534-9608FD65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Reweighing </a:t>
            </a:r>
            <a:r>
              <a:rPr lang="en-GB" err="1"/>
              <a:t>Fairlearn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84B472-B7B0-AC3B-65CF-2FE92260E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Crime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16BDA0-0C8A-667F-BD74-B35EB0F78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Student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F372C09-E2C0-3862-FDA4-B439CB7666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23218"/>
            <a:ext cx="5183188" cy="3048302"/>
          </a:xfrm>
        </p:spPr>
      </p:pic>
      <p:pic>
        <p:nvPicPr>
          <p:cNvPr id="11" name="Inhaltsplatzhalter 10" descr="Ein Bild, das Text, Screenshot, Rechteck, Diagramm enthält.&#10;&#10;Beschreibung automatisch generiert.">
            <a:extLst>
              <a:ext uri="{FF2B5EF4-FFF2-40B4-BE49-F238E27FC236}">
                <a16:creationId xmlns:a16="http://schemas.microsoft.com/office/drawing/2014/main" id="{970825B8-9B61-4FE6-968C-248ECF801E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47224" y="2505075"/>
            <a:ext cx="4342915" cy="3684588"/>
          </a:xfrm>
        </p:spPr>
      </p:pic>
    </p:spTree>
    <p:extLst>
      <p:ext uri="{BB962C8B-B14F-4D97-AF65-F5344CB8AC3E}">
        <p14:creationId xmlns:p14="http://schemas.microsoft.com/office/powerpoint/2010/main" val="131930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A32EA-8063-47B7-45F7-1A8BB7FC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Adversarial</a:t>
            </a:r>
            <a:r>
              <a:rPr lang="de-DE"/>
              <a:t> </a:t>
            </a:r>
            <a:r>
              <a:rPr lang="de-DE" err="1"/>
              <a:t>Debiasing</a:t>
            </a:r>
            <a:r>
              <a:rPr lang="de-DE"/>
              <a:t> - </a:t>
            </a:r>
            <a:r>
              <a:rPr lang="de-DE" err="1"/>
              <a:t>Fairlearn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6E57AA-52A3-23FE-0D18-4660773E8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Crime</a:t>
            </a:r>
          </a:p>
        </p:txBody>
      </p:sp>
      <p:pic>
        <p:nvPicPr>
          <p:cNvPr id="7" name="Inhaltsplatzhalter 6" descr="Ein Bild, das Text, Screenshot, Rechteck, parallel enthält.&#10;&#10;Beschreibung automatisch generiert.">
            <a:extLst>
              <a:ext uri="{FF2B5EF4-FFF2-40B4-BE49-F238E27FC236}">
                <a16:creationId xmlns:a16="http://schemas.microsoft.com/office/drawing/2014/main" id="{79C2D2CA-9CBC-AE6C-F439-B0DE903C54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9659" y="2505075"/>
            <a:ext cx="4278044" cy="3684588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30DCD7-927B-3E2B-5752-A2E319652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Student</a:t>
            </a:r>
          </a:p>
        </p:txBody>
      </p:sp>
      <p:pic>
        <p:nvPicPr>
          <p:cNvPr id="8" name="Inhaltsplatzhalter 7" descr="Ein Bild, das Text, Screenshot, Rechteck, Quadrat enthält.&#10;&#10;Beschreibung automatisch generiert.">
            <a:extLst>
              <a:ext uri="{FF2B5EF4-FFF2-40B4-BE49-F238E27FC236}">
                <a16:creationId xmlns:a16="http://schemas.microsoft.com/office/drawing/2014/main" id="{72EF5DD8-5E82-B63A-3341-6A68F809AE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13679"/>
            <a:ext cx="5183188" cy="3067380"/>
          </a:xfrm>
        </p:spPr>
      </p:pic>
    </p:spTree>
    <p:extLst>
      <p:ext uri="{BB962C8B-B14F-4D97-AF65-F5344CB8AC3E}">
        <p14:creationId xmlns:p14="http://schemas.microsoft.com/office/powerpoint/2010/main" val="31099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08DFCF-9BE4-A4A6-C3D1-C73CF21A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7200"/>
              <a:t>Scope of the work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8D0A34F1-592D-220D-B8EC-4771054E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/>
              <a:t>2 Frameworks - AIF360 | Microsoft Fairlearn</a:t>
            </a:r>
          </a:p>
          <a:p>
            <a:r>
              <a:rPr lang="de-DE" sz="2400"/>
              <a:t>2 Datasets - Student Failures | Crime Statistic</a:t>
            </a:r>
          </a:p>
          <a:p>
            <a:r>
              <a:rPr lang="de-DE" sz="2400"/>
              <a:t>2 Iterations - Raw | Cleaned Data</a:t>
            </a:r>
          </a:p>
          <a:p>
            <a:r>
              <a:rPr lang="de-DE" sz="2400"/>
              <a:t>Sensitive Features Alone | Groups</a:t>
            </a:r>
          </a:p>
          <a:p>
            <a:r>
              <a:rPr lang="de-DE" sz="2400"/>
              <a:t>Mitigation Steps Individually | Iteratively</a:t>
            </a:r>
          </a:p>
          <a:p>
            <a:endParaRPr lang="de-DE" sz="2400"/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43332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1122A-8FCC-4309-CD39-882B6405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Post-Processing - </a:t>
            </a:r>
            <a:r>
              <a:rPr lang="de-DE" err="1"/>
              <a:t>Fairlearn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77E409-AF91-C3C4-20C3-3FC8D61CF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Crime</a:t>
            </a:r>
          </a:p>
        </p:txBody>
      </p:sp>
      <p:pic>
        <p:nvPicPr>
          <p:cNvPr id="7" name="Inhaltsplatzhalter 6" descr="Ein Bild, das Text, Screenshot, Quadrat, Rechteck enthält.&#10;&#10;Beschreibung automatisch generiert.">
            <a:extLst>
              <a:ext uri="{FF2B5EF4-FFF2-40B4-BE49-F238E27FC236}">
                <a16:creationId xmlns:a16="http://schemas.microsoft.com/office/drawing/2014/main" id="{240F6A0C-C3CC-4CE0-B174-1FCA00AC6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0033" y="2505075"/>
            <a:ext cx="4257296" cy="3684588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E6F13F-E25A-1B0B-10B2-1F105A20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Student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F979DE4-A9B7-A7B5-B4C5-B4AA07F63C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46044"/>
            <a:ext cx="5183188" cy="3002650"/>
          </a:xfrm>
        </p:spPr>
      </p:pic>
    </p:spTree>
    <p:extLst>
      <p:ext uri="{BB962C8B-B14F-4D97-AF65-F5344CB8AC3E}">
        <p14:creationId xmlns:p14="http://schemas.microsoft.com/office/powerpoint/2010/main" val="254250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C253C-1DDF-2764-959C-5EC9939A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Fairlearn</a:t>
            </a:r>
            <a:r>
              <a:rPr lang="de-DE"/>
              <a:t> </a:t>
            </a:r>
            <a:r>
              <a:rPr lang="de-DE" err="1"/>
              <a:t>Combined</a:t>
            </a:r>
            <a:r>
              <a:rPr lang="de-DE"/>
              <a:t> </a:t>
            </a:r>
            <a:r>
              <a:rPr lang="de-DE" err="1"/>
              <a:t>Results</a:t>
            </a:r>
            <a:r>
              <a:rPr lang="de-DE"/>
              <a:t> - Crime</a:t>
            </a:r>
          </a:p>
        </p:txBody>
      </p:sp>
      <p:pic>
        <p:nvPicPr>
          <p:cNvPr id="7" name="Grafik 6" descr="Ein Bild, das Text, Screenshot, Diagramm, Farbigkeit enthält.&#10;&#10;Beschreibung automatisch generiert.">
            <a:extLst>
              <a:ext uri="{FF2B5EF4-FFF2-40B4-BE49-F238E27FC236}">
                <a16:creationId xmlns:a16="http://schemas.microsoft.com/office/drawing/2014/main" id="{FE5F79C9-40D5-995A-9D46-F05EEF20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1423089"/>
            <a:ext cx="7026035" cy="53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49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C253C-1DDF-2764-959C-5EC9939A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Fairlearn</a:t>
            </a:r>
            <a:r>
              <a:rPr lang="de-DE"/>
              <a:t> </a:t>
            </a:r>
            <a:r>
              <a:rPr lang="de-DE" err="1"/>
              <a:t>Combined</a:t>
            </a:r>
            <a:r>
              <a:rPr lang="de-DE"/>
              <a:t> </a:t>
            </a:r>
            <a:r>
              <a:rPr lang="de-DE" err="1"/>
              <a:t>Results</a:t>
            </a:r>
            <a:r>
              <a:rPr lang="de-DE"/>
              <a:t> - Crime</a:t>
            </a:r>
          </a:p>
        </p:txBody>
      </p:sp>
      <p:pic>
        <p:nvPicPr>
          <p:cNvPr id="3" name="Grafik 2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6D284739-6AF9-E974-EB9F-3E28AFDE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92" y="1523999"/>
            <a:ext cx="8215193" cy="51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5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C253C-1DDF-2764-959C-5EC9939A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Fairlearn</a:t>
            </a:r>
            <a:r>
              <a:rPr lang="de-DE"/>
              <a:t> </a:t>
            </a:r>
            <a:r>
              <a:rPr lang="de-DE" err="1"/>
              <a:t>Combined</a:t>
            </a:r>
            <a:r>
              <a:rPr lang="de-DE"/>
              <a:t> </a:t>
            </a:r>
            <a:r>
              <a:rPr lang="de-DE" err="1"/>
              <a:t>Results</a:t>
            </a:r>
            <a:r>
              <a:rPr lang="de-DE"/>
              <a:t> - Student</a:t>
            </a:r>
          </a:p>
        </p:txBody>
      </p:sp>
      <p:pic>
        <p:nvPicPr>
          <p:cNvPr id="4" name="Grafik 3" descr="Ein Bild, das Screenshot, Text, Farbigkeit, Rechteck enthält.&#10;&#10;Beschreibung automatisch generiert.">
            <a:extLst>
              <a:ext uri="{FF2B5EF4-FFF2-40B4-BE49-F238E27FC236}">
                <a16:creationId xmlns:a16="http://schemas.microsoft.com/office/drawing/2014/main" id="{EF74A87D-E774-5807-1474-4243CE04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16" y="1222075"/>
            <a:ext cx="9355333" cy="563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6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C253C-1DDF-2764-959C-5EC9939A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Fairlearn</a:t>
            </a:r>
            <a:r>
              <a:rPr lang="de-DE"/>
              <a:t> </a:t>
            </a:r>
            <a:r>
              <a:rPr lang="de-DE" err="1"/>
              <a:t>Combined</a:t>
            </a:r>
            <a:r>
              <a:rPr lang="de-DE"/>
              <a:t> </a:t>
            </a:r>
            <a:r>
              <a:rPr lang="de-DE" err="1"/>
              <a:t>Results</a:t>
            </a:r>
            <a:r>
              <a:rPr lang="de-DE"/>
              <a:t> - Student</a:t>
            </a:r>
          </a:p>
        </p:txBody>
      </p:sp>
      <p:pic>
        <p:nvPicPr>
          <p:cNvPr id="3" name="Grafik 2" descr="Ein Bild, das Text, Screenshot, Rechteck, parallel enthält.&#10;&#10;Beschreibung automatisch generiert.">
            <a:extLst>
              <a:ext uri="{FF2B5EF4-FFF2-40B4-BE49-F238E27FC236}">
                <a16:creationId xmlns:a16="http://schemas.microsoft.com/office/drawing/2014/main" id="{F8916F86-0901-243F-E888-7CFCC687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99" y="1265207"/>
            <a:ext cx="9220400" cy="55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1C4B91-DE54-C15B-BF47-FE24F5D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Bias Detection – Aif360</a:t>
            </a:r>
          </a:p>
        </p:txBody>
      </p:sp>
      <p:pic>
        <p:nvPicPr>
          <p:cNvPr id="7" name="Picture 6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91E25AE-BDF3-662B-1D9A-3045C27A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2" y="4112295"/>
            <a:ext cx="4565251" cy="2191320"/>
          </a:xfrm>
          <a:prstGeom prst="rect">
            <a:avLst/>
          </a:prstGeom>
        </p:spPr>
      </p:pic>
      <p:pic>
        <p:nvPicPr>
          <p:cNvPr id="5" name="Content Placeholder 4" descr="A black screen with orange text&#10;&#10;Description automatically generated">
            <a:extLst>
              <a:ext uri="{FF2B5EF4-FFF2-40B4-BE49-F238E27FC236}">
                <a16:creationId xmlns:a16="http://schemas.microsoft.com/office/drawing/2014/main" id="{96884758-78F5-99D5-7077-8DBC296C0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456" y="4112295"/>
            <a:ext cx="4600354" cy="908569"/>
          </a:xfrm>
          <a:prstGeom prst="rect">
            <a:avLst/>
          </a:prstGeom>
        </p:spPr>
      </p:pic>
      <p:pic>
        <p:nvPicPr>
          <p:cNvPr id="12" name="Content Placeholder 1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7B055DD-FF76-E1C5-E817-C0132B079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96" y="2121453"/>
            <a:ext cx="6240780" cy="883920"/>
          </a:xfr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80A0C870-7BD3-5B21-B1D1-19AFFC7B31FD}"/>
              </a:ext>
            </a:extLst>
          </p:cNvPr>
          <p:cNvSpPr/>
          <p:nvPr/>
        </p:nvSpPr>
        <p:spPr>
          <a:xfrm rot="1715912">
            <a:off x="4234932" y="3159660"/>
            <a:ext cx="501446" cy="798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00CCDB6-FAEA-3EE2-B5CB-D97A3488EB43}"/>
              </a:ext>
            </a:extLst>
          </p:cNvPr>
          <p:cNvSpPr/>
          <p:nvPr/>
        </p:nvSpPr>
        <p:spPr>
          <a:xfrm rot="19245593">
            <a:off x="7354530" y="3159660"/>
            <a:ext cx="501446" cy="798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3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E3ED-160C-B8C3-44FC-FF07185A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Aif360 Fairness Metrics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649C98-303A-747B-E977-78111D55D9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421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B419A3A-9AB1-B357-7FC8-C9B36A90B422}"/>
              </a:ext>
            </a:extLst>
          </p:cNvPr>
          <p:cNvSpPr txBox="1"/>
          <p:nvPr/>
        </p:nvSpPr>
        <p:spPr>
          <a:xfrm>
            <a:off x="0" y="5707699"/>
            <a:ext cx="12294705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D4D4D4"/>
                </a:solidFill>
                <a:latin typeface="Consolas"/>
              </a:rPr>
              <a:t>1.  Z. Zhang, D. Wang, B. Yang and J. Yin, "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Weighted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Multidimensional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Scaling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Localization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Method With Bias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Reduction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Based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on TOA," in IEEE Sensors Journal, vol. 23,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no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. 17, pp. 19803-19814, 1 Sept.1, 2023,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doi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: 10.1109/JSEN.2023.3296986.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keywords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: {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Sensors;Location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awareness;Estimation;Mathematical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models;Noise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measurement;Weight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measurement;Time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measurement;Bias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reduction;Cramér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–Rao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lower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bound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(CRLB);multidimensional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scaling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(MDS);sensor-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based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localization;time-of-arrival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(TOA)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measurement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}</a:t>
            </a:r>
          </a:p>
          <a:p>
            <a:pPr marL="228600" indent="-228600">
              <a:buAutoNum type="arabicPeriod" startAt="2"/>
            </a:pPr>
            <a:r>
              <a:rPr lang="de-DE" sz="1000">
                <a:solidFill>
                  <a:srgbClr val="D4D4D4"/>
                </a:solidFill>
                <a:latin typeface="Consolas"/>
              </a:rPr>
              <a:t>IBM (2024). SED. </a:t>
            </a:r>
            <a:r>
              <a:rPr lang="de-DE" sz="1000" err="1">
                <a:solidFill>
                  <a:srgbClr val="D4D4D4"/>
                </a:solidFill>
                <a:latin typeface="Consolas"/>
              </a:rPr>
              <a:t>Available</a:t>
            </a:r>
            <a:r>
              <a:rPr lang="de-DE" sz="1000">
                <a:solidFill>
                  <a:srgbClr val="D4D4D4"/>
                </a:solidFill>
                <a:latin typeface="Consolas"/>
              </a:rPr>
              <a:t> at: https://dataplatform.cloud.ibm.com/docs/content/wsj/model/wos-smooth-empirical-diff.html?context=cpdaas</a:t>
            </a:r>
          </a:p>
          <a:p>
            <a:pPr marL="228600" indent="-228600">
              <a:buAutoNum type="arabicPeriod" startAt="3"/>
            </a:pPr>
            <a:r>
              <a:rPr lang="en-GB" sz="1000">
                <a:solidFill>
                  <a:srgbClr val="D4D4D4"/>
                </a:solidFill>
                <a:latin typeface="Consolas"/>
              </a:rPr>
              <a:t>Truong, B. (2021). Mitigating Bias in AI with AIF360. [online] Medium. Available at: https://towardsdatascience.com/</a:t>
            </a:r>
            <a:r>
              <a:rPr lang="en-GB" sz="1000">
                <a:solidFill>
                  <a:srgbClr val="D4D4D4"/>
                </a:solidFill>
                <a:latin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mitigating-bias-in-ai-with-aif360-b4305d1f88a9</a:t>
            </a:r>
            <a:r>
              <a:rPr lang="en-GB" sz="1000">
                <a:solidFill>
                  <a:srgbClr val="D4D4D4"/>
                </a:solidFill>
                <a:latin typeface="Consolas"/>
              </a:rPr>
              <a:t>.</a:t>
            </a:r>
          </a:p>
          <a:p>
            <a:pPr marL="228600" indent="-228600">
              <a:buAutoNum type="arabicPeriod" startAt="3"/>
            </a:pPr>
            <a:r>
              <a:rPr lang="en-GB" sz="1000">
                <a:solidFill>
                  <a:srgbClr val="D4D4D4"/>
                </a:solidFill>
                <a:latin typeface="Consolas"/>
              </a:rPr>
              <a:t>dataplatform.cloud.ibm.com. (n.d.). Statistical parity difference | IBM Cloud Pak for Data as a Service. [online] Available at: https://dataplatform.cloud.ibm.com/docs/content/wsj/model/wos-stat-parity-diff.html?context=cpdaas</a:t>
            </a:r>
            <a:endParaRPr lang="de-DE" sz="1000">
              <a:solidFill>
                <a:srgbClr val="D4D4D4"/>
              </a:solidFill>
              <a:latin typeface="Consolas"/>
            </a:endParaRPr>
          </a:p>
          <a:p>
            <a:pPr algn="l"/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087308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60D2A-D8BE-4265-6534-9608FD65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Pre-Processing: Reweighing Aif360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84B472-B7B0-AC3B-65CF-2FE92260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260271"/>
            <a:ext cx="5157787" cy="823912"/>
          </a:xfrm>
        </p:spPr>
        <p:txBody>
          <a:bodyPr/>
          <a:lstStyle/>
          <a:p>
            <a:r>
              <a:rPr lang="de-DE"/>
              <a:t>Crime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16BDA0-0C8A-667F-BD74-B35EB0F78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431" y="1278732"/>
            <a:ext cx="5183188" cy="823912"/>
          </a:xfrm>
        </p:spPr>
        <p:txBody>
          <a:bodyPr/>
          <a:lstStyle/>
          <a:p>
            <a:r>
              <a:rPr lang="de-DE"/>
              <a:t>Student</a:t>
            </a:r>
          </a:p>
        </p:txBody>
      </p:sp>
      <p:pic>
        <p:nvPicPr>
          <p:cNvPr id="14" name="Picture 13" descr="A chart with numbers and a yellow square&#10;&#10;Description automatically generated with medium confidence">
            <a:extLst>
              <a:ext uri="{FF2B5EF4-FFF2-40B4-BE49-F238E27FC236}">
                <a16:creationId xmlns:a16="http://schemas.microsoft.com/office/drawing/2014/main" id="{2E809A49-5FC4-A1CE-E8CC-AC6B9D185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9" y="2175259"/>
            <a:ext cx="4765933" cy="4114800"/>
          </a:xfrm>
          <a:prstGeom prst="rect">
            <a:avLst/>
          </a:prstGeom>
        </p:spPr>
      </p:pic>
      <p:pic>
        <p:nvPicPr>
          <p:cNvPr id="16" name="Picture 15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C5E96AE-219B-CD64-786B-85BC9940F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79" y="4293637"/>
            <a:ext cx="3899531" cy="2087498"/>
          </a:xfrm>
          <a:prstGeom prst="rect">
            <a:avLst/>
          </a:prstGeom>
        </p:spPr>
      </p:pic>
      <p:pic>
        <p:nvPicPr>
          <p:cNvPr id="6" name="Picture 5" descr="A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4EA031BC-4F4F-6FD4-F832-B9CBCAB54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5259"/>
            <a:ext cx="4553721" cy="4160528"/>
          </a:xfrm>
          <a:prstGeom prst="rect">
            <a:avLst/>
          </a:prstGeom>
        </p:spPr>
      </p:pic>
      <p:pic>
        <p:nvPicPr>
          <p:cNvPr id="10" name="Inhaltsplatzhalter 9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6E680E54-2805-A83A-E077-B14C6B813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529202" y="4396222"/>
            <a:ext cx="3902336" cy="2012180"/>
          </a:xfrm>
        </p:spPr>
      </p:pic>
    </p:spTree>
    <p:extLst>
      <p:ext uri="{BB962C8B-B14F-4D97-AF65-F5344CB8AC3E}">
        <p14:creationId xmlns:p14="http://schemas.microsoft.com/office/powerpoint/2010/main" val="2922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7B850-EC20-AF1D-FF81-5EB7E6BA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Reweighing Aif360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A1270C-705F-D923-751A-B7A535A4E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Crime</a:t>
            </a:r>
          </a:p>
        </p:txBody>
      </p:sp>
      <p:pic>
        <p:nvPicPr>
          <p:cNvPr id="8" name="Content Placeholder 7" descr="A graph of a bar with green and orange squares&#10;&#10;Description automatically generated with medium confidence">
            <a:extLst>
              <a:ext uri="{FF2B5EF4-FFF2-40B4-BE49-F238E27FC236}">
                <a16:creationId xmlns:a16="http://schemas.microsoft.com/office/drawing/2014/main" id="{0490B02E-E8D9-8BDF-9E13-338ACF0EA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21" y="2808287"/>
            <a:ext cx="4421505" cy="3684588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D416A8-D731-BDE2-2B9B-157EF97AE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Student</a:t>
            </a:r>
          </a:p>
        </p:txBody>
      </p:sp>
      <p:pic>
        <p:nvPicPr>
          <p:cNvPr id="14" name="Content Placeholder 13" descr="A green and orange squares&#10;&#10;Description automatically generated">
            <a:extLst>
              <a:ext uri="{FF2B5EF4-FFF2-40B4-BE49-F238E27FC236}">
                <a16:creationId xmlns:a16="http://schemas.microsoft.com/office/drawing/2014/main" id="{3BD1F759-4B9D-3148-56D0-5D473A3FAC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9" y="2808287"/>
            <a:ext cx="4599661" cy="3684588"/>
          </a:xfrm>
        </p:spPr>
      </p:pic>
    </p:spTree>
    <p:extLst>
      <p:ext uri="{BB962C8B-B14F-4D97-AF65-F5344CB8AC3E}">
        <p14:creationId xmlns:p14="http://schemas.microsoft.com/office/powerpoint/2010/main" val="43574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58A4-67EC-8FFB-3478-A0A9D201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Adversarial</a:t>
            </a:r>
            <a:r>
              <a:rPr lang="de-DE"/>
              <a:t> </a:t>
            </a:r>
            <a:r>
              <a:rPr lang="de-DE" err="1"/>
              <a:t>Debiasing</a:t>
            </a:r>
            <a:r>
              <a:rPr lang="de-DE"/>
              <a:t> - Aif360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0A508-BE9F-0395-CB68-1DCD2E808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Crime</a:t>
            </a:r>
          </a:p>
        </p:txBody>
      </p:sp>
      <p:pic>
        <p:nvPicPr>
          <p:cNvPr id="8" name="Content Placeholder 7" descr="A chart of a diagram&#10;&#10;Description automatically generated with medium confidence">
            <a:extLst>
              <a:ext uri="{FF2B5EF4-FFF2-40B4-BE49-F238E27FC236}">
                <a16:creationId xmlns:a16="http://schemas.microsoft.com/office/drawing/2014/main" id="{0D60FE7E-8B93-BD27-DBFE-E2A9EECEB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648" y="2808287"/>
            <a:ext cx="4210957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D2B1E-26FE-0A31-68C0-DFDCAB56C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Student</a:t>
            </a:r>
          </a:p>
        </p:txBody>
      </p:sp>
      <p:pic>
        <p:nvPicPr>
          <p:cNvPr id="10" name="Content Placeholder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F477A65-0064-4BD6-0A84-257E7B90A0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46" y="4824095"/>
            <a:ext cx="3642360" cy="1668780"/>
          </a:xfrm>
        </p:spPr>
      </p:pic>
      <p:pic>
        <p:nvPicPr>
          <p:cNvPr id="18" name="Picture 17" descr="A chart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955C943-2771-8D84-CA87-90EAAE112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09258"/>
            <a:ext cx="4804450" cy="3698857"/>
          </a:xfrm>
          <a:prstGeom prst="rect">
            <a:avLst/>
          </a:prstGeom>
        </p:spPr>
      </p:pic>
      <p:pic>
        <p:nvPicPr>
          <p:cNvPr id="20" name="Picture 1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F9A04C9-A665-66EA-C9CD-834EF86AF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23" y="4824095"/>
            <a:ext cx="380238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64C346-DDD7-71E1-2742-919A1531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7200"/>
              <a:t>Research Quesition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3E6E2-3822-91B6-A2AE-F92153B7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97" y="2969469"/>
            <a:ext cx="10490210" cy="3131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600" err="1">
                <a:ea typeface="+mn-lt"/>
                <a:cs typeface="+mn-lt"/>
              </a:rPr>
              <a:t>How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effective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are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Fairlearn</a:t>
            </a:r>
            <a:r>
              <a:rPr lang="de-DE" sz="1600">
                <a:ea typeface="+mn-lt"/>
                <a:cs typeface="+mn-lt"/>
              </a:rPr>
              <a:t> and AIF360 in </a:t>
            </a:r>
            <a:r>
              <a:rPr lang="de-DE" sz="1600" err="1">
                <a:ea typeface="+mn-lt"/>
                <a:cs typeface="+mn-lt"/>
              </a:rPr>
              <a:t>detecting</a:t>
            </a:r>
            <a:r>
              <a:rPr lang="de-DE" sz="1600">
                <a:ea typeface="+mn-lt"/>
                <a:cs typeface="+mn-lt"/>
              </a:rPr>
              <a:t> and </a:t>
            </a:r>
            <a:r>
              <a:rPr lang="de-DE" sz="1600" err="1">
                <a:ea typeface="+mn-lt"/>
                <a:cs typeface="+mn-lt"/>
              </a:rPr>
              <a:t>mitigating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bias</a:t>
            </a:r>
            <a:r>
              <a:rPr lang="de-DE" sz="1600">
                <a:ea typeface="+mn-lt"/>
                <a:cs typeface="+mn-lt"/>
              </a:rPr>
              <a:t> in </a:t>
            </a:r>
            <a:r>
              <a:rPr lang="de-DE" sz="1600" err="1">
                <a:ea typeface="+mn-lt"/>
                <a:cs typeface="+mn-lt"/>
              </a:rPr>
              <a:t>student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failure</a:t>
            </a:r>
            <a:r>
              <a:rPr lang="de-DE" sz="1600">
                <a:ea typeface="+mn-lt"/>
                <a:cs typeface="+mn-lt"/>
              </a:rPr>
              <a:t> and </a:t>
            </a:r>
            <a:r>
              <a:rPr lang="de-DE" sz="1600" err="1">
                <a:ea typeface="+mn-lt"/>
                <a:cs typeface="+mn-lt"/>
              </a:rPr>
              <a:t>crime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datasets</a:t>
            </a:r>
            <a:r>
              <a:rPr lang="de-DE" sz="1600">
                <a:ea typeface="+mn-lt"/>
                <a:cs typeface="+mn-lt"/>
              </a:rPr>
              <a:t>, and </a:t>
            </a:r>
            <a:r>
              <a:rPr lang="de-DE" sz="1600" err="1">
                <a:ea typeface="+mn-lt"/>
                <a:cs typeface="+mn-lt"/>
              </a:rPr>
              <a:t>what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insights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can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derived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regarding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socio-economic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implications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these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biases</a:t>
            </a:r>
            <a:r>
              <a:rPr lang="de-DE" sz="1600">
                <a:ea typeface="+mn-lt"/>
                <a:cs typeface="+mn-lt"/>
              </a:rPr>
              <a:t>?</a:t>
            </a:r>
            <a:br>
              <a:rPr lang="de-DE" sz="1600">
                <a:ea typeface="+mn-lt"/>
                <a:cs typeface="+mn-lt"/>
              </a:rPr>
            </a:br>
            <a:endParaRPr lang="de-DE" sz="1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600" b="1" err="1">
                <a:ea typeface="+mn-lt"/>
                <a:cs typeface="+mn-lt"/>
              </a:rPr>
              <a:t>Socioeconomic</a:t>
            </a:r>
            <a:r>
              <a:rPr lang="de-DE" sz="1600" b="1">
                <a:ea typeface="+mn-lt"/>
                <a:cs typeface="+mn-lt"/>
              </a:rPr>
              <a:t> Nature and </a:t>
            </a:r>
            <a:r>
              <a:rPr lang="de-DE" sz="1600" b="1" err="1">
                <a:ea typeface="+mn-lt"/>
                <a:cs typeface="+mn-lt"/>
              </a:rPr>
              <a:t>Relevance</a:t>
            </a:r>
            <a:r>
              <a:rPr lang="de-DE" sz="1600" b="1">
                <a:ea typeface="+mn-lt"/>
                <a:cs typeface="+mn-lt"/>
              </a:rPr>
              <a:t>:</a:t>
            </a:r>
            <a:endParaRPr lang="de-DE" sz="1600"/>
          </a:p>
          <a:p>
            <a:pPr marL="457200" lvl="1" indent="0">
              <a:buNone/>
            </a:pPr>
            <a:r>
              <a:rPr lang="de-DE" sz="1600" err="1">
                <a:ea typeface="+mn-lt"/>
                <a:cs typeface="+mn-lt"/>
              </a:rPr>
              <a:t>How</a:t>
            </a:r>
            <a:r>
              <a:rPr lang="de-DE" sz="1600">
                <a:ea typeface="+mn-lt"/>
                <a:cs typeface="+mn-lt"/>
              </a:rPr>
              <a:t> do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socio-economic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backgrounds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students</a:t>
            </a:r>
            <a:r>
              <a:rPr lang="de-DE" sz="1600">
                <a:ea typeface="+mn-lt"/>
                <a:cs typeface="+mn-lt"/>
              </a:rPr>
              <a:t> and </a:t>
            </a:r>
            <a:r>
              <a:rPr lang="de-DE" sz="1600" err="1">
                <a:ea typeface="+mn-lt"/>
                <a:cs typeface="+mn-lt"/>
              </a:rPr>
              <a:t>crime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rates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influence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bias</a:t>
            </a:r>
            <a:r>
              <a:rPr lang="de-DE" sz="1600">
                <a:ea typeface="+mn-lt"/>
                <a:cs typeface="+mn-lt"/>
              </a:rPr>
              <a:t>, and </a:t>
            </a:r>
            <a:r>
              <a:rPr lang="de-DE" sz="1600" err="1">
                <a:ea typeface="+mn-lt"/>
                <a:cs typeface="+mn-lt"/>
              </a:rPr>
              <a:t>what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the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relevance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addressing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bias</a:t>
            </a:r>
            <a:r>
              <a:rPr lang="de-DE" sz="1600">
                <a:ea typeface="+mn-lt"/>
                <a:cs typeface="+mn-lt"/>
              </a:rPr>
              <a:t> in </a:t>
            </a:r>
            <a:r>
              <a:rPr lang="de-DE" sz="1600" err="1">
                <a:ea typeface="+mn-lt"/>
                <a:cs typeface="+mn-lt"/>
              </a:rPr>
              <a:t>these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datasets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for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societal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equity</a:t>
            </a:r>
            <a:r>
              <a:rPr lang="de-DE" sz="1600">
                <a:ea typeface="+mn-lt"/>
                <a:cs typeface="+mn-lt"/>
              </a:rPr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600" b="1">
                <a:ea typeface="+mn-lt"/>
                <a:cs typeface="+mn-lt"/>
              </a:rPr>
              <a:t>Bias </a:t>
            </a:r>
            <a:r>
              <a:rPr lang="de-DE" sz="1600" b="1" err="1">
                <a:ea typeface="+mn-lt"/>
                <a:cs typeface="+mn-lt"/>
              </a:rPr>
              <a:t>Detection</a:t>
            </a:r>
            <a:r>
              <a:rPr lang="de-DE" sz="1600" b="1">
                <a:ea typeface="+mn-lt"/>
                <a:cs typeface="+mn-lt"/>
              </a:rPr>
              <a:t> and Mitigation:</a:t>
            </a:r>
            <a:endParaRPr lang="de-DE" sz="1600"/>
          </a:p>
          <a:p>
            <a:pPr marL="457200" lvl="1" indent="0">
              <a:buNone/>
            </a:pPr>
            <a:r>
              <a:rPr lang="de-DE" sz="1600" err="1">
                <a:ea typeface="+mn-lt"/>
                <a:cs typeface="+mn-lt"/>
              </a:rPr>
              <a:t>Which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key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differences</a:t>
            </a:r>
            <a:r>
              <a:rPr lang="de-DE" sz="1600">
                <a:ea typeface="+mn-lt"/>
                <a:cs typeface="+mn-lt"/>
              </a:rPr>
              <a:t> in </a:t>
            </a:r>
            <a:r>
              <a:rPr lang="de-DE" sz="1600" err="1">
                <a:ea typeface="+mn-lt"/>
                <a:cs typeface="+mn-lt"/>
              </a:rPr>
              <a:t>bias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detection</a:t>
            </a:r>
            <a:r>
              <a:rPr lang="de-DE" sz="1600">
                <a:ea typeface="+mn-lt"/>
                <a:cs typeface="+mn-lt"/>
              </a:rPr>
              <a:t> and </a:t>
            </a:r>
            <a:r>
              <a:rPr lang="de-DE" sz="1600" err="1">
                <a:ea typeface="+mn-lt"/>
                <a:cs typeface="+mn-lt"/>
              </a:rPr>
              <a:t>mitigation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capabilities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between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Fairlearn</a:t>
            </a:r>
            <a:r>
              <a:rPr lang="de-DE" sz="1600">
                <a:ea typeface="+mn-lt"/>
                <a:cs typeface="+mn-lt"/>
              </a:rPr>
              <a:t> and AIF360 </a:t>
            </a:r>
            <a:r>
              <a:rPr lang="de-DE" sz="1600" err="1">
                <a:ea typeface="+mn-lt"/>
                <a:cs typeface="+mn-lt"/>
              </a:rPr>
              <a:t>when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applied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to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student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failure</a:t>
            </a:r>
            <a:r>
              <a:rPr lang="de-DE" sz="1600">
                <a:ea typeface="+mn-lt"/>
                <a:cs typeface="+mn-lt"/>
              </a:rPr>
              <a:t> and </a:t>
            </a:r>
            <a:r>
              <a:rPr lang="de-DE" sz="1600" err="1">
                <a:ea typeface="+mn-lt"/>
                <a:cs typeface="+mn-lt"/>
              </a:rPr>
              <a:t>crime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datasets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exist</a:t>
            </a:r>
            <a:r>
              <a:rPr lang="de-DE" sz="1600">
                <a:ea typeface="+mn-lt"/>
                <a:cs typeface="+mn-lt"/>
              </a:rPr>
              <a:t>?</a:t>
            </a:r>
            <a:endParaRPr lang="de-DE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600" b="1" err="1">
                <a:ea typeface="+mn-lt"/>
                <a:cs typeface="+mn-lt"/>
              </a:rPr>
              <a:t>Correlations</a:t>
            </a:r>
            <a:r>
              <a:rPr lang="de-DE" sz="1600" b="1">
                <a:ea typeface="+mn-lt"/>
                <a:cs typeface="+mn-lt"/>
              </a:rPr>
              <a:t> </a:t>
            </a:r>
            <a:r>
              <a:rPr lang="de-DE" sz="1600" b="1" err="1">
                <a:ea typeface="+mn-lt"/>
                <a:cs typeface="+mn-lt"/>
              </a:rPr>
              <a:t>Between</a:t>
            </a:r>
            <a:r>
              <a:rPr lang="de-DE" sz="1600" b="1">
                <a:ea typeface="+mn-lt"/>
                <a:cs typeface="+mn-lt"/>
              </a:rPr>
              <a:t> Datasets:</a:t>
            </a:r>
            <a:endParaRPr lang="de-DE" sz="1600"/>
          </a:p>
          <a:p>
            <a:pPr marL="457200" lvl="1" indent="0">
              <a:buNone/>
            </a:pPr>
            <a:r>
              <a:rPr lang="de-DE" sz="1600" err="1">
                <a:ea typeface="+mn-lt"/>
                <a:cs typeface="+mn-lt"/>
              </a:rPr>
              <a:t>What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correlations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can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drawn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between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biases</a:t>
            </a:r>
            <a:r>
              <a:rPr lang="de-DE" sz="1600">
                <a:ea typeface="+mn-lt"/>
                <a:cs typeface="+mn-lt"/>
              </a:rPr>
              <a:t> in </a:t>
            </a:r>
            <a:r>
              <a:rPr lang="de-DE" sz="1600" err="1">
                <a:ea typeface="+mn-lt"/>
                <a:cs typeface="+mn-lt"/>
              </a:rPr>
              <a:t>student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failure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rates</a:t>
            </a:r>
            <a:r>
              <a:rPr lang="de-DE" sz="1600">
                <a:ea typeface="+mn-lt"/>
                <a:cs typeface="+mn-lt"/>
              </a:rPr>
              <a:t> and </a:t>
            </a:r>
            <a:r>
              <a:rPr lang="de-DE" sz="1600" err="1">
                <a:ea typeface="+mn-lt"/>
                <a:cs typeface="+mn-lt"/>
              </a:rPr>
              <a:t>crime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rates</a:t>
            </a:r>
            <a:r>
              <a:rPr lang="de-DE" sz="1600">
                <a:ea typeface="+mn-lt"/>
                <a:cs typeface="+mn-lt"/>
              </a:rPr>
              <a:t>, and </a:t>
            </a:r>
            <a:r>
              <a:rPr lang="de-DE" sz="1600" err="1">
                <a:ea typeface="+mn-lt"/>
                <a:cs typeface="+mn-lt"/>
              </a:rPr>
              <a:t>how</a:t>
            </a:r>
            <a:r>
              <a:rPr lang="de-DE" sz="1600">
                <a:ea typeface="+mn-lt"/>
                <a:cs typeface="+mn-lt"/>
              </a:rPr>
              <a:t> do </a:t>
            </a:r>
            <a:r>
              <a:rPr lang="de-DE" sz="1600" err="1">
                <a:ea typeface="+mn-lt"/>
                <a:cs typeface="+mn-lt"/>
              </a:rPr>
              <a:t>these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correlations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inform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our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understanding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socio-economic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factors</a:t>
            </a:r>
            <a:r>
              <a:rPr lang="de-DE" sz="1600">
                <a:ea typeface="+mn-lt"/>
                <a:cs typeface="+mn-lt"/>
              </a:rPr>
              <a:t> and </a:t>
            </a:r>
            <a:r>
              <a:rPr lang="de-DE" sz="1600" err="1">
                <a:ea typeface="+mn-lt"/>
                <a:cs typeface="+mn-lt"/>
              </a:rPr>
              <a:t>systemic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inequalities</a:t>
            </a:r>
            <a:r>
              <a:rPr lang="de-DE" sz="1600">
                <a:ea typeface="+mn-lt"/>
                <a:cs typeface="+mn-lt"/>
              </a:rPr>
              <a:t>?</a:t>
            </a:r>
            <a:endParaRPr lang="de-DE" sz="1600"/>
          </a:p>
          <a:p>
            <a:pPr lvl="1">
              <a:buFont typeface="Courier New" panose="020B0604020202020204" pitchFamily="34" charset="0"/>
              <a:buChar char="o"/>
            </a:pPr>
            <a:endParaRPr lang="de-DE" sz="1300"/>
          </a:p>
          <a:p>
            <a:pPr lvl="1">
              <a:buFont typeface="Courier New" panose="020B0604020202020204" pitchFamily="34" charset="0"/>
              <a:buChar char="o"/>
            </a:pPr>
            <a:endParaRPr lang="de-DE" sz="1300"/>
          </a:p>
          <a:p>
            <a:pPr lvl="1">
              <a:buFont typeface="Courier New" panose="020B0604020202020204" pitchFamily="34" charset="0"/>
              <a:buChar char="o"/>
            </a:pP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2087730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58A4-67EC-8FFB-3478-A0A9D201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Adversarial Debiasing - Aif360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0A508-BE9F-0395-CB68-1DCD2E808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Crime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D2B1E-26FE-0A31-68C0-DFDCAB56C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Student</a:t>
            </a:r>
          </a:p>
        </p:txBody>
      </p:sp>
      <p:pic>
        <p:nvPicPr>
          <p:cNvPr id="12" name="Content Placeholder 11" descr="A bar graph with text&#10;&#10;Description automatically generated">
            <a:extLst>
              <a:ext uri="{FF2B5EF4-FFF2-40B4-BE49-F238E27FC236}">
                <a16:creationId xmlns:a16="http://schemas.microsoft.com/office/drawing/2014/main" id="{A96D353D-FA0F-29D7-E3A4-6DFF7EA695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92" y="2497509"/>
            <a:ext cx="4803220" cy="3995366"/>
          </a:xfrm>
        </p:spPr>
      </p:pic>
      <p:pic>
        <p:nvPicPr>
          <p:cNvPr id="14" name="Content Placeholder 13" descr="Infinity with solid fill">
            <a:extLst>
              <a:ext uri="{FF2B5EF4-FFF2-40B4-BE49-F238E27FC236}">
                <a16:creationId xmlns:a16="http://schemas.microsoft.com/office/drawing/2014/main" id="{6D142EF1-DB18-244B-1587-EBF2252D18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5159" y="5349773"/>
            <a:ext cx="544179" cy="544179"/>
          </a:xfrm>
        </p:spPr>
      </p:pic>
      <p:pic>
        <p:nvPicPr>
          <p:cNvPr id="20" name="Picture 19" descr="A bar graph with text&#10;&#10;Description automatically generated">
            <a:extLst>
              <a:ext uri="{FF2B5EF4-FFF2-40B4-BE49-F238E27FC236}">
                <a16:creationId xmlns:a16="http://schemas.microsoft.com/office/drawing/2014/main" id="{F50DD343-E925-ACD0-47C5-C3F27ECF3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05075"/>
            <a:ext cx="5157787" cy="40531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C486EB-8262-8364-040C-EF8C6645B4F6}"/>
              </a:ext>
            </a:extLst>
          </p:cNvPr>
          <p:cNvSpPr txBox="1"/>
          <p:nvPr/>
        </p:nvSpPr>
        <p:spPr>
          <a:xfrm>
            <a:off x="1693141" y="5545393"/>
            <a:ext cx="963561" cy="368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2">
                    <a:lumMod val="50000"/>
                    <a:lumOff val="50000"/>
                  </a:schemeClr>
                </a:solidFill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4116631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06F0-5581-32B8-BA19-EBB31D5D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Post-Processing Aif360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501E1-551F-ED04-CFD6-8C6E600A5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Crime</a:t>
            </a:r>
          </a:p>
        </p:txBody>
      </p:sp>
      <p:pic>
        <p:nvPicPr>
          <p:cNvPr id="8" name="Content Placeholder 7" descr="A chart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4CE3C6A6-6014-2D75-AC27-CD7D3F0677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81" y="2591107"/>
            <a:ext cx="4235251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F192B-A3BE-83F1-3E46-3B99D1409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Student</a:t>
            </a:r>
          </a:p>
        </p:txBody>
      </p:sp>
      <p:pic>
        <p:nvPicPr>
          <p:cNvPr id="10" name="Content Placeholder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24D260A-ED35-94A1-4B7C-110BF3A06B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86" y="4715807"/>
            <a:ext cx="3291840" cy="1645920"/>
          </a:xfrm>
        </p:spPr>
      </p:pic>
      <p:pic>
        <p:nvPicPr>
          <p:cNvPr id="12" name="Picture 11" descr="A chart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7C84A52-BD50-9A08-C2BF-B8202A8A8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4" y="2591107"/>
            <a:ext cx="4235250" cy="3869555"/>
          </a:xfrm>
          <a:prstGeom prst="rect">
            <a:avLst/>
          </a:prstGeom>
        </p:spPr>
      </p:pic>
      <p:pic>
        <p:nvPicPr>
          <p:cNvPr id="14" name="Picture 1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2FACD872-C8A5-8DC8-2A1E-2BE16357A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0" y="4755628"/>
            <a:ext cx="34213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2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06F0-5581-32B8-BA19-EBB31D5D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Post-Processing Aif360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501E1-551F-ED04-CFD6-8C6E600A5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Crime</a:t>
            </a:r>
          </a:p>
        </p:txBody>
      </p:sp>
      <p:pic>
        <p:nvPicPr>
          <p:cNvPr id="8" name="Content Placeholder 7" descr="A bar graph with text&#10;&#10;Description automatically generated">
            <a:extLst>
              <a:ext uri="{FF2B5EF4-FFF2-40B4-BE49-F238E27FC236}">
                <a16:creationId xmlns:a16="http://schemas.microsoft.com/office/drawing/2014/main" id="{8270FACB-85AF-5CF0-76CC-B8C512636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943" y="2642727"/>
            <a:ext cx="4437701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F192B-A3BE-83F1-3E46-3B99D1409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Student</a:t>
            </a:r>
          </a:p>
        </p:txBody>
      </p:sp>
      <p:pic>
        <p:nvPicPr>
          <p:cNvPr id="11" name="Content Placeholder 10" descr="A bar graph with text&#10;&#10;Description automatically generated">
            <a:extLst>
              <a:ext uri="{FF2B5EF4-FFF2-40B4-BE49-F238E27FC236}">
                <a16:creationId xmlns:a16="http://schemas.microsoft.com/office/drawing/2014/main" id="{9CD4C911-3A31-A977-9104-25CEDF279F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42728"/>
            <a:ext cx="4461994" cy="3684587"/>
          </a:xfrm>
        </p:spPr>
      </p:pic>
      <p:pic>
        <p:nvPicPr>
          <p:cNvPr id="9" name="Content Placeholder 13" descr="Infinity with solid fill">
            <a:extLst>
              <a:ext uri="{FF2B5EF4-FFF2-40B4-BE49-F238E27FC236}">
                <a16:creationId xmlns:a16="http://schemas.microsoft.com/office/drawing/2014/main" id="{24BFB7E4-1296-5CE0-8E66-9621CF10C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5159" y="5349773"/>
            <a:ext cx="544179" cy="5441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21C8A-7FA0-034C-38C4-7C3ACF41CA32}"/>
              </a:ext>
            </a:extLst>
          </p:cNvPr>
          <p:cNvSpPr txBox="1"/>
          <p:nvPr/>
        </p:nvSpPr>
        <p:spPr>
          <a:xfrm>
            <a:off x="1486664" y="5349773"/>
            <a:ext cx="963561" cy="368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2">
                    <a:lumMod val="50000"/>
                    <a:lumOff val="50000"/>
                  </a:schemeClr>
                </a:solidFill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664733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BA1B3-0C82-4B7E-5BD5-A380CB87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7200"/>
              <a:t>Research Question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239488-C5B1-F27A-ADA4-C33A8B8F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200" err="1">
                <a:ea typeface="+mn-lt"/>
                <a:cs typeface="+mn-lt"/>
              </a:rPr>
              <a:t>Fairlearn</a:t>
            </a:r>
            <a:r>
              <a:rPr lang="de-DE" sz="2200">
                <a:ea typeface="+mn-lt"/>
                <a:cs typeface="+mn-lt"/>
              </a:rPr>
              <a:t> </a:t>
            </a:r>
            <a:r>
              <a:rPr lang="de-DE" sz="2200" err="1">
                <a:ea typeface="+mn-lt"/>
                <a:cs typeface="+mn-lt"/>
              </a:rPr>
              <a:t>easier</a:t>
            </a:r>
            <a:r>
              <a:rPr lang="de-DE" sz="2200">
                <a:ea typeface="+mn-lt"/>
                <a:cs typeface="+mn-lt"/>
              </a:rPr>
              <a:t> </a:t>
            </a:r>
            <a:r>
              <a:rPr lang="de-DE" sz="2200" err="1">
                <a:ea typeface="+mn-lt"/>
                <a:cs typeface="+mn-lt"/>
              </a:rPr>
              <a:t>applicable</a:t>
            </a:r>
            <a:r>
              <a:rPr lang="de-DE" sz="2200">
                <a:ea typeface="+mn-lt"/>
                <a:cs typeface="+mn-lt"/>
              </a:rPr>
              <a:t>, </a:t>
            </a:r>
            <a:r>
              <a:rPr lang="de-DE" sz="2200" err="1">
                <a:ea typeface="+mn-lt"/>
                <a:cs typeface="+mn-lt"/>
              </a:rPr>
              <a:t>very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well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suited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for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bias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detection</a:t>
            </a:r>
            <a:br>
              <a:rPr lang="de-DE" sz="2200">
                <a:ea typeface="+mn-lt"/>
                <a:cs typeface="+mn-lt"/>
              </a:rPr>
            </a:br>
            <a:r>
              <a:rPr lang="de-DE" sz="2200"/>
              <a:t>fast and </a:t>
            </a:r>
            <a:r>
              <a:rPr lang="de-DE" sz="2200" err="1"/>
              <a:t>good</a:t>
            </a:r>
            <a:r>
              <a:rPr lang="de-DE" sz="2200"/>
              <a:t> </a:t>
            </a:r>
            <a:r>
              <a:rPr lang="de-DE" sz="2200" err="1"/>
              <a:t>results</a:t>
            </a:r>
            <a:r>
              <a:rPr lang="de-DE" sz="2200"/>
              <a:t>, </a:t>
            </a:r>
            <a:r>
              <a:rPr lang="de-DE" sz="2200" err="1"/>
              <a:t>very</a:t>
            </a:r>
            <a:r>
              <a:rPr lang="de-DE" sz="2200"/>
              <a:t> </a:t>
            </a:r>
            <a:r>
              <a:rPr lang="de-DE" sz="2200" err="1"/>
              <a:t>well</a:t>
            </a:r>
            <a:r>
              <a:rPr lang="de-DE" sz="2200"/>
              <a:t> </a:t>
            </a:r>
            <a:r>
              <a:rPr lang="de-DE" sz="2200" err="1"/>
              <a:t>suited</a:t>
            </a:r>
            <a:r>
              <a:rPr lang="de-DE" sz="2200"/>
              <a:t> </a:t>
            </a:r>
            <a:r>
              <a:rPr lang="de-DE" sz="2200" err="1"/>
              <a:t>for</a:t>
            </a:r>
            <a:r>
              <a:rPr lang="de-DE" sz="2200"/>
              <a:t> </a:t>
            </a:r>
            <a:r>
              <a:rPr lang="de-DE" sz="2200" err="1"/>
              <a:t>gaining</a:t>
            </a:r>
            <a:r>
              <a:rPr lang="de-DE" sz="2200"/>
              <a:t> an </a:t>
            </a:r>
            <a:r>
              <a:rPr lang="de-DE" sz="2200" err="1"/>
              <a:t>overview</a:t>
            </a:r>
            <a:endParaRPr lang="de-DE" sz="2200"/>
          </a:p>
          <a:p>
            <a:r>
              <a:rPr lang="de-DE" sz="2200"/>
              <a:t>AIF360 a </a:t>
            </a:r>
            <a:r>
              <a:rPr lang="de-DE" sz="2200" err="1"/>
              <a:t>bit</a:t>
            </a:r>
            <a:r>
              <a:rPr lang="de-DE" sz="2200"/>
              <a:t> limited </a:t>
            </a:r>
            <a:r>
              <a:rPr lang="de-DE" sz="2200" err="1"/>
              <a:t>for</a:t>
            </a:r>
            <a:r>
              <a:rPr lang="de-DE" sz="2200"/>
              <a:t> </a:t>
            </a:r>
            <a:r>
              <a:rPr lang="de-DE" sz="2200" err="1"/>
              <a:t>bias</a:t>
            </a:r>
            <a:r>
              <a:rPr lang="de-DE" sz="2200"/>
              <a:t> </a:t>
            </a:r>
            <a:r>
              <a:rPr lang="de-DE" sz="2200" err="1"/>
              <a:t>detection</a:t>
            </a:r>
            <a:r>
              <a:rPr lang="de-DE" sz="2200"/>
              <a:t>, </a:t>
            </a:r>
            <a:r>
              <a:rPr lang="de-DE" sz="2200" err="1"/>
              <a:t>harder</a:t>
            </a:r>
            <a:r>
              <a:rPr lang="de-DE" sz="2200"/>
              <a:t> </a:t>
            </a:r>
            <a:r>
              <a:rPr lang="de-DE" sz="2200" err="1"/>
              <a:t>to</a:t>
            </a:r>
            <a:r>
              <a:rPr lang="de-DE" sz="2200"/>
              <a:t> </a:t>
            </a:r>
            <a:r>
              <a:rPr lang="de-DE" sz="2200" err="1"/>
              <a:t>set</a:t>
            </a:r>
            <a:r>
              <a:rPr lang="de-DE" sz="2200"/>
              <a:t> </a:t>
            </a:r>
            <a:r>
              <a:rPr lang="de-DE" sz="2200" err="1"/>
              <a:t>up</a:t>
            </a:r>
            <a:r>
              <a:rPr lang="de-DE" sz="2200"/>
              <a:t> and </a:t>
            </a:r>
            <a:r>
              <a:rPr lang="de-DE" sz="2200" err="1"/>
              <a:t>get</a:t>
            </a:r>
            <a:r>
              <a:rPr lang="de-DE" sz="2200"/>
              <a:t> </a:t>
            </a:r>
            <a:r>
              <a:rPr lang="de-DE" sz="2200" err="1"/>
              <a:t>to</a:t>
            </a:r>
            <a:r>
              <a:rPr lang="de-DE" sz="2200"/>
              <a:t> </a:t>
            </a:r>
            <a:r>
              <a:rPr lang="de-DE" sz="2200" err="1"/>
              <a:t>work</a:t>
            </a:r>
            <a:r>
              <a:rPr lang="de-DE" sz="2200"/>
              <a:t> </a:t>
            </a:r>
            <a:r>
              <a:rPr lang="de-DE" sz="2200" err="1"/>
              <a:t>propperly</a:t>
            </a:r>
            <a:r>
              <a:rPr lang="de-DE" sz="2200"/>
              <a:t>, </a:t>
            </a:r>
            <a:r>
              <a:rPr lang="de-DE" sz="2200" err="1"/>
              <a:t>once</a:t>
            </a:r>
            <a:r>
              <a:rPr lang="de-DE" sz="2200"/>
              <a:t> </a:t>
            </a:r>
            <a:r>
              <a:rPr lang="de-DE" sz="2200" err="1"/>
              <a:t>applied</a:t>
            </a:r>
            <a:r>
              <a:rPr lang="de-DE" sz="2200"/>
              <a:t> </a:t>
            </a:r>
            <a:r>
              <a:rPr lang="de-DE" sz="2200" err="1"/>
              <a:t>has</a:t>
            </a:r>
            <a:r>
              <a:rPr lang="de-DE" sz="2200"/>
              <a:t> </a:t>
            </a:r>
            <a:r>
              <a:rPr lang="de-DE" sz="2200" err="1"/>
              <a:t>comparatively</a:t>
            </a:r>
            <a:r>
              <a:rPr lang="de-DE" sz="2200"/>
              <a:t> </a:t>
            </a:r>
            <a:r>
              <a:rPr lang="de-DE" sz="2200" err="1"/>
              <a:t>more</a:t>
            </a:r>
            <a:r>
              <a:rPr lang="de-DE" sz="2200"/>
              <a:t> </a:t>
            </a:r>
            <a:r>
              <a:rPr lang="de-DE" sz="2200" err="1"/>
              <a:t>mitigation</a:t>
            </a:r>
            <a:r>
              <a:rPr lang="de-DE" sz="2200"/>
              <a:t> </a:t>
            </a:r>
            <a:r>
              <a:rPr lang="de-DE" sz="2200" err="1"/>
              <a:t>options</a:t>
            </a:r>
            <a:endParaRPr lang="de-DE" sz="2200"/>
          </a:p>
          <a:p>
            <a:r>
              <a:rPr lang="de-DE" sz="2200" err="1"/>
              <a:t>Fairlearn</a:t>
            </a:r>
            <a:r>
              <a:rPr lang="de-DE" sz="2200"/>
              <a:t> </a:t>
            </a:r>
            <a:r>
              <a:rPr lang="de-DE" sz="2200" err="1"/>
              <a:t>good</a:t>
            </a:r>
            <a:r>
              <a:rPr lang="de-DE" sz="2200"/>
              <a:t> </a:t>
            </a:r>
            <a:r>
              <a:rPr lang="de-DE" sz="2200" err="1"/>
              <a:t>results</a:t>
            </a:r>
            <a:r>
              <a:rPr lang="de-DE" sz="2200"/>
              <a:t> in </a:t>
            </a:r>
            <a:r>
              <a:rPr lang="de-DE" sz="2200" err="1"/>
              <a:t>combination</a:t>
            </a:r>
            <a:r>
              <a:rPr lang="de-DE" sz="2200"/>
              <a:t> </a:t>
            </a:r>
            <a:r>
              <a:rPr lang="de-DE" sz="2200" err="1"/>
              <a:t>with</a:t>
            </a:r>
            <a:r>
              <a:rPr lang="de-DE" sz="2200"/>
              <a:t> </a:t>
            </a:r>
            <a:r>
              <a:rPr lang="de-DE" sz="2200" err="1"/>
              <a:t>pre</a:t>
            </a:r>
            <a:r>
              <a:rPr lang="de-DE" sz="2200"/>
              <a:t> and post-</a:t>
            </a:r>
            <a:r>
              <a:rPr lang="de-DE" sz="2200" err="1"/>
              <a:t>processing</a:t>
            </a:r>
            <a:r>
              <a:rPr lang="de-DE" sz="2200"/>
              <a:t>, in-</a:t>
            </a:r>
            <a:r>
              <a:rPr lang="de-DE" sz="2200" err="1"/>
              <a:t>processing</a:t>
            </a:r>
            <a:r>
              <a:rPr lang="de-DE" sz="2200"/>
              <a:t> a </a:t>
            </a:r>
            <a:r>
              <a:rPr lang="de-DE" sz="2200" err="1"/>
              <a:t>bit</a:t>
            </a:r>
            <a:r>
              <a:rPr lang="de-DE" sz="2200"/>
              <a:t> </a:t>
            </a:r>
            <a:r>
              <a:rPr lang="de-DE" sz="2200" err="1"/>
              <a:t>difficult</a:t>
            </a:r>
            <a:r>
              <a:rPr lang="de-DE" sz="2200"/>
              <a:t> - </a:t>
            </a:r>
            <a:r>
              <a:rPr lang="de-DE" sz="2200" err="1"/>
              <a:t>If</a:t>
            </a:r>
            <a:r>
              <a:rPr lang="de-DE" sz="2200"/>
              <a:t> </a:t>
            </a:r>
            <a:r>
              <a:rPr lang="de-DE" sz="2200" err="1">
                <a:latin typeface="Aptos"/>
                <a:cs typeface="Times New Roman"/>
              </a:rPr>
              <a:t>training</a:t>
            </a:r>
            <a:r>
              <a:rPr lang="de-DE" sz="2200">
                <a:latin typeface="Aptos"/>
                <a:cs typeface="Times New Roman"/>
              </a:rPr>
              <a:t> </a:t>
            </a:r>
            <a:r>
              <a:rPr lang="de-DE" sz="2200" err="1">
                <a:latin typeface="Aptos"/>
                <a:cs typeface="Times New Roman"/>
              </a:rPr>
              <a:t>data</a:t>
            </a:r>
            <a:r>
              <a:rPr lang="de-DE" sz="2200">
                <a:latin typeface="Aptos"/>
                <a:cs typeface="Times New Roman"/>
              </a:rPr>
              <a:t> not </a:t>
            </a:r>
            <a:r>
              <a:rPr lang="de-DE" sz="2200" err="1">
                <a:latin typeface="Aptos"/>
                <a:cs typeface="Times New Roman"/>
              </a:rPr>
              <a:t>adequately</a:t>
            </a:r>
            <a:r>
              <a:rPr lang="de-DE" sz="2200">
                <a:latin typeface="Aptos"/>
                <a:cs typeface="Times New Roman"/>
              </a:rPr>
              <a:t> </a:t>
            </a:r>
            <a:r>
              <a:rPr lang="de-DE" sz="2200" err="1">
                <a:latin typeface="Aptos"/>
                <a:cs typeface="Times New Roman"/>
              </a:rPr>
              <a:t>represents</a:t>
            </a:r>
            <a:r>
              <a:rPr lang="de-DE" sz="2200">
                <a:latin typeface="Aptos"/>
                <a:cs typeface="Times New Roman"/>
              </a:rPr>
              <a:t> all sensitive </a:t>
            </a:r>
            <a:r>
              <a:rPr lang="de-DE" sz="2200" err="1">
                <a:latin typeface="Aptos"/>
                <a:cs typeface="Times New Roman"/>
              </a:rPr>
              <a:t>groups</a:t>
            </a:r>
            <a:r>
              <a:rPr lang="de-DE" sz="2200">
                <a:latin typeface="Aptos"/>
                <a:cs typeface="Times New Roman"/>
              </a:rPr>
              <a:t>, </a:t>
            </a:r>
            <a:r>
              <a:rPr lang="de-DE" sz="2200" err="1">
                <a:latin typeface="Aptos"/>
                <a:cs typeface="Times New Roman"/>
              </a:rPr>
              <a:t>difficult</a:t>
            </a:r>
            <a:r>
              <a:rPr lang="de-DE" sz="2200">
                <a:latin typeface="Aptos"/>
                <a:cs typeface="Times New Roman"/>
              </a:rPr>
              <a:t> </a:t>
            </a:r>
            <a:r>
              <a:rPr lang="de-DE" sz="2200" err="1">
                <a:latin typeface="Aptos"/>
                <a:cs typeface="Times New Roman"/>
              </a:rPr>
              <a:t>to</a:t>
            </a:r>
            <a:r>
              <a:rPr lang="de-DE" sz="2200">
                <a:latin typeface="Aptos"/>
                <a:cs typeface="Times New Roman"/>
              </a:rPr>
              <a:t> </a:t>
            </a:r>
            <a:r>
              <a:rPr lang="de-DE" sz="2200" err="1">
                <a:latin typeface="Aptos"/>
                <a:cs typeface="Times New Roman"/>
              </a:rPr>
              <a:t>tweak</a:t>
            </a:r>
            <a:r>
              <a:rPr lang="de-DE" sz="2200">
                <a:latin typeface="Aptos"/>
                <a:cs typeface="Times New Roman"/>
              </a:rPr>
              <a:t> </a:t>
            </a:r>
            <a:r>
              <a:rPr lang="de-DE" sz="2200" err="1">
                <a:latin typeface="Aptos"/>
                <a:cs typeface="Times New Roman"/>
              </a:rPr>
              <a:t>correctly</a:t>
            </a:r>
            <a:endParaRPr lang="en-US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4948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BA1B3-0C82-4B7E-5BD5-A380CB87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511" y="415682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7200"/>
              <a:t>Research Question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57B9E5-7C3A-BA99-10CA-4E882D196BDD}"/>
              </a:ext>
            </a:extLst>
          </p:cNvPr>
          <p:cNvSpPr txBox="1">
            <a:spLocks/>
          </p:cNvSpPr>
          <p:nvPr/>
        </p:nvSpPr>
        <p:spPr>
          <a:xfrm>
            <a:off x="1211788" y="182377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err="1"/>
              <a:t>Fairlearn</a:t>
            </a:r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A4878F7-2823-E024-C987-68AED16E1367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err="1">
                <a:ea typeface="+mn-lt"/>
                <a:cs typeface="+mn-lt"/>
              </a:rPr>
              <a:t>Easier</a:t>
            </a:r>
            <a:r>
              <a:rPr lang="de-DE" sz="2200">
                <a:ea typeface="+mn-lt"/>
                <a:cs typeface="+mn-lt"/>
              </a:rPr>
              <a:t> </a:t>
            </a:r>
            <a:r>
              <a:rPr lang="de-DE" sz="2200" err="1">
                <a:ea typeface="+mn-lt"/>
                <a:cs typeface="+mn-lt"/>
              </a:rPr>
              <a:t>applicable</a:t>
            </a:r>
            <a:endParaRPr lang="de-DE" sz="2200">
              <a:ea typeface="+mn-lt"/>
              <a:cs typeface="+mn-lt"/>
            </a:endParaRPr>
          </a:p>
          <a:p>
            <a:r>
              <a:rPr lang="de-DE" sz="2200">
                <a:ea typeface="+mn-lt"/>
                <a:cs typeface="+mn-lt"/>
              </a:rPr>
              <a:t>Very </a:t>
            </a:r>
            <a:r>
              <a:rPr lang="de-DE" sz="2200" err="1">
                <a:ea typeface="+mn-lt"/>
                <a:cs typeface="+mn-lt"/>
              </a:rPr>
              <a:t>well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suited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for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bias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detection</a:t>
            </a:r>
            <a:endParaRPr lang="de-DE" sz="2200">
              <a:ea typeface="+mn-lt"/>
              <a:cs typeface="+mn-lt"/>
            </a:endParaRPr>
          </a:p>
          <a:p>
            <a:r>
              <a:rPr lang="de-DE" sz="2200"/>
              <a:t>Fast </a:t>
            </a:r>
            <a:r>
              <a:rPr lang="de-DE" sz="2200" err="1"/>
              <a:t>results</a:t>
            </a:r>
            <a:endParaRPr lang="de-DE" sz="2200"/>
          </a:p>
          <a:p>
            <a:r>
              <a:rPr lang="de-DE" sz="2200"/>
              <a:t> Very </a:t>
            </a:r>
            <a:r>
              <a:rPr lang="de-DE" sz="2200" err="1"/>
              <a:t>well</a:t>
            </a:r>
            <a:r>
              <a:rPr lang="de-DE" sz="2200"/>
              <a:t> </a:t>
            </a:r>
            <a:r>
              <a:rPr lang="de-DE" sz="2200" err="1"/>
              <a:t>suited</a:t>
            </a:r>
            <a:r>
              <a:rPr lang="de-DE" sz="2200"/>
              <a:t> </a:t>
            </a:r>
            <a:r>
              <a:rPr lang="de-DE" sz="2200" err="1"/>
              <a:t>for</a:t>
            </a:r>
            <a:r>
              <a:rPr lang="de-DE" sz="2200"/>
              <a:t> </a:t>
            </a:r>
            <a:r>
              <a:rPr lang="de-DE" sz="2200" err="1"/>
              <a:t>gaining</a:t>
            </a:r>
            <a:r>
              <a:rPr lang="de-DE" sz="2200"/>
              <a:t> an </a:t>
            </a:r>
            <a:r>
              <a:rPr lang="de-DE" sz="2200" err="1"/>
              <a:t>overview</a:t>
            </a:r>
            <a:endParaRPr lang="de-DE" sz="2200"/>
          </a:p>
          <a:p>
            <a:r>
              <a:rPr lang="de-DE" sz="2200" err="1"/>
              <a:t>Good</a:t>
            </a:r>
            <a:r>
              <a:rPr lang="de-DE" sz="2200"/>
              <a:t> </a:t>
            </a:r>
            <a:r>
              <a:rPr lang="de-DE" sz="2200" err="1"/>
              <a:t>results</a:t>
            </a:r>
            <a:r>
              <a:rPr lang="de-DE" sz="2200"/>
              <a:t> in </a:t>
            </a:r>
            <a:r>
              <a:rPr lang="de-DE" sz="2200" err="1"/>
              <a:t>combination</a:t>
            </a:r>
            <a:r>
              <a:rPr lang="de-DE" sz="2200"/>
              <a:t> </a:t>
            </a:r>
            <a:r>
              <a:rPr lang="de-DE" sz="2200" err="1"/>
              <a:t>with</a:t>
            </a:r>
            <a:r>
              <a:rPr lang="de-DE" sz="2200"/>
              <a:t> </a:t>
            </a:r>
            <a:r>
              <a:rPr lang="de-DE" sz="2200" err="1"/>
              <a:t>pre</a:t>
            </a:r>
            <a:r>
              <a:rPr lang="de-DE" sz="2200"/>
              <a:t> and post-</a:t>
            </a:r>
            <a:r>
              <a:rPr lang="de-DE" sz="2200" err="1"/>
              <a:t>processing</a:t>
            </a:r>
            <a:endParaRPr lang="de-DE" sz="2200"/>
          </a:p>
          <a:p>
            <a:endParaRPr lang="de-DE" sz="2200"/>
          </a:p>
          <a:p>
            <a:r>
              <a:rPr lang="de-DE" sz="2200"/>
              <a:t>In-Processing a </a:t>
            </a:r>
            <a:r>
              <a:rPr lang="de-DE" sz="2200" err="1"/>
              <a:t>bit</a:t>
            </a:r>
            <a:r>
              <a:rPr lang="de-DE" sz="2200"/>
              <a:t> </a:t>
            </a:r>
            <a:r>
              <a:rPr lang="de-DE" sz="2200" err="1"/>
              <a:t>difficult</a:t>
            </a:r>
            <a:endParaRPr lang="de-DE" sz="2200"/>
          </a:p>
          <a:p>
            <a:pPr lvl="1"/>
            <a:r>
              <a:rPr lang="de-DE" sz="1800" err="1"/>
              <a:t>If</a:t>
            </a:r>
            <a:r>
              <a:rPr lang="de-DE" sz="1800"/>
              <a:t> </a:t>
            </a:r>
            <a:r>
              <a:rPr lang="de-DE" sz="1800" err="1">
                <a:latin typeface="Aptos"/>
                <a:cs typeface="Times New Roman"/>
              </a:rPr>
              <a:t>training</a:t>
            </a:r>
            <a:r>
              <a:rPr lang="de-DE" sz="1800">
                <a:latin typeface="Aptos"/>
                <a:cs typeface="Times New Roman"/>
              </a:rPr>
              <a:t> </a:t>
            </a:r>
            <a:r>
              <a:rPr lang="de-DE" sz="1800" err="1">
                <a:latin typeface="Aptos"/>
                <a:cs typeface="Times New Roman"/>
              </a:rPr>
              <a:t>data</a:t>
            </a:r>
            <a:r>
              <a:rPr lang="de-DE" sz="1800">
                <a:latin typeface="Aptos"/>
                <a:cs typeface="Times New Roman"/>
              </a:rPr>
              <a:t> not </a:t>
            </a:r>
            <a:r>
              <a:rPr lang="de-DE" sz="1800" err="1">
                <a:latin typeface="Aptos"/>
                <a:cs typeface="Times New Roman"/>
              </a:rPr>
              <a:t>adequately</a:t>
            </a:r>
            <a:r>
              <a:rPr lang="de-DE" sz="1800">
                <a:latin typeface="Aptos"/>
                <a:cs typeface="Times New Roman"/>
              </a:rPr>
              <a:t> </a:t>
            </a:r>
            <a:r>
              <a:rPr lang="de-DE" sz="1800" err="1">
                <a:latin typeface="Aptos"/>
                <a:cs typeface="Times New Roman"/>
              </a:rPr>
              <a:t>represents</a:t>
            </a:r>
            <a:r>
              <a:rPr lang="de-DE" sz="1800">
                <a:latin typeface="Aptos"/>
                <a:cs typeface="Times New Roman"/>
              </a:rPr>
              <a:t> all sensitive </a:t>
            </a:r>
            <a:r>
              <a:rPr lang="de-DE" sz="1800" err="1">
                <a:latin typeface="Aptos"/>
                <a:cs typeface="Times New Roman"/>
              </a:rPr>
              <a:t>groups</a:t>
            </a:r>
            <a:r>
              <a:rPr lang="de-DE" sz="1800">
                <a:latin typeface="Aptos"/>
                <a:cs typeface="Times New Roman"/>
              </a:rPr>
              <a:t>, </a:t>
            </a:r>
            <a:r>
              <a:rPr lang="de-DE" sz="1800" err="1">
                <a:latin typeface="Aptos"/>
                <a:cs typeface="Times New Roman"/>
              </a:rPr>
              <a:t>difficult</a:t>
            </a:r>
            <a:r>
              <a:rPr lang="de-DE" sz="1800">
                <a:latin typeface="Aptos"/>
                <a:cs typeface="Times New Roman"/>
              </a:rPr>
              <a:t> </a:t>
            </a:r>
            <a:r>
              <a:rPr lang="de-DE" sz="1800" err="1">
                <a:latin typeface="Aptos"/>
                <a:cs typeface="Times New Roman"/>
              </a:rPr>
              <a:t>to</a:t>
            </a:r>
            <a:r>
              <a:rPr lang="de-DE" sz="1800">
                <a:latin typeface="Aptos"/>
                <a:cs typeface="Times New Roman"/>
              </a:rPr>
              <a:t> </a:t>
            </a:r>
            <a:r>
              <a:rPr lang="de-DE" sz="1800" err="1">
                <a:latin typeface="Aptos"/>
                <a:cs typeface="Times New Roman"/>
              </a:rPr>
              <a:t>tweak</a:t>
            </a:r>
            <a:r>
              <a:rPr lang="de-DE" sz="1800">
                <a:latin typeface="Aptos"/>
                <a:cs typeface="Times New Roman"/>
              </a:rPr>
              <a:t> </a:t>
            </a:r>
            <a:r>
              <a:rPr lang="de-DE" sz="1800" err="1">
                <a:latin typeface="Aptos"/>
                <a:cs typeface="Times New Roman"/>
              </a:rPr>
              <a:t>correctly</a:t>
            </a:r>
            <a:endParaRPr lang="en-US" sz="800">
              <a:latin typeface="Times New Roman"/>
              <a:cs typeface="Times New Roman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1272AE2-F1B2-1AB1-1FDA-1F3F21E01101}"/>
              </a:ext>
            </a:extLst>
          </p:cNvPr>
          <p:cNvSpPr txBox="1">
            <a:spLocks/>
          </p:cNvSpPr>
          <p:nvPr/>
        </p:nvSpPr>
        <p:spPr>
          <a:xfrm>
            <a:off x="6363639" y="1823776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Aif360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8CE22E1-4D17-C33E-844E-D5F5BA0AA072}"/>
              </a:ext>
            </a:extLst>
          </p:cNvPr>
          <p:cNvSpPr txBox="1">
            <a:spLocks/>
          </p:cNvSpPr>
          <p:nvPr/>
        </p:nvSpPr>
        <p:spPr>
          <a:xfrm>
            <a:off x="6169024" y="255208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Limited </a:t>
            </a:r>
            <a:r>
              <a:rPr lang="de-DE" err="1"/>
              <a:t>bias</a:t>
            </a:r>
            <a:r>
              <a:rPr lang="de-DE"/>
              <a:t> </a:t>
            </a:r>
            <a:r>
              <a:rPr lang="de-DE" err="1"/>
              <a:t>detection</a:t>
            </a:r>
            <a:endParaRPr lang="de-DE"/>
          </a:p>
          <a:p>
            <a:r>
              <a:rPr lang="de-DE"/>
              <a:t> More </a:t>
            </a:r>
            <a:r>
              <a:rPr lang="de-DE" err="1"/>
              <a:t>challenging</a:t>
            </a:r>
            <a:r>
              <a:rPr lang="de-DE"/>
              <a:t> 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 and </a:t>
            </a:r>
            <a:r>
              <a:rPr lang="de-DE" err="1"/>
              <a:t>get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</a:t>
            </a:r>
            <a:r>
              <a:rPr lang="de-DE" err="1"/>
              <a:t>propperly</a:t>
            </a:r>
            <a:endParaRPr lang="de-DE"/>
          </a:p>
          <a:p>
            <a:endParaRPr lang="de-DE"/>
          </a:p>
          <a:p>
            <a:r>
              <a:rPr lang="de-DE"/>
              <a:t> </a:t>
            </a:r>
            <a:r>
              <a:rPr lang="de-DE" err="1"/>
              <a:t>Once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properly</a:t>
            </a:r>
            <a:r>
              <a:rPr lang="de-DE"/>
              <a:t>, </a:t>
            </a:r>
            <a:br>
              <a:rPr lang="de-DE"/>
            </a:b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mitigation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options</a:t>
            </a:r>
            <a:r>
              <a:rPr lang="de-DE"/>
              <a:t> and </a:t>
            </a:r>
            <a:r>
              <a:rPr lang="de-DE" err="1"/>
              <a:t>metrics</a:t>
            </a:r>
            <a:endParaRPr lang="de-DE"/>
          </a:p>
          <a:p>
            <a:r>
              <a:rPr lang="de-DE"/>
              <a:t>(</a:t>
            </a:r>
            <a:r>
              <a:rPr lang="de-DE" err="1"/>
              <a:t>Api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sklearn</a:t>
            </a:r>
            <a:r>
              <a:rPr lang="de-DE"/>
              <a:t>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55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BA1B3-0C82-4B7E-5BD5-A380CB87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7200"/>
              <a:t>Research Question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239488-C5B1-F27A-ADA4-C33A8B8F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67545"/>
            <a:ext cx="8592399" cy="35767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200" err="1">
                <a:ea typeface="+mn-lt"/>
                <a:cs typeface="+mn-lt"/>
              </a:rPr>
              <a:t>Biases</a:t>
            </a:r>
            <a:r>
              <a:rPr lang="de-DE" sz="2200">
                <a:ea typeface="+mn-lt"/>
                <a:cs typeface="+mn-lt"/>
              </a:rPr>
              <a:t> in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crime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dataset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are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generally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more</a:t>
            </a:r>
            <a:r>
              <a:rPr lang="de-DE" sz="2200">
                <a:ea typeface="+mn-lt"/>
                <a:cs typeface="+mn-lt"/>
              </a:rPr>
              <a:t> extreme, </a:t>
            </a:r>
            <a:r>
              <a:rPr lang="de-DE" sz="2200" err="1">
                <a:ea typeface="+mn-lt"/>
                <a:cs typeface="+mn-lt"/>
              </a:rPr>
              <a:t>particularly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related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to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socio-economic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factors</a:t>
            </a:r>
            <a:r>
              <a:rPr lang="de-DE" sz="2200">
                <a:ea typeface="+mn-lt"/>
                <a:cs typeface="+mn-lt"/>
              </a:rPr>
              <a:t> such </a:t>
            </a:r>
            <a:r>
              <a:rPr lang="de-DE" sz="2200" err="1">
                <a:ea typeface="+mn-lt"/>
                <a:cs typeface="+mn-lt"/>
              </a:rPr>
              <a:t>as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race</a:t>
            </a:r>
            <a:r>
              <a:rPr lang="de-DE" sz="2200">
                <a:ea typeface="+mn-lt"/>
                <a:cs typeface="+mn-lt"/>
              </a:rPr>
              <a:t>, </a:t>
            </a:r>
            <a:r>
              <a:rPr lang="de-DE" sz="2200" err="1">
                <a:ea typeface="+mn-lt"/>
                <a:cs typeface="+mn-lt"/>
              </a:rPr>
              <a:t>background</a:t>
            </a:r>
            <a:r>
              <a:rPr lang="de-DE" sz="2200">
                <a:ea typeface="+mn-lt"/>
                <a:cs typeface="+mn-lt"/>
              </a:rPr>
              <a:t>, and </a:t>
            </a:r>
            <a:r>
              <a:rPr lang="de-DE" sz="2200" err="1">
                <a:ea typeface="+mn-lt"/>
                <a:cs typeface="+mn-lt"/>
              </a:rPr>
              <a:t>family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structure</a:t>
            </a:r>
            <a:r>
              <a:rPr lang="de-DE" sz="2200">
                <a:ea typeface="+mn-lt"/>
                <a:cs typeface="+mn-lt"/>
              </a:rPr>
              <a:t>, </a:t>
            </a:r>
            <a:r>
              <a:rPr lang="de-DE" sz="2200" err="1">
                <a:ea typeface="+mn-lt"/>
                <a:cs typeface="+mn-lt"/>
              </a:rPr>
              <a:t>while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student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dataset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shows</a:t>
            </a:r>
            <a:r>
              <a:rPr lang="de-DE" sz="2200">
                <a:ea typeface="+mn-lt"/>
                <a:cs typeface="+mn-lt"/>
              </a:rPr>
              <a:t> high </a:t>
            </a:r>
            <a:r>
              <a:rPr lang="de-DE" sz="2200" err="1">
                <a:ea typeface="+mn-lt"/>
                <a:cs typeface="+mn-lt"/>
              </a:rPr>
              <a:t>biases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primarily</a:t>
            </a:r>
            <a:r>
              <a:rPr lang="de-DE" sz="2200">
                <a:ea typeface="+mn-lt"/>
                <a:cs typeface="+mn-lt"/>
              </a:rPr>
              <a:t> in </a:t>
            </a:r>
            <a:r>
              <a:rPr lang="de-DE" sz="2200" err="1">
                <a:ea typeface="+mn-lt"/>
                <a:cs typeface="+mn-lt"/>
              </a:rPr>
              <a:t>absence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previous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failures</a:t>
            </a:r>
            <a:r>
              <a:rPr lang="de-DE" sz="2200">
                <a:ea typeface="+mn-lt"/>
                <a:cs typeface="+mn-lt"/>
              </a:rPr>
              <a:t> (personal </a:t>
            </a:r>
            <a:r>
              <a:rPr lang="de-DE" sz="2200" err="1">
                <a:ea typeface="+mn-lt"/>
                <a:cs typeface="+mn-lt"/>
              </a:rPr>
              <a:t>behavior</a:t>
            </a:r>
            <a:r>
              <a:rPr lang="de-DE" sz="2200">
                <a:ea typeface="+mn-lt"/>
                <a:cs typeface="+mn-lt"/>
              </a:rPr>
              <a:t>).</a:t>
            </a:r>
            <a:endParaRPr lang="de-DE" sz="2200"/>
          </a:p>
          <a:p>
            <a:r>
              <a:rPr lang="de-DE" sz="2200" err="1">
                <a:ea typeface="+mn-lt"/>
                <a:cs typeface="+mn-lt"/>
              </a:rPr>
              <a:t>Effective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bias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mitigation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techniques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reduce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these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biases</a:t>
            </a:r>
            <a:r>
              <a:rPr lang="de-DE" sz="2200">
                <a:ea typeface="+mn-lt"/>
                <a:cs typeface="+mn-lt"/>
              </a:rPr>
              <a:t> in </a:t>
            </a:r>
            <a:r>
              <a:rPr lang="de-DE" sz="2200" err="1">
                <a:ea typeface="+mn-lt"/>
                <a:cs typeface="+mn-lt"/>
              </a:rPr>
              <a:t>both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datasets</a:t>
            </a:r>
            <a:r>
              <a:rPr lang="de-DE" sz="2200">
                <a:ea typeface="+mn-lt"/>
                <a:cs typeface="+mn-lt"/>
              </a:rPr>
              <a:t>, but </a:t>
            </a:r>
            <a:r>
              <a:rPr lang="de-DE" sz="2200" err="1">
                <a:ea typeface="+mn-lt"/>
                <a:cs typeface="+mn-lt"/>
              </a:rPr>
              <a:t>this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often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comes</a:t>
            </a:r>
            <a:r>
              <a:rPr lang="de-DE" sz="2200">
                <a:ea typeface="+mn-lt"/>
                <a:cs typeface="+mn-lt"/>
              </a:rPr>
              <a:t> at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cost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of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decreased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accuracy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precision</a:t>
            </a:r>
            <a:r>
              <a:rPr lang="de-DE" sz="2200">
                <a:ea typeface="+mn-lt"/>
                <a:cs typeface="+mn-lt"/>
              </a:rPr>
              <a:t>.</a:t>
            </a:r>
            <a:endParaRPr lang="de-DE"/>
          </a:p>
          <a:p>
            <a:r>
              <a:rPr lang="de-DE" sz="2200">
                <a:ea typeface="+mn-lt"/>
                <a:cs typeface="+mn-lt"/>
              </a:rPr>
              <a:t>These </a:t>
            </a:r>
            <a:r>
              <a:rPr lang="de-DE" sz="2200" err="1">
                <a:ea typeface="+mn-lt"/>
                <a:cs typeface="+mn-lt"/>
              </a:rPr>
              <a:t>findings</a:t>
            </a:r>
            <a:r>
              <a:rPr lang="de-DE" sz="2200">
                <a:ea typeface="+mn-lt"/>
                <a:cs typeface="+mn-lt"/>
              </a:rPr>
              <a:t> highlight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trade-offs </a:t>
            </a:r>
            <a:r>
              <a:rPr lang="de-DE" sz="2200" err="1">
                <a:ea typeface="+mn-lt"/>
                <a:cs typeface="+mn-lt"/>
              </a:rPr>
              <a:t>involved</a:t>
            </a:r>
            <a:r>
              <a:rPr lang="de-DE" sz="2200">
                <a:ea typeface="+mn-lt"/>
                <a:cs typeface="+mn-lt"/>
              </a:rPr>
              <a:t> in </a:t>
            </a:r>
            <a:r>
              <a:rPr lang="de-DE" sz="2200" err="1">
                <a:ea typeface="+mn-lt"/>
                <a:cs typeface="+mn-lt"/>
              </a:rPr>
              <a:t>addressing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systemic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inequalities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socio-economic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disparities</a:t>
            </a:r>
            <a:r>
              <a:rPr lang="de-DE" sz="2200">
                <a:ea typeface="+mn-lt"/>
                <a:cs typeface="+mn-lt"/>
              </a:rPr>
              <a:t>, </a:t>
            </a:r>
            <a:r>
              <a:rPr lang="de-DE" sz="2200" err="1">
                <a:ea typeface="+mn-lt"/>
                <a:cs typeface="+mn-lt"/>
              </a:rPr>
              <a:t>informing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our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understanding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of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complex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interplay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between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education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crime</a:t>
            </a:r>
            <a:r>
              <a:rPr lang="de-DE" sz="2200">
                <a:ea typeface="+mn-lt"/>
                <a:cs typeface="+mn-lt"/>
              </a:rPr>
              <a:t>.</a:t>
            </a:r>
            <a:endParaRPr lang="de-DE"/>
          </a:p>
          <a:p>
            <a:endParaRPr lang="de-DE" sz="220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7897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BA1B3-0C82-4B7E-5BD5-A380CB87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7200"/>
              <a:t>Research Question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239488-C5B1-F27A-ADA4-C33A8B8F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67545"/>
            <a:ext cx="8592399" cy="35767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200" err="1">
                <a:ea typeface="+mn-lt"/>
                <a:cs typeface="+mn-lt"/>
              </a:rPr>
              <a:t>Biases</a:t>
            </a:r>
            <a:r>
              <a:rPr lang="de-DE" sz="2200">
                <a:ea typeface="+mn-lt"/>
                <a:cs typeface="+mn-lt"/>
              </a:rPr>
              <a:t> in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crime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dataset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are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generally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more</a:t>
            </a:r>
            <a:r>
              <a:rPr lang="de-DE" sz="2200">
                <a:ea typeface="+mn-lt"/>
                <a:cs typeface="+mn-lt"/>
              </a:rPr>
              <a:t> extreme, </a:t>
            </a:r>
            <a:r>
              <a:rPr lang="de-DE" sz="2200" err="1">
                <a:ea typeface="+mn-lt"/>
                <a:cs typeface="+mn-lt"/>
              </a:rPr>
              <a:t>particularly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related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to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socio-economic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factors</a:t>
            </a:r>
            <a:r>
              <a:rPr lang="de-DE" sz="2200">
                <a:ea typeface="+mn-lt"/>
                <a:cs typeface="+mn-lt"/>
              </a:rPr>
              <a:t> </a:t>
            </a:r>
          </a:p>
          <a:p>
            <a:r>
              <a:rPr lang="de-DE" sz="2200">
                <a:ea typeface="+mn-lt"/>
                <a:cs typeface="+mn-lt"/>
              </a:rPr>
              <a:t>Student </a:t>
            </a:r>
            <a:r>
              <a:rPr lang="de-DE" sz="2200" err="1">
                <a:ea typeface="+mn-lt"/>
                <a:cs typeface="+mn-lt"/>
              </a:rPr>
              <a:t>dataset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shows</a:t>
            </a:r>
            <a:r>
              <a:rPr lang="de-DE" sz="2200">
                <a:ea typeface="+mn-lt"/>
                <a:cs typeface="+mn-lt"/>
              </a:rPr>
              <a:t> high </a:t>
            </a:r>
            <a:r>
              <a:rPr lang="de-DE" sz="2200" err="1">
                <a:ea typeface="+mn-lt"/>
                <a:cs typeface="+mn-lt"/>
              </a:rPr>
              <a:t>biases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primarily</a:t>
            </a:r>
            <a:r>
              <a:rPr lang="de-DE" sz="2200">
                <a:ea typeface="+mn-lt"/>
                <a:cs typeface="+mn-lt"/>
              </a:rPr>
              <a:t> in </a:t>
            </a:r>
            <a:r>
              <a:rPr lang="de-DE" sz="2200" err="1">
                <a:ea typeface="+mn-lt"/>
                <a:cs typeface="+mn-lt"/>
              </a:rPr>
              <a:t>absence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previous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failures</a:t>
            </a:r>
            <a:r>
              <a:rPr lang="de-DE" sz="2200">
                <a:ea typeface="+mn-lt"/>
                <a:cs typeface="+mn-lt"/>
              </a:rPr>
              <a:t> (personal </a:t>
            </a:r>
            <a:r>
              <a:rPr lang="de-DE" sz="2200" err="1">
                <a:ea typeface="+mn-lt"/>
                <a:cs typeface="+mn-lt"/>
              </a:rPr>
              <a:t>behavior</a:t>
            </a:r>
            <a:r>
              <a:rPr lang="de-DE" sz="2200">
                <a:ea typeface="+mn-lt"/>
                <a:cs typeface="+mn-lt"/>
              </a:rPr>
              <a:t>).</a:t>
            </a:r>
            <a:endParaRPr lang="de-DE" sz="2200"/>
          </a:p>
          <a:p>
            <a:r>
              <a:rPr lang="de-DE" sz="2200">
                <a:ea typeface="+mn-lt"/>
                <a:cs typeface="+mn-lt"/>
              </a:rPr>
              <a:t>Bias </a:t>
            </a:r>
            <a:r>
              <a:rPr lang="de-DE" sz="2200" err="1">
                <a:ea typeface="+mn-lt"/>
                <a:cs typeface="+mn-lt"/>
              </a:rPr>
              <a:t>mitigation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techniques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reduce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these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biases</a:t>
            </a:r>
            <a:r>
              <a:rPr lang="de-DE" sz="2200">
                <a:ea typeface="+mn-lt"/>
                <a:cs typeface="+mn-lt"/>
              </a:rPr>
              <a:t> in </a:t>
            </a:r>
            <a:r>
              <a:rPr lang="de-DE" sz="2200" err="1">
                <a:ea typeface="+mn-lt"/>
                <a:cs typeface="+mn-lt"/>
              </a:rPr>
              <a:t>both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dataset</a:t>
            </a:r>
            <a:r>
              <a:rPr lang="de-DE" sz="2200">
                <a:ea typeface="+mn-lt"/>
                <a:cs typeface="+mn-lt"/>
              </a:rPr>
              <a:t>.</a:t>
            </a:r>
          </a:p>
          <a:p>
            <a:r>
              <a:rPr lang="de-DE" sz="2200">
                <a:ea typeface="+mn-lt"/>
                <a:cs typeface="+mn-lt"/>
              </a:rPr>
              <a:t>But </a:t>
            </a:r>
            <a:r>
              <a:rPr lang="de-DE" sz="2200" err="1">
                <a:ea typeface="+mn-lt"/>
                <a:cs typeface="+mn-lt"/>
              </a:rPr>
              <a:t>this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often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comes</a:t>
            </a:r>
            <a:r>
              <a:rPr lang="de-DE" sz="2200">
                <a:ea typeface="+mn-lt"/>
                <a:cs typeface="+mn-lt"/>
              </a:rPr>
              <a:t> at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cost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of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decreased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accuracy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precision</a:t>
            </a:r>
            <a:r>
              <a:rPr lang="de-DE" sz="2200">
                <a:ea typeface="+mn-lt"/>
                <a:cs typeface="+mn-lt"/>
              </a:rPr>
              <a:t>.</a:t>
            </a:r>
            <a:endParaRPr lang="de-DE"/>
          </a:p>
          <a:p>
            <a:r>
              <a:rPr lang="de-DE" sz="2200">
                <a:ea typeface="+mn-lt"/>
                <a:cs typeface="+mn-lt"/>
              </a:rPr>
              <a:t>Highlight trade-offs </a:t>
            </a:r>
            <a:r>
              <a:rPr lang="de-DE" sz="2200" err="1">
                <a:ea typeface="+mn-lt"/>
                <a:cs typeface="+mn-lt"/>
              </a:rPr>
              <a:t>involved</a:t>
            </a:r>
            <a:r>
              <a:rPr lang="de-DE" sz="2200">
                <a:ea typeface="+mn-lt"/>
                <a:cs typeface="+mn-lt"/>
              </a:rPr>
              <a:t> in </a:t>
            </a:r>
            <a:r>
              <a:rPr lang="de-DE" sz="2200" err="1">
                <a:ea typeface="+mn-lt"/>
                <a:cs typeface="+mn-lt"/>
              </a:rPr>
              <a:t>addressing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systemic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inequalities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socio-economic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disparities</a:t>
            </a:r>
            <a:r>
              <a:rPr lang="de-DE" sz="2200">
                <a:ea typeface="+mn-lt"/>
                <a:cs typeface="+mn-lt"/>
              </a:rPr>
              <a:t>, </a:t>
            </a:r>
            <a:r>
              <a:rPr lang="de-DE" sz="2200" err="1">
                <a:ea typeface="+mn-lt"/>
                <a:cs typeface="+mn-lt"/>
              </a:rPr>
              <a:t>informing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our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understanding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of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complex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interplay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between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education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crime</a:t>
            </a:r>
            <a:r>
              <a:rPr lang="de-DE" sz="2200">
                <a:ea typeface="+mn-lt"/>
                <a:cs typeface="+mn-lt"/>
              </a:rPr>
              <a:t>.</a:t>
            </a:r>
            <a:endParaRPr lang="de-DE"/>
          </a:p>
          <a:p>
            <a:endParaRPr lang="de-DE" sz="220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8004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C492E-FA83-19AF-29E1-61DD17A6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7C295D5-761B-7603-2F84-EFF9F5F1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496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C21D88-FDAC-6751-80D1-6EB9FED4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D156-48B9-61C6-C765-19F4D220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566" y="343143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Feel free to ask</a:t>
            </a:r>
            <a:r>
              <a:rPr lang="en-US" sz="5400">
                <a:solidFill>
                  <a:srgbClr val="FFFFFF"/>
                </a:solidFill>
              </a:rPr>
              <a:t>!</a:t>
            </a:r>
            <a:endParaRPr lang="en-US" sz="5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080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C253C-1DDF-2764-959C-5EC9939A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Takeaway - Conclusion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EE38DE-BB5F-CF4B-DF29-058A3B85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Differences</a:t>
            </a:r>
            <a:r>
              <a:rPr lang="de-DE"/>
              <a:t> – Bias</a:t>
            </a:r>
          </a:p>
          <a:p>
            <a:r>
              <a:rPr lang="de-DE"/>
              <a:t>Performance </a:t>
            </a:r>
            <a:r>
              <a:rPr lang="de-DE" err="1"/>
              <a:t>differences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all </a:t>
            </a:r>
            <a:r>
              <a:rPr lang="de-DE" err="1"/>
              <a:t>mitigations</a:t>
            </a:r>
            <a:endParaRPr lang="de-DE"/>
          </a:p>
          <a:p>
            <a:r>
              <a:rPr lang="de-DE" err="1"/>
              <a:t>Fairlearn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Reweighing</a:t>
            </a:r>
            <a:r>
              <a:rPr lang="de-DE"/>
              <a:t> </a:t>
            </a:r>
            <a:r>
              <a:rPr lang="de-DE" err="1"/>
              <a:t>best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r>
              <a:rPr lang="de-DE"/>
              <a:t>Aif360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AdvesarialDebiasing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18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FE0AFC-C8F2-216B-E513-F0030D14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Socioeconomic Background &amp; Relevancy Crime</a:t>
            </a:r>
          </a:p>
        </p:txBody>
      </p:sp>
      <p:pic>
        <p:nvPicPr>
          <p:cNvPr id="5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ABC1D1F2-5ADF-02F0-4A28-76955B4D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654" y="2475666"/>
            <a:ext cx="5950597" cy="3035347"/>
          </a:xfrm>
          <a:prstGeom prst="rect">
            <a:avLst/>
          </a:prstGeom>
        </p:spPr>
      </p:pic>
      <p:pic>
        <p:nvPicPr>
          <p:cNvPr id="4" name="Inhaltsplatzhalter 3" descr="Ein Bild, das Text, Diagramm, Karte enthält.&#10;&#10;Beschreibung automatisch generiert.">
            <a:extLst>
              <a:ext uri="{FF2B5EF4-FFF2-40B4-BE49-F238E27FC236}">
                <a16:creationId xmlns:a16="http://schemas.microsoft.com/office/drawing/2014/main" id="{C7DD6488-3C9F-35BF-D1BE-8BDDAC78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" y="2425888"/>
            <a:ext cx="6123124" cy="31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60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2C8B2-3C8F-2E7D-200C-7189A848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 </a:t>
            </a:r>
            <a:r>
              <a:rPr lang="de-DE" err="1"/>
              <a:t>detection</a:t>
            </a:r>
            <a:r>
              <a:rPr lang="de-DE"/>
              <a:t> </a:t>
            </a:r>
            <a:r>
              <a:rPr lang="de-DE" err="1"/>
              <a:t>results</a:t>
            </a:r>
            <a:r>
              <a:rPr lang="de-DE"/>
              <a:t> Student </a:t>
            </a:r>
            <a:r>
              <a:rPr lang="de-DE" err="1"/>
              <a:t>Failure</a:t>
            </a:r>
          </a:p>
        </p:txBody>
      </p:sp>
      <p:pic>
        <p:nvPicPr>
          <p:cNvPr id="4" name="Grafik 3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40838F20-9F62-D51A-53B7-567F1A39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83" y="1358530"/>
            <a:ext cx="9503434" cy="53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8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2C8B2-3C8F-2E7D-200C-7189A848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 </a:t>
            </a:r>
            <a:r>
              <a:rPr lang="de-DE" err="1"/>
              <a:t>detection</a:t>
            </a:r>
            <a:r>
              <a:rPr lang="de-DE"/>
              <a:t> </a:t>
            </a:r>
            <a:r>
              <a:rPr lang="de-DE" err="1"/>
              <a:t>results</a:t>
            </a:r>
            <a:r>
              <a:rPr lang="de-DE"/>
              <a:t> Crime </a:t>
            </a:r>
            <a:r>
              <a:rPr lang="de-DE">
                <a:solidFill>
                  <a:srgbClr val="000000"/>
                </a:solidFill>
                <a:latin typeface="Aptos Display"/>
              </a:rPr>
              <a:t>PCTFam2Par</a:t>
            </a:r>
            <a:endParaRPr lang="de-DE"/>
          </a:p>
        </p:txBody>
      </p:sp>
      <p:pic>
        <p:nvPicPr>
          <p:cNvPr id="3" name="Grafik 2" descr="Ein Bild, das Text, Diagramm, Reihe, parallel enthält.&#10;&#10;Beschreibung automatisch generiert.">
            <a:extLst>
              <a:ext uri="{FF2B5EF4-FFF2-40B4-BE49-F238E27FC236}">
                <a16:creationId xmlns:a16="http://schemas.microsoft.com/office/drawing/2014/main" id="{2F619DD0-E964-8F28-F565-FDB55BA0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3" y="1400984"/>
            <a:ext cx="9949132" cy="54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2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5C5-A6E1-F25A-5FC9-F267644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Mitigation Crime </a:t>
            </a:r>
            <a:r>
              <a:rPr lang="de-DE" err="1"/>
              <a:t>Grouped</a:t>
            </a:r>
            <a:r>
              <a:rPr lang="de-DE"/>
              <a:t> </a:t>
            </a:r>
            <a:r>
              <a:rPr lang="de-DE" err="1"/>
              <a:t>features</a:t>
            </a:r>
          </a:p>
        </p:txBody>
      </p:sp>
      <p:pic>
        <p:nvPicPr>
          <p:cNvPr id="4" name="Grafik 3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0439A40C-6095-B740-53DA-16B273D3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74" y="1559142"/>
            <a:ext cx="9747850" cy="54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80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5C5-A6E1-F25A-5FC9-F267644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Mitigation Crime </a:t>
            </a:r>
            <a:r>
              <a:rPr lang="de-DE" err="1"/>
              <a:t>Grouped</a:t>
            </a:r>
            <a:r>
              <a:rPr lang="de-DE"/>
              <a:t> </a:t>
            </a:r>
            <a:r>
              <a:rPr lang="de-DE" err="1"/>
              <a:t>features</a:t>
            </a:r>
          </a:p>
        </p:txBody>
      </p:sp>
      <p:pic>
        <p:nvPicPr>
          <p:cNvPr id="5" name="Grafik 4" descr="Ein Bild, das Text, Screenshot, parallel, Zahl enthält.&#10;&#10;Beschreibung automatisch generiert.">
            <a:extLst>
              <a:ext uri="{FF2B5EF4-FFF2-40B4-BE49-F238E27FC236}">
                <a16:creationId xmlns:a16="http://schemas.microsoft.com/office/drawing/2014/main" id="{4B309C96-CB0B-40EF-42AA-6DE6B7A3F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3" t="148" r="17834" b="-95"/>
          <a:stretch/>
        </p:blipFill>
        <p:spPr>
          <a:xfrm>
            <a:off x="-953" y="1704153"/>
            <a:ext cx="3720331" cy="5144368"/>
          </a:xfrm>
          <a:prstGeom prst="rect">
            <a:avLst/>
          </a:prstGeom>
        </p:spPr>
      </p:pic>
      <p:pic>
        <p:nvPicPr>
          <p:cNvPr id="6" name="Grafik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5A4F635C-7D10-176D-2690-A8DD6CA1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66" y="1710905"/>
            <a:ext cx="3991213" cy="5147095"/>
          </a:xfrm>
          <a:prstGeom prst="rect">
            <a:avLst/>
          </a:prstGeom>
        </p:spPr>
      </p:pic>
      <p:pic>
        <p:nvPicPr>
          <p:cNvPr id="7" name="Grafik 6" descr="Ein Bild, das Text, Screenshot, Quadrat, parallel enthält.&#10;&#10;Beschreibung automatisch generiert.">
            <a:extLst>
              <a:ext uri="{FF2B5EF4-FFF2-40B4-BE49-F238E27FC236}">
                <a16:creationId xmlns:a16="http://schemas.microsoft.com/office/drawing/2014/main" id="{6375AFA2-B9D5-3C03-DCF9-3D1664D1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704" y="1984075"/>
            <a:ext cx="4254365" cy="45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9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5C5-A6E1-F25A-5FC9-F267644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Mitigation Crime </a:t>
            </a:r>
            <a:r>
              <a:rPr lang="de-DE" err="1"/>
              <a:t>Grouped</a:t>
            </a:r>
            <a:r>
              <a:rPr lang="de-DE"/>
              <a:t> </a:t>
            </a:r>
            <a:r>
              <a:rPr lang="de-DE" err="1"/>
              <a:t>features</a:t>
            </a:r>
          </a:p>
        </p:txBody>
      </p:sp>
      <p:pic>
        <p:nvPicPr>
          <p:cNvPr id="3" name="Grafik 2" descr="Ein Bild, das Text, Screenshot, Farbigkeit, Quadrat enthält.&#10;&#10;Beschreibung automatisch generiert.">
            <a:extLst>
              <a:ext uri="{FF2B5EF4-FFF2-40B4-BE49-F238E27FC236}">
                <a16:creationId xmlns:a16="http://schemas.microsoft.com/office/drawing/2014/main" id="{77AFAE27-0FAC-1761-2DBE-E79224B7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03" y="1337095"/>
            <a:ext cx="8989714" cy="57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88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5C5-A6E1-F25A-5FC9-F267644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Mitigation Crime </a:t>
            </a:r>
            <a:r>
              <a:rPr lang="de-DE" err="1"/>
              <a:t>indirect</a:t>
            </a:r>
            <a:r>
              <a:rPr lang="de-DE"/>
              <a:t> </a:t>
            </a:r>
            <a:r>
              <a:rPr lang="de-DE" err="1"/>
              <a:t>correlation</a:t>
            </a:r>
          </a:p>
        </p:txBody>
      </p:sp>
      <p:pic>
        <p:nvPicPr>
          <p:cNvPr id="3" name="Grafik 2" descr="Ein Bild, das Screenshot, Rechteck, Quadrat, Text enthält.&#10;&#10;Beschreibung automatisch generiert.">
            <a:extLst>
              <a:ext uri="{FF2B5EF4-FFF2-40B4-BE49-F238E27FC236}">
                <a16:creationId xmlns:a16="http://schemas.microsoft.com/office/drawing/2014/main" id="{3DA3D70C-D4E6-4581-FE3A-CCCD87E7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4" y="1351471"/>
            <a:ext cx="10046144" cy="59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22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5C5-A6E1-F25A-5FC9-F267644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Mitigation Crime </a:t>
            </a:r>
            <a:r>
              <a:rPr lang="de-DE" err="1"/>
              <a:t>indirect</a:t>
            </a:r>
            <a:r>
              <a:rPr lang="de-DE"/>
              <a:t> </a:t>
            </a:r>
            <a:r>
              <a:rPr lang="de-DE" err="1"/>
              <a:t>correlation</a:t>
            </a:r>
          </a:p>
        </p:txBody>
      </p:sp>
      <p:pic>
        <p:nvPicPr>
          <p:cNvPr id="4" name="Grafik 3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0B6F9578-B8B4-D964-13FF-9858EB44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8" y="1525296"/>
            <a:ext cx="10322944" cy="47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82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5C5-A6E1-F25A-5FC9-F267644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Mitigation Crime </a:t>
            </a:r>
            <a:r>
              <a:rPr lang="de-DE" err="1"/>
              <a:t>indirect</a:t>
            </a:r>
            <a:r>
              <a:rPr lang="de-DE"/>
              <a:t> </a:t>
            </a:r>
            <a:r>
              <a:rPr lang="de-DE" err="1"/>
              <a:t>correlation</a:t>
            </a:r>
          </a:p>
        </p:txBody>
      </p:sp>
      <p:pic>
        <p:nvPicPr>
          <p:cNvPr id="3" name="Grafik 2" descr="Ein Bild, das Text, Screenshot, Diagramm, parallel enthält.&#10;&#10;Beschreibung automatisch generiert.">
            <a:extLst>
              <a:ext uri="{FF2B5EF4-FFF2-40B4-BE49-F238E27FC236}">
                <a16:creationId xmlns:a16="http://schemas.microsoft.com/office/drawing/2014/main" id="{A13D6E92-DA5A-3D40-5F08-AC1150E7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03" y="1485271"/>
            <a:ext cx="6826550" cy="52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48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5C5-A6E1-F25A-5FC9-F267644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Mitigation Crime </a:t>
            </a:r>
            <a:r>
              <a:rPr lang="de-DE" err="1"/>
              <a:t>indirect</a:t>
            </a:r>
            <a:r>
              <a:rPr lang="de-DE"/>
              <a:t> </a:t>
            </a:r>
            <a:r>
              <a:rPr lang="de-DE" err="1"/>
              <a:t>correlation</a:t>
            </a:r>
          </a:p>
        </p:txBody>
      </p:sp>
      <p:pic>
        <p:nvPicPr>
          <p:cNvPr id="4" name="Grafik 3" descr="Ein Bild, das Screenshot, Text, Farbigkeit, Quadrat enthält.&#10;&#10;Beschreibung automatisch generiert.">
            <a:extLst>
              <a:ext uri="{FF2B5EF4-FFF2-40B4-BE49-F238E27FC236}">
                <a16:creationId xmlns:a16="http://schemas.microsoft.com/office/drawing/2014/main" id="{EBE30EF0-DDC1-0424-6463-AC23CA3A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96" y="1236452"/>
            <a:ext cx="9365785" cy="56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06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5C5-A6E1-F25A-5FC9-F267644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Mitigation Crime </a:t>
            </a:r>
            <a:r>
              <a:rPr lang="de-DE" err="1"/>
              <a:t>indirect</a:t>
            </a:r>
            <a:r>
              <a:rPr lang="de-DE"/>
              <a:t> </a:t>
            </a:r>
            <a:r>
              <a:rPr lang="de-DE" err="1"/>
              <a:t>correlation</a:t>
            </a:r>
          </a:p>
        </p:txBody>
      </p:sp>
      <p:pic>
        <p:nvPicPr>
          <p:cNvPr id="5" name="Grafik 4" descr="Ein Bild, das Text, Screenshot, Diagramm, parallel enthält.&#10;&#10;Beschreibung automatisch generiert.">
            <a:extLst>
              <a:ext uri="{FF2B5EF4-FFF2-40B4-BE49-F238E27FC236}">
                <a16:creationId xmlns:a16="http://schemas.microsoft.com/office/drawing/2014/main" id="{B14FA9B1-9800-F4CB-61BD-EA081674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" y="1704615"/>
            <a:ext cx="4028535" cy="3923221"/>
          </a:xfrm>
          <a:prstGeom prst="rect">
            <a:avLst/>
          </a:prstGeom>
        </p:spPr>
      </p:pic>
      <p:pic>
        <p:nvPicPr>
          <p:cNvPr id="6" name="Grafik 5" descr="Ein Bild, das Text, Screenshot, parallel, Diagramm enthält.&#10;&#10;Beschreibung automatisch generiert.">
            <a:extLst>
              <a:ext uri="{FF2B5EF4-FFF2-40B4-BE49-F238E27FC236}">
                <a16:creationId xmlns:a16="http://schemas.microsoft.com/office/drawing/2014/main" id="{171E8996-117E-801C-D7B8-DD85A0FA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641" y="1699853"/>
            <a:ext cx="4061964" cy="3903993"/>
          </a:xfrm>
          <a:prstGeom prst="rect">
            <a:avLst/>
          </a:prstGeom>
        </p:spPr>
      </p:pic>
      <p:pic>
        <p:nvPicPr>
          <p:cNvPr id="7" name="Grafik 6" descr="Ein Bild, das Text, Screenshot, Diagramm, parallel enthält.&#10;&#10;Beschreibung automatisch generiert.">
            <a:extLst>
              <a:ext uri="{FF2B5EF4-FFF2-40B4-BE49-F238E27FC236}">
                <a16:creationId xmlns:a16="http://schemas.microsoft.com/office/drawing/2014/main" id="{594D3D50-8451-B21D-21C5-62AB528BE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786" y="1699583"/>
            <a:ext cx="3861220" cy="39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5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998E6F-A800-DCC3-D660-4146467B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7308"/>
            <a:ext cx="11277600" cy="57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35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5C5-A6E1-F25A-5FC9-F267644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Mitigation Student </a:t>
            </a:r>
            <a:r>
              <a:rPr lang="de-DE" err="1"/>
              <a:t>Grouped</a:t>
            </a:r>
            <a:r>
              <a:rPr lang="de-DE"/>
              <a:t> </a:t>
            </a:r>
            <a:r>
              <a:rPr lang="de-DE" err="1"/>
              <a:t>features</a:t>
            </a:r>
            <a:endParaRPr lang="de-DE"/>
          </a:p>
        </p:txBody>
      </p:sp>
      <p:pic>
        <p:nvPicPr>
          <p:cNvPr id="5" name="Grafik 4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CB16BFB6-7288-AF69-670F-09135C30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55" y="1337094"/>
            <a:ext cx="9602666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70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5C5-A6E1-F25A-5FC9-F267644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Mitigation Student </a:t>
            </a:r>
            <a:r>
              <a:rPr lang="de-DE" err="1"/>
              <a:t>Grouped</a:t>
            </a:r>
            <a:r>
              <a:rPr lang="de-DE"/>
              <a:t> </a:t>
            </a:r>
            <a:r>
              <a:rPr lang="de-DE" err="1"/>
              <a:t>features</a:t>
            </a:r>
            <a:endParaRPr lang="de-DE"/>
          </a:p>
        </p:txBody>
      </p:sp>
      <p:pic>
        <p:nvPicPr>
          <p:cNvPr id="4" name="Grafik 3" descr="Ein Bild, das Screenshot, Text, Rechteck, Diagramm enthält.&#10;&#10;Beschreibung automatisch generiert.">
            <a:extLst>
              <a:ext uri="{FF2B5EF4-FFF2-40B4-BE49-F238E27FC236}">
                <a16:creationId xmlns:a16="http://schemas.microsoft.com/office/drawing/2014/main" id="{C1F8268C-7452-B0E0-D194-8962535E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86" y="1394604"/>
            <a:ext cx="8691862" cy="56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68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C27E-0701-DAE4-F064-6036FD7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aseline="0">
                <a:latin typeface="Aptos Display"/>
              </a:rPr>
              <a:t>Bias Mitigation Crime </a:t>
            </a:r>
            <a:r>
              <a:rPr lang="de-DE">
                <a:latin typeface="Aptos Display"/>
              </a:rPr>
              <a:t>Iterative Mitigation</a:t>
            </a:r>
            <a:endParaRPr lang="de-DE"/>
          </a:p>
        </p:txBody>
      </p:sp>
      <p:pic>
        <p:nvPicPr>
          <p:cNvPr id="4" name="Grafik 3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35BED329-C08C-998E-2840-AD29CE26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88" y="1297706"/>
            <a:ext cx="9891623" cy="55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46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C27E-0701-DAE4-F064-6036FD7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aseline="0">
                <a:latin typeface="Aptos Display"/>
              </a:rPr>
              <a:t>Bias Mitigation Crime </a:t>
            </a:r>
            <a:r>
              <a:rPr lang="de-DE">
                <a:latin typeface="Aptos Display"/>
              </a:rPr>
              <a:t>Iterative Mitigation</a:t>
            </a:r>
            <a:endParaRPr lang="de-DE"/>
          </a:p>
        </p:txBody>
      </p:sp>
      <p:pic>
        <p:nvPicPr>
          <p:cNvPr id="3" name="Grafik 2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6E0798E7-F867-5FC1-4CCC-425F53AB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56" y="1298734"/>
            <a:ext cx="9992264" cy="5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66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C27E-0701-DAE4-F064-6036FD7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aseline="0">
                <a:latin typeface="Aptos Display"/>
              </a:rPr>
              <a:t>Bias Mitigation Crime </a:t>
            </a:r>
            <a:r>
              <a:rPr lang="de-DE">
                <a:latin typeface="Aptos Display"/>
              </a:rPr>
              <a:t>Raw Data</a:t>
            </a:r>
            <a:endParaRPr lang="de-DE"/>
          </a:p>
        </p:txBody>
      </p:sp>
      <p:pic>
        <p:nvPicPr>
          <p:cNvPr id="4" name="Grafik 3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E04DDE66-2C8E-5DF3-8F49-56F7A859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75" y="1279584"/>
            <a:ext cx="9343450" cy="55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784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C27E-0701-DAE4-F064-6036FD7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aseline="0">
                <a:latin typeface="Aptos Display"/>
              </a:rPr>
              <a:t>Bias Mitigation Crime </a:t>
            </a:r>
            <a:r>
              <a:rPr lang="de-DE">
                <a:latin typeface="Aptos Display"/>
              </a:rPr>
              <a:t>Raw Data</a:t>
            </a:r>
            <a:endParaRPr lang="de-DE"/>
          </a:p>
        </p:txBody>
      </p:sp>
      <p:pic>
        <p:nvPicPr>
          <p:cNvPr id="5" name="Grafik 4" descr="Ein Bild, das Screenshot, Text, Rechteck, Quadrat enthält.&#10;&#10;Beschreibung automatisch generiert.">
            <a:extLst>
              <a:ext uri="{FF2B5EF4-FFF2-40B4-BE49-F238E27FC236}">
                <a16:creationId xmlns:a16="http://schemas.microsoft.com/office/drawing/2014/main" id="{D7BC38A5-6BBF-F7D7-9377-78AF8900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65" y="1279584"/>
            <a:ext cx="9943648" cy="56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59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C27E-0701-DAE4-F064-6036FD7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aseline="0">
                <a:latin typeface="Aptos Display"/>
              </a:rPr>
              <a:t>Bias Mitigation Crime </a:t>
            </a:r>
            <a:r>
              <a:rPr lang="de-DE">
                <a:latin typeface="Aptos Display"/>
              </a:rPr>
              <a:t>Raw Data</a:t>
            </a:r>
            <a:endParaRPr lang="de-DE"/>
          </a:p>
        </p:txBody>
      </p:sp>
      <p:pic>
        <p:nvPicPr>
          <p:cNvPr id="3" name="Grafik 2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EF9A0324-71FB-1F31-C7B9-64479874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9" y="1304273"/>
            <a:ext cx="10136039" cy="55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41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C27E-0701-DAE4-F064-6036FD7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aseline="0">
                <a:latin typeface="Aptos Display"/>
              </a:rPr>
              <a:t>Bias Mitigation Crime </a:t>
            </a:r>
            <a:r>
              <a:rPr lang="de-DE">
                <a:latin typeface="Aptos Display"/>
              </a:rPr>
              <a:t>Raw Data</a:t>
            </a:r>
            <a:endParaRPr lang="de-DE"/>
          </a:p>
        </p:txBody>
      </p:sp>
      <p:pic>
        <p:nvPicPr>
          <p:cNvPr id="4" name="Grafik 3" descr="Ein Bild, das Text, Screenshot, Diagramm, Farbigkeit enthält.&#10;&#10;Beschreibung automatisch generiert.">
            <a:extLst>
              <a:ext uri="{FF2B5EF4-FFF2-40B4-BE49-F238E27FC236}">
                <a16:creationId xmlns:a16="http://schemas.microsoft.com/office/drawing/2014/main" id="{5C2B5918-4916-454C-7EC2-1DD15AD8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6" y="1309109"/>
            <a:ext cx="10136038" cy="54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34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C27E-0701-DAE4-F064-6036FD7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aseline="0">
                <a:latin typeface="Aptos Display"/>
              </a:rPr>
              <a:t>Bias Mitigation Crime </a:t>
            </a:r>
            <a:r>
              <a:rPr lang="de-DE">
                <a:latin typeface="Aptos Display"/>
              </a:rPr>
              <a:t>Raw Data</a:t>
            </a:r>
            <a:endParaRPr lang="de-DE"/>
          </a:p>
        </p:txBody>
      </p:sp>
      <p:pic>
        <p:nvPicPr>
          <p:cNvPr id="3" name="Grafik 2" descr="Ein Bild, das Text, Screenshot, Farbigkeit, Quadrat enthält.&#10;&#10;Beschreibung automatisch generiert.">
            <a:extLst>
              <a:ext uri="{FF2B5EF4-FFF2-40B4-BE49-F238E27FC236}">
                <a16:creationId xmlns:a16="http://schemas.microsoft.com/office/drawing/2014/main" id="{0C2AE160-6D2C-2198-0469-B4542C6E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14" y="1274283"/>
            <a:ext cx="7359950" cy="57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161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6CDF-B7CA-6CE4-8A3C-E4D8BA54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Aif360 - Test of </a:t>
            </a:r>
            <a:r>
              <a:rPr lang="en-GB" err="1"/>
              <a:t>RegressionDataset</a:t>
            </a:r>
            <a:endParaRPr lang="en-GB"/>
          </a:p>
        </p:txBody>
      </p:sp>
      <p:pic>
        <p:nvPicPr>
          <p:cNvPr id="5" name="Content Placeholder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325C833-BCD1-9AAA-FFD2-A7BDDBE6E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70" y="3429000"/>
            <a:ext cx="6141720" cy="1981200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16A4426-4111-15EF-6D2C-BD4CC004477B}"/>
              </a:ext>
            </a:extLst>
          </p:cNvPr>
          <p:cNvSpPr/>
          <p:nvPr/>
        </p:nvSpPr>
        <p:spPr>
          <a:xfrm>
            <a:off x="5476461" y="2659051"/>
            <a:ext cx="619539" cy="640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F1DAC-2663-A74A-A412-A8C71C727082}"/>
              </a:ext>
            </a:extLst>
          </p:cNvPr>
          <p:cNvSpPr txBox="1"/>
          <p:nvPr/>
        </p:nvSpPr>
        <p:spPr>
          <a:xfrm>
            <a:off x="4424516" y="1814306"/>
            <a:ext cx="334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Attribute only available in a </a:t>
            </a:r>
          </a:p>
          <a:p>
            <a:r>
              <a:rPr lang="en-GB" err="1"/>
              <a:t>StructuredDataset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2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Diagramm, Quadrat enthält.&#10;&#10;Beschreibung automatisch generiert.">
            <a:extLst>
              <a:ext uri="{FF2B5EF4-FFF2-40B4-BE49-F238E27FC236}">
                <a16:creationId xmlns:a16="http://schemas.microsoft.com/office/drawing/2014/main" id="{4F63C1EE-3047-5D20-90E4-71FA652F6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2" t="5995" r="39623" b="43211"/>
          <a:stretch/>
        </p:blipFill>
        <p:spPr>
          <a:xfrm>
            <a:off x="6096002" y="4382119"/>
            <a:ext cx="5276499" cy="2621952"/>
          </a:xfrm>
          <a:prstGeom prst="rect">
            <a:avLst/>
          </a:prstGeom>
        </p:spPr>
      </p:pic>
      <p:pic>
        <p:nvPicPr>
          <p:cNvPr id="5" name="Grafik 4" descr="Ein Bild, das Text, Screenshot, Diagramm, Quadrat enthält.&#10;&#10;Beschreibung automatisch generiert.">
            <a:extLst>
              <a:ext uri="{FF2B5EF4-FFF2-40B4-BE49-F238E27FC236}">
                <a16:creationId xmlns:a16="http://schemas.microsoft.com/office/drawing/2014/main" id="{E521C98F-C289-E54C-26C7-870DAE838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9" t="5641" r="40094" b="44651"/>
          <a:stretch/>
        </p:blipFill>
        <p:spPr>
          <a:xfrm>
            <a:off x="549933" y="4373916"/>
            <a:ext cx="5549666" cy="24876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43BF1BB-6714-4087-1C1A-4B4D9EDF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40" y="-81321"/>
            <a:ext cx="9345282" cy="44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5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9CFA8-AAF1-1A2A-29CB-28F731EA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 </a:t>
            </a:r>
            <a:r>
              <a:rPr lang="de-DE" err="1"/>
              <a:t>Detection</a:t>
            </a:r>
            <a:r>
              <a:rPr lang="de-DE"/>
              <a:t> </a:t>
            </a:r>
            <a:r>
              <a:rPr lang="de-DE" err="1"/>
              <a:t>Metrics</a:t>
            </a:r>
            <a:r>
              <a:rPr lang="de-DE"/>
              <a:t> Explanation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AC0929-F072-E8CA-D6C5-604DBB02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7562" cy="494080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 b="1" err="1">
                <a:ea typeface="+mn-lt"/>
                <a:cs typeface="+mn-lt"/>
              </a:rPr>
              <a:t>Demographic</a:t>
            </a:r>
            <a:r>
              <a:rPr lang="de-DE" b="1">
                <a:ea typeface="+mn-lt"/>
                <a:cs typeface="+mn-lt"/>
              </a:rPr>
              <a:t> Parity </a:t>
            </a:r>
            <a:r>
              <a:rPr lang="de-DE" b="1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:</a:t>
            </a:r>
            <a:endParaRPr lang="de-DE"/>
          </a:p>
          <a:p>
            <a:pPr lvl="1"/>
            <a:r>
              <a:rPr lang="de-DE" err="1">
                <a:ea typeface="+mn-lt"/>
                <a:cs typeface="+mn-lt"/>
              </a:rPr>
              <a:t>Measures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selection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rates</a:t>
            </a:r>
            <a:r>
              <a:rPr lang="de-DE">
                <a:ea typeface="+mn-lt"/>
                <a:cs typeface="+mn-lt"/>
              </a:rPr>
              <a:t> (i.e.,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proportion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positive </a:t>
            </a:r>
            <a:r>
              <a:rPr lang="de-DE" err="1">
                <a:ea typeface="+mn-lt"/>
                <a:cs typeface="+mn-lt"/>
              </a:rPr>
              <a:t>predictions</a:t>
            </a:r>
            <a:r>
              <a:rPr lang="de-DE">
                <a:ea typeface="+mn-lt"/>
                <a:cs typeface="+mn-lt"/>
              </a:rPr>
              <a:t>) </a:t>
            </a:r>
            <a:r>
              <a:rPr lang="de-DE" err="1">
                <a:ea typeface="+mn-lt"/>
                <a:cs typeface="+mn-lt"/>
              </a:rPr>
              <a:t>across</a:t>
            </a:r>
            <a:r>
              <a:rPr lang="de-DE">
                <a:ea typeface="+mn-lt"/>
                <a:cs typeface="+mn-lt"/>
              </a:rPr>
              <a:t> different </a:t>
            </a:r>
            <a:r>
              <a:rPr lang="de-DE" err="1">
                <a:ea typeface="+mn-lt"/>
                <a:cs typeface="+mn-lt"/>
              </a:rPr>
              <a:t>demographic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 A </a:t>
            </a:r>
            <a:r>
              <a:rPr lang="de-DE" err="1">
                <a:ea typeface="+mn-lt"/>
                <a:cs typeface="+mn-lt"/>
              </a:rPr>
              <a:t>lower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value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indicates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equal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treatment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different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r>
              <a:rPr lang="de-DE" b="1" err="1">
                <a:ea typeface="+mn-lt"/>
                <a:cs typeface="+mn-lt"/>
              </a:rPr>
              <a:t>Equalized</a:t>
            </a:r>
            <a:r>
              <a:rPr lang="de-DE" b="1">
                <a:ea typeface="+mn-lt"/>
                <a:cs typeface="+mn-lt"/>
              </a:rPr>
              <a:t> Odds </a:t>
            </a:r>
            <a:r>
              <a:rPr lang="de-DE" b="1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:</a:t>
            </a:r>
            <a:endParaRPr lang="de-DE"/>
          </a:p>
          <a:p>
            <a:pPr lvl="1"/>
            <a:r>
              <a:rPr lang="de-DE" err="1">
                <a:ea typeface="+mn-lt"/>
                <a:cs typeface="+mn-lt"/>
              </a:rPr>
              <a:t>Compares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true</a:t>
            </a:r>
            <a:r>
              <a:rPr lang="de-DE">
                <a:ea typeface="+mn-lt"/>
                <a:cs typeface="+mn-lt"/>
              </a:rPr>
              <a:t> positive </a:t>
            </a:r>
            <a:r>
              <a:rPr lang="de-DE" err="1">
                <a:ea typeface="+mn-lt"/>
                <a:cs typeface="+mn-lt"/>
              </a:rPr>
              <a:t>rates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false</a:t>
            </a:r>
            <a:r>
              <a:rPr lang="de-DE">
                <a:ea typeface="+mn-lt"/>
                <a:cs typeface="+mn-lt"/>
              </a:rPr>
              <a:t> positive </a:t>
            </a:r>
            <a:r>
              <a:rPr lang="de-DE" err="1">
                <a:ea typeface="+mn-lt"/>
                <a:cs typeface="+mn-lt"/>
              </a:rPr>
              <a:t>rates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between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demographic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 A </a:t>
            </a:r>
            <a:r>
              <a:rPr lang="de-DE" err="1">
                <a:ea typeface="+mn-lt"/>
                <a:cs typeface="+mn-lt"/>
              </a:rPr>
              <a:t>lower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value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suggests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model's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error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rates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evenly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distributed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among</a:t>
            </a:r>
            <a:r>
              <a:rPr lang="de-DE">
                <a:ea typeface="+mn-lt"/>
                <a:cs typeface="+mn-lt"/>
              </a:rPr>
              <a:t> different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indicating</a:t>
            </a:r>
            <a:r>
              <a:rPr lang="de-DE">
                <a:ea typeface="+mn-lt"/>
                <a:cs typeface="+mn-lt"/>
              </a:rPr>
              <a:t> fairer </a:t>
            </a:r>
            <a:r>
              <a:rPr lang="de-DE" err="1">
                <a:ea typeface="+mn-lt"/>
                <a:cs typeface="+mn-lt"/>
              </a:rPr>
              <a:t>performance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r>
              <a:rPr lang="de-DE" b="1" err="1">
                <a:ea typeface="+mn-lt"/>
                <a:cs typeface="+mn-lt"/>
              </a:rPr>
              <a:t>False</a:t>
            </a:r>
            <a:r>
              <a:rPr lang="de-DE" b="1">
                <a:ea typeface="+mn-lt"/>
                <a:cs typeface="+mn-lt"/>
              </a:rPr>
              <a:t> Positive Rate </a:t>
            </a:r>
            <a:r>
              <a:rPr lang="de-DE" b="1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:</a:t>
            </a:r>
            <a:endParaRPr lang="de-DE"/>
          </a:p>
          <a:p>
            <a:pPr lvl="1"/>
            <a:r>
              <a:rPr lang="de-DE" err="1">
                <a:ea typeface="+mn-lt"/>
                <a:cs typeface="+mn-lt"/>
              </a:rPr>
              <a:t>Indicates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rate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false</a:t>
            </a:r>
            <a:r>
              <a:rPr lang="de-DE">
                <a:ea typeface="+mn-lt"/>
                <a:cs typeface="+mn-lt"/>
              </a:rPr>
              <a:t> positives (</a:t>
            </a:r>
            <a:r>
              <a:rPr lang="de-DE" err="1">
                <a:ea typeface="+mn-lt"/>
                <a:cs typeface="+mn-lt"/>
              </a:rPr>
              <a:t>incorrectly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predicting</a:t>
            </a:r>
            <a:r>
              <a:rPr lang="de-DE">
                <a:ea typeface="+mn-lt"/>
                <a:cs typeface="+mn-lt"/>
              </a:rPr>
              <a:t> a positive </a:t>
            </a:r>
            <a:r>
              <a:rPr lang="de-DE" err="1">
                <a:ea typeface="+mn-lt"/>
                <a:cs typeface="+mn-lt"/>
              </a:rPr>
              <a:t>outcome</a:t>
            </a:r>
            <a:r>
              <a:rPr lang="de-DE">
                <a:ea typeface="+mn-lt"/>
                <a:cs typeface="+mn-lt"/>
              </a:rPr>
              <a:t>) </a:t>
            </a:r>
            <a:r>
              <a:rPr lang="de-DE" err="1">
                <a:ea typeface="+mn-lt"/>
                <a:cs typeface="+mn-lt"/>
              </a:rPr>
              <a:t>between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 A </a:t>
            </a:r>
            <a:r>
              <a:rPr lang="de-DE" err="1">
                <a:ea typeface="+mn-lt"/>
                <a:cs typeface="+mn-lt"/>
              </a:rPr>
              <a:t>lower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value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means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equally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likely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falsely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identify</a:t>
            </a:r>
            <a:r>
              <a:rPr lang="de-DE">
                <a:ea typeface="+mn-lt"/>
                <a:cs typeface="+mn-lt"/>
              </a:rPr>
              <a:t> a positive </a:t>
            </a:r>
            <a:r>
              <a:rPr lang="de-DE" err="1">
                <a:ea typeface="+mn-lt"/>
                <a:cs typeface="+mn-lt"/>
              </a:rPr>
              <a:t>case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across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r>
              <a:rPr lang="de-DE" b="1" err="1">
                <a:ea typeface="+mn-lt"/>
                <a:cs typeface="+mn-lt"/>
              </a:rPr>
              <a:t>False</a:t>
            </a:r>
            <a:r>
              <a:rPr lang="de-DE" b="1">
                <a:ea typeface="+mn-lt"/>
                <a:cs typeface="+mn-lt"/>
              </a:rPr>
              <a:t> Negative Rate </a:t>
            </a:r>
            <a:r>
              <a:rPr lang="de-DE" b="1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:</a:t>
            </a:r>
            <a:endParaRPr lang="de-DE"/>
          </a:p>
          <a:p>
            <a:pPr lvl="1"/>
            <a:r>
              <a:rPr lang="de-DE">
                <a:ea typeface="+mn-lt"/>
                <a:cs typeface="+mn-lt"/>
              </a:rPr>
              <a:t>Shows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rate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false</a:t>
            </a:r>
            <a:r>
              <a:rPr lang="de-DE">
                <a:ea typeface="+mn-lt"/>
                <a:cs typeface="+mn-lt"/>
              </a:rPr>
              <a:t> negatives (</a:t>
            </a:r>
            <a:r>
              <a:rPr lang="de-DE" err="1">
                <a:ea typeface="+mn-lt"/>
                <a:cs typeface="+mn-lt"/>
              </a:rPr>
              <a:t>incorrectly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predicting</a:t>
            </a:r>
            <a:r>
              <a:rPr lang="de-DE">
                <a:ea typeface="+mn-lt"/>
                <a:cs typeface="+mn-lt"/>
              </a:rPr>
              <a:t> a negative </a:t>
            </a:r>
            <a:r>
              <a:rPr lang="de-DE" err="1">
                <a:ea typeface="+mn-lt"/>
                <a:cs typeface="+mn-lt"/>
              </a:rPr>
              <a:t>outcome</a:t>
            </a:r>
            <a:r>
              <a:rPr lang="de-DE">
                <a:ea typeface="+mn-lt"/>
                <a:cs typeface="+mn-lt"/>
              </a:rPr>
              <a:t>) </a:t>
            </a:r>
            <a:r>
              <a:rPr lang="de-DE" err="1">
                <a:ea typeface="+mn-lt"/>
                <a:cs typeface="+mn-lt"/>
              </a:rPr>
              <a:t>between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 A </a:t>
            </a:r>
            <a:r>
              <a:rPr lang="de-DE" err="1">
                <a:ea typeface="+mn-lt"/>
                <a:cs typeface="+mn-lt"/>
              </a:rPr>
              <a:t>lower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value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suggests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misses</a:t>
            </a:r>
            <a:r>
              <a:rPr lang="de-DE">
                <a:ea typeface="+mn-lt"/>
                <a:cs typeface="+mn-lt"/>
              </a:rPr>
              <a:t> positive </a:t>
            </a:r>
            <a:r>
              <a:rPr lang="de-DE" err="1">
                <a:ea typeface="+mn-lt"/>
                <a:cs typeface="+mn-lt"/>
              </a:rPr>
              <a:t>cases</a:t>
            </a:r>
            <a:r>
              <a:rPr lang="de-DE">
                <a:ea typeface="+mn-lt"/>
                <a:cs typeface="+mn-lt"/>
              </a:rPr>
              <a:t> at </a:t>
            </a:r>
            <a:r>
              <a:rPr lang="de-DE" err="1">
                <a:ea typeface="+mn-lt"/>
                <a:cs typeface="+mn-lt"/>
              </a:rPr>
              <a:t>similar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rates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across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r>
              <a:rPr lang="de-DE" b="1" err="1">
                <a:ea typeface="+mn-lt"/>
                <a:cs typeface="+mn-lt"/>
              </a:rPr>
              <a:t>Selection</a:t>
            </a:r>
            <a:r>
              <a:rPr lang="de-DE" b="1">
                <a:ea typeface="+mn-lt"/>
                <a:cs typeface="+mn-lt"/>
              </a:rPr>
              <a:t> Rate </a:t>
            </a:r>
            <a:r>
              <a:rPr lang="de-DE" b="1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:</a:t>
            </a:r>
            <a:endParaRPr lang="de-DE"/>
          </a:p>
          <a:p>
            <a:pPr lvl="1"/>
            <a:r>
              <a:rPr lang="de-DE" err="1">
                <a:ea typeface="+mn-lt"/>
                <a:cs typeface="+mn-lt"/>
              </a:rPr>
              <a:t>Measures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variation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proportion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positive </a:t>
            </a:r>
            <a:r>
              <a:rPr lang="de-DE" err="1">
                <a:ea typeface="+mn-lt"/>
                <a:cs typeface="+mn-lt"/>
              </a:rPr>
              <a:t>predictions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made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across</a:t>
            </a:r>
            <a:r>
              <a:rPr lang="de-DE">
                <a:ea typeface="+mn-lt"/>
                <a:cs typeface="+mn-lt"/>
              </a:rPr>
              <a:t> different </a:t>
            </a:r>
            <a:r>
              <a:rPr lang="de-DE" err="1">
                <a:ea typeface="+mn-lt"/>
                <a:cs typeface="+mn-lt"/>
              </a:rPr>
              <a:t>demographic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 A </a:t>
            </a:r>
            <a:r>
              <a:rPr lang="de-DE" err="1">
                <a:ea typeface="+mn-lt"/>
                <a:cs typeface="+mn-lt"/>
              </a:rPr>
              <a:t>smaller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value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implies</a:t>
            </a:r>
            <a:r>
              <a:rPr lang="de-DE">
                <a:ea typeface="+mn-lt"/>
                <a:cs typeface="+mn-lt"/>
              </a:rPr>
              <a:t> a </a:t>
            </a:r>
            <a:r>
              <a:rPr lang="de-DE" err="1">
                <a:ea typeface="+mn-lt"/>
                <a:cs typeface="+mn-lt"/>
              </a:rPr>
              <a:t>more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equitable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distribution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positive </a:t>
            </a:r>
            <a:r>
              <a:rPr lang="de-DE" err="1">
                <a:ea typeface="+mn-lt"/>
                <a:cs typeface="+mn-lt"/>
              </a:rPr>
              <a:t>predictions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r>
              <a:rPr lang="de-DE" b="1" err="1">
                <a:ea typeface="+mn-lt"/>
                <a:cs typeface="+mn-lt"/>
              </a:rPr>
              <a:t>False</a:t>
            </a:r>
            <a:r>
              <a:rPr lang="de-DE" b="1">
                <a:ea typeface="+mn-lt"/>
                <a:cs typeface="+mn-lt"/>
              </a:rPr>
              <a:t> Omission Rate </a:t>
            </a:r>
            <a:r>
              <a:rPr lang="de-DE" b="1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:</a:t>
            </a:r>
            <a:endParaRPr lang="de-DE"/>
          </a:p>
          <a:p>
            <a:pPr lvl="1"/>
            <a:r>
              <a:rPr lang="de-DE" err="1">
                <a:ea typeface="+mn-lt"/>
                <a:cs typeface="+mn-lt"/>
              </a:rPr>
              <a:t>Represents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rate at </a:t>
            </a:r>
            <a:r>
              <a:rPr lang="de-DE" err="1">
                <a:ea typeface="+mn-lt"/>
                <a:cs typeface="+mn-lt"/>
              </a:rPr>
              <a:t>which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actual</a:t>
            </a:r>
            <a:r>
              <a:rPr lang="de-DE">
                <a:ea typeface="+mn-lt"/>
                <a:cs typeface="+mn-lt"/>
              </a:rPr>
              <a:t> positives </a:t>
            </a:r>
            <a:r>
              <a:rPr lang="de-DE" err="1">
                <a:ea typeface="+mn-lt"/>
                <a:cs typeface="+mn-lt"/>
              </a:rPr>
              <a:t>are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misclassified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as</a:t>
            </a:r>
            <a:r>
              <a:rPr lang="de-DE">
                <a:ea typeface="+mn-lt"/>
                <a:cs typeface="+mn-lt"/>
              </a:rPr>
              <a:t> negatives (</a:t>
            </a:r>
            <a:r>
              <a:rPr lang="de-DE" err="1">
                <a:ea typeface="+mn-lt"/>
                <a:cs typeface="+mn-lt"/>
              </a:rPr>
              <a:t>false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omissions</a:t>
            </a:r>
            <a:r>
              <a:rPr lang="de-DE">
                <a:ea typeface="+mn-lt"/>
                <a:cs typeface="+mn-lt"/>
              </a:rPr>
              <a:t>) </a:t>
            </a:r>
            <a:r>
              <a:rPr lang="de-DE" err="1">
                <a:ea typeface="+mn-lt"/>
                <a:cs typeface="+mn-lt"/>
              </a:rPr>
              <a:t>between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 A </a:t>
            </a:r>
            <a:r>
              <a:rPr lang="de-DE" err="1">
                <a:ea typeface="+mn-lt"/>
                <a:cs typeface="+mn-lt"/>
              </a:rPr>
              <a:t>lower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value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indicates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equally</a:t>
            </a:r>
            <a:r>
              <a:rPr lang="de-DE">
                <a:ea typeface="+mn-lt"/>
                <a:cs typeface="+mn-lt"/>
              </a:rPr>
              <a:t> reliable in </a:t>
            </a:r>
            <a:r>
              <a:rPr lang="de-DE" err="1">
                <a:ea typeface="+mn-lt"/>
                <a:cs typeface="+mn-lt"/>
              </a:rPr>
              <a:t>predicting</a:t>
            </a:r>
            <a:r>
              <a:rPr lang="de-DE">
                <a:ea typeface="+mn-lt"/>
                <a:cs typeface="+mn-lt"/>
              </a:rPr>
              <a:t> negatives </a:t>
            </a:r>
            <a:r>
              <a:rPr lang="de-DE" err="1">
                <a:ea typeface="+mn-lt"/>
                <a:cs typeface="+mn-lt"/>
              </a:rPr>
              <a:t>across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r>
              <a:rPr lang="de-DE" b="1">
                <a:ea typeface="+mn-lt"/>
                <a:cs typeface="+mn-lt"/>
              </a:rPr>
              <a:t>True Negative Rate </a:t>
            </a:r>
            <a:r>
              <a:rPr lang="de-DE" b="1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:</a:t>
            </a:r>
            <a:endParaRPr lang="de-DE"/>
          </a:p>
          <a:p>
            <a:pPr lvl="1"/>
            <a:r>
              <a:rPr lang="de-DE" err="1">
                <a:ea typeface="+mn-lt"/>
                <a:cs typeface="+mn-lt"/>
              </a:rPr>
              <a:t>Reflects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difference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rate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true</a:t>
            </a:r>
            <a:r>
              <a:rPr lang="de-DE">
                <a:ea typeface="+mn-lt"/>
                <a:cs typeface="+mn-lt"/>
              </a:rPr>
              <a:t> negatives (</a:t>
            </a:r>
            <a:r>
              <a:rPr lang="de-DE" err="1">
                <a:ea typeface="+mn-lt"/>
                <a:cs typeface="+mn-lt"/>
              </a:rPr>
              <a:t>correctly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predicting</a:t>
            </a:r>
            <a:r>
              <a:rPr lang="de-DE">
                <a:ea typeface="+mn-lt"/>
                <a:cs typeface="+mn-lt"/>
              </a:rPr>
              <a:t> a negative </a:t>
            </a:r>
            <a:r>
              <a:rPr lang="de-DE" err="1">
                <a:ea typeface="+mn-lt"/>
                <a:cs typeface="+mn-lt"/>
              </a:rPr>
              <a:t>outcome</a:t>
            </a:r>
            <a:r>
              <a:rPr lang="de-DE">
                <a:ea typeface="+mn-lt"/>
                <a:cs typeface="+mn-lt"/>
              </a:rPr>
              <a:t>) </a:t>
            </a:r>
            <a:r>
              <a:rPr lang="de-DE" err="1">
                <a:ea typeface="+mn-lt"/>
                <a:cs typeface="+mn-lt"/>
              </a:rPr>
              <a:t>between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 A </a:t>
            </a:r>
            <a:r>
              <a:rPr lang="de-DE" err="1">
                <a:ea typeface="+mn-lt"/>
                <a:cs typeface="+mn-lt"/>
              </a:rPr>
              <a:t>lower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value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means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similarly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effective</a:t>
            </a:r>
            <a:r>
              <a:rPr lang="de-DE">
                <a:ea typeface="+mn-lt"/>
                <a:cs typeface="+mn-lt"/>
              </a:rPr>
              <a:t> at </a:t>
            </a:r>
            <a:r>
              <a:rPr lang="de-DE" err="1">
                <a:ea typeface="+mn-lt"/>
                <a:cs typeface="+mn-lt"/>
              </a:rPr>
              <a:t>identifying</a:t>
            </a:r>
            <a:r>
              <a:rPr lang="de-DE">
                <a:ea typeface="+mn-lt"/>
                <a:cs typeface="+mn-lt"/>
              </a:rPr>
              <a:t> negatives </a:t>
            </a:r>
            <a:r>
              <a:rPr lang="de-DE" err="1">
                <a:ea typeface="+mn-lt"/>
                <a:cs typeface="+mn-lt"/>
              </a:rPr>
              <a:t>across</a:t>
            </a:r>
            <a:r>
              <a:rPr lang="de-DE">
                <a:ea typeface="+mn-lt"/>
                <a:cs typeface="+mn-lt"/>
              </a:rPr>
              <a:t> different </a:t>
            </a:r>
            <a:r>
              <a:rPr lang="de-DE" err="1">
                <a:ea typeface="+mn-lt"/>
                <a:cs typeface="+mn-lt"/>
              </a:rPr>
              <a:t>demographic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1859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11EA4-F0A8-EF0E-F064-F3E0888D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Privileged vs. Unprivileged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64A207-52E8-686F-6FA0-0140AADD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b="1" err="1">
                <a:ea typeface="+mn-lt"/>
                <a:cs typeface="+mn-lt"/>
              </a:rPr>
              <a:t>Privileged</a:t>
            </a:r>
            <a:r>
              <a:rPr lang="de-DE" b="1">
                <a:ea typeface="+mn-lt"/>
                <a:cs typeface="+mn-lt"/>
              </a:rPr>
              <a:t> and </a:t>
            </a:r>
            <a:r>
              <a:rPr lang="de-DE" b="1" err="1">
                <a:ea typeface="+mn-lt"/>
                <a:cs typeface="+mn-lt"/>
              </a:rPr>
              <a:t>unprivileged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features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used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bias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mitigation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identify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address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disparities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machine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learning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models</a:t>
            </a:r>
            <a:r>
              <a:rPr lang="de-DE">
                <a:ea typeface="+mn-lt"/>
                <a:cs typeface="+mn-lt"/>
              </a:rPr>
              <a:t>.</a:t>
            </a:r>
          </a:p>
          <a:p>
            <a:r>
              <a:rPr lang="de-DE">
                <a:ea typeface="+mn-lt"/>
                <a:cs typeface="+mn-lt"/>
              </a:rPr>
              <a:t> </a:t>
            </a:r>
            <a:r>
              <a:rPr lang="de-DE" b="1" err="1">
                <a:ea typeface="+mn-lt"/>
                <a:cs typeface="+mn-lt"/>
              </a:rPr>
              <a:t>Privileged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features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refer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attributes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correspond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receiving</a:t>
            </a:r>
            <a:r>
              <a:rPr lang="de-DE">
                <a:ea typeface="+mn-lt"/>
                <a:cs typeface="+mn-lt"/>
              </a:rPr>
              <a:t> favorable </a:t>
            </a:r>
            <a:r>
              <a:rPr lang="de-DE" err="1">
                <a:ea typeface="+mn-lt"/>
                <a:cs typeface="+mn-lt"/>
              </a:rPr>
              <a:t>treatment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advantages</a:t>
            </a:r>
            <a:r>
              <a:rPr lang="de-DE">
                <a:ea typeface="+mn-lt"/>
                <a:cs typeface="+mn-lt"/>
              </a:rPr>
              <a:t> (e.g., </a:t>
            </a:r>
            <a:r>
              <a:rPr lang="de-DE" err="1">
                <a:ea typeface="+mn-lt"/>
                <a:cs typeface="+mn-lt"/>
              </a:rPr>
              <a:t>higher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socioeconomic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status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majority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racial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)</a:t>
            </a:r>
          </a:p>
          <a:p>
            <a:r>
              <a:rPr lang="de-DE" b="1" err="1">
                <a:ea typeface="+mn-lt"/>
                <a:cs typeface="+mn-lt"/>
              </a:rPr>
              <a:t>Unprivileged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features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refer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attributes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correspond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disadvantaged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underrepresented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 (e.g., </a:t>
            </a:r>
            <a:r>
              <a:rPr lang="de-DE" err="1">
                <a:ea typeface="+mn-lt"/>
                <a:cs typeface="+mn-lt"/>
              </a:rPr>
              <a:t>lower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socioeconomic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status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minority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racial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). </a:t>
            </a:r>
          </a:p>
          <a:p>
            <a:r>
              <a:rPr lang="de-DE">
                <a:ea typeface="+mn-lt"/>
                <a:cs typeface="+mn-lt"/>
              </a:rPr>
              <a:t>These </a:t>
            </a:r>
            <a:r>
              <a:rPr lang="de-DE" err="1">
                <a:ea typeface="+mn-lt"/>
                <a:cs typeface="+mn-lt"/>
              </a:rPr>
              <a:t>distinctions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help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defining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fairness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constraints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ensuring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does</a:t>
            </a:r>
            <a:r>
              <a:rPr lang="de-DE">
                <a:ea typeface="+mn-lt"/>
                <a:cs typeface="+mn-lt"/>
              </a:rPr>
              <a:t> not </a:t>
            </a:r>
            <a:r>
              <a:rPr lang="de-DE" err="1">
                <a:ea typeface="+mn-lt"/>
                <a:cs typeface="+mn-lt"/>
              </a:rPr>
              <a:t>disproportionately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benefit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privileged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groups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over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unprivileged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ones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thereby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promoting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equity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reducing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bias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predictions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743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B8A2A-DDDA-3465-842C-E6EC2E93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</a:t>
            </a:r>
            <a:r>
              <a:rPr lang="de-DE" err="1"/>
              <a:t>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1F862-889C-D365-5B75-EA4594E4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de-DE" b="1">
                <a:ea typeface="+mn-lt"/>
                <a:cs typeface="+mn-lt"/>
              </a:rPr>
              <a:t>Imputation </a:t>
            </a:r>
            <a:r>
              <a:rPr lang="de-DE" b="1" err="1">
                <a:ea typeface="+mn-lt"/>
                <a:cs typeface="+mn-lt"/>
              </a:rPr>
              <a:t>with</a:t>
            </a:r>
            <a:r>
              <a:rPr lang="de-DE" b="1">
                <a:ea typeface="+mn-lt"/>
                <a:cs typeface="+mn-lt"/>
              </a:rPr>
              <a:t> Mean Values</a:t>
            </a:r>
            <a:endParaRPr lang="de-DE"/>
          </a:p>
          <a:p>
            <a:pPr>
              <a:buFont typeface="Arial"/>
              <a:buChar char="•"/>
            </a:pPr>
            <a:r>
              <a:rPr lang="de-DE" b="1" err="1">
                <a:ea typeface="+mn-lt"/>
                <a:cs typeface="+mn-lt"/>
              </a:rPr>
              <a:t>Dropping</a:t>
            </a:r>
            <a:r>
              <a:rPr lang="de-DE" b="1">
                <a:ea typeface="+mn-lt"/>
                <a:cs typeface="+mn-lt"/>
              </a:rPr>
              <a:t> Non-Essential Columns</a:t>
            </a:r>
            <a:endParaRPr lang="de-DE"/>
          </a:p>
          <a:p>
            <a:pPr>
              <a:buFont typeface="Arial"/>
              <a:buChar char="•"/>
            </a:pPr>
            <a:r>
              <a:rPr lang="de-DE" b="1">
                <a:ea typeface="+mn-lt"/>
                <a:cs typeface="+mn-lt"/>
              </a:rPr>
              <a:t>IQR Method </a:t>
            </a:r>
            <a:r>
              <a:rPr lang="de-DE" b="1" err="1">
                <a:ea typeface="+mn-lt"/>
                <a:cs typeface="+mn-lt"/>
              </a:rPr>
              <a:t>for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Outlier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Removal</a:t>
            </a:r>
            <a:endParaRPr lang="de-DE" err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de-DE" b="1" err="1">
                <a:ea typeface="+mn-lt"/>
                <a:cs typeface="+mn-lt"/>
              </a:rPr>
              <a:t>Standardization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of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Numerical</a:t>
            </a:r>
            <a:r>
              <a:rPr lang="de-DE" b="1">
                <a:ea typeface="+mn-lt"/>
                <a:cs typeface="+mn-lt"/>
              </a:rPr>
              <a:t> Features</a:t>
            </a:r>
            <a:endParaRPr lang="de-DE"/>
          </a:p>
          <a:p>
            <a:pPr>
              <a:buFont typeface="Arial"/>
              <a:buChar char="•"/>
            </a:pPr>
            <a:r>
              <a:rPr lang="de-DE" b="1" err="1">
                <a:ea typeface="+mn-lt"/>
                <a:cs typeface="+mn-lt"/>
              </a:rPr>
              <a:t>Correlation</a:t>
            </a:r>
            <a:r>
              <a:rPr lang="de-DE" b="1">
                <a:ea typeface="+mn-lt"/>
                <a:cs typeface="+mn-lt"/>
              </a:rPr>
              <a:t> Matrix </a:t>
            </a:r>
            <a:r>
              <a:rPr lang="de-DE" b="1" err="1">
                <a:ea typeface="+mn-lt"/>
                <a:cs typeface="+mn-lt"/>
              </a:rPr>
              <a:t>Visualization</a:t>
            </a:r>
            <a:endParaRPr lang="de-DE" err="1"/>
          </a:p>
          <a:p>
            <a:pPr marL="0" indent="0">
              <a:buNone/>
            </a:pPr>
            <a:endParaRPr lang="de-DE" b="1"/>
          </a:p>
          <a:p>
            <a:pPr marL="0" indent="0">
              <a:buNone/>
            </a:pP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9599053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B8A2A-DDDA-3465-842C-E6EC2E93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 Mitigation - </a:t>
            </a:r>
            <a:r>
              <a:rPr lang="de-DE" err="1"/>
              <a:t>Worse</a:t>
            </a:r>
            <a:r>
              <a:rPr lang="de-DE"/>
              <a:t> </a:t>
            </a:r>
            <a:r>
              <a:rPr lang="de-DE" err="1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1F862-889C-D365-5B75-EA4594E4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de-DE" b="1" err="1">
                <a:ea typeface="+mn-lt"/>
                <a:cs typeface="+mn-lt"/>
              </a:rPr>
              <a:t>Reweighing</a:t>
            </a:r>
            <a:r>
              <a:rPr lang="de-DE" b="1">
                <a:ea typeface="+mn-lt"/>
                <a:cs typeface="+mn-lt"/>
              </a:rPr>
              <a:t>:</a:t>
            </a:r>
            <a:endParaRPr lang="de-DE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de-DE">
                <a:ea typeface="+mn-lt"/>
                <a:cs typeface="+mn-lt"/>
              </a:rPr>
              <a:t>Reweighing adjusts the weights of different samples to reduce bias, but it can introduce noise or instability in the model's learning process, leading to worse performance.</a:t>
            </a:r>
          </a:p>
          <a:p>
            <a:pPr lvl="1">
              <a:buFont typeface="Courier New"/>
              <a:buChar char="o"/>
            </a:pPr>
            <a:r>
              <a:rPr lang="de-DE">
                <a:ea typeface="+mn-lt"/>
                <a:cs typeface="+mn-lt"/>
              </a:rPr>
              <a:t>It can also cause the model to overfit on certain samples with higher weights, reducing its ability to generalize and increasing bias in underrepresented groups.</a:t>
            </a:r>
          </a:p>
          <a:p>
            <a:pPr>
              <a:buFont typeface="Arial"/>
              <a:buChar char="•"/>
            </a:pPr>
            <a:endParaRPr lang="de-DE" b="1"/>
          </a:p>
          <a:p>
            <a:pPr marL="0" indent="0">
              <a:buNone/>
            </a:pPr>
            <a:endParaRPr lang="de-DE" b="1"/>
          </a:p>
          <a:p>
            <a:pPr marL="0" indent="0">
              <a:buNone/>
            </a:pP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55875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B8A2A-DDDA-3465-842C-E6EC2E93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 Mitigation - </a:t>
            </a:r>
            <a:r>
              <a:rPr lang="de-DE" err="1"/>
              <a:t>Worse</a:t>
            </a:r>
            <a:r>
              <a:rPr lang="de-DE"/>
              <a:t> </a:t>
            </a:r>
            <a:r>
              <a:rPr lang="de-DE" err="1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1F862-889C-D365-5B75-EA4594E4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de-DE" b="1" err="1">
                <a:ea typeface="+mn-lt"/>
                <a:cs typeface="+mn-lt"/>
              </a:rPr>
              <a:t>Adversarial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Debiasing</a:t>
            </a:r>
            <a:r>
              <a:rPr lang="de-DE" b="1">
                <a:ea typeface="+mn-lt"/>
                <a:cs typeface="+mn-lt"/>
              </a:rPr>
              <a:t>:</a:t>
            </a:r>
            <a:endParaRPr lang="de-DE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de-DE" err="1">
                <a:ea typeface="+mn-lt"/>
                <a:cs typeface="+mn-lt"/>
              </a:rPr>
              <a:t>Adversarial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debiasing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involves</a:t>
            </a:r>
            <a:r>
              <a:rPr lang="de-DE">
                <a:ea typeface="+mn-lt"/>
                <a:cs typeface="+mn-lt"/>
              </a:rPr>
              <a:t> a </a:t>
            </a:r>
            <a:r>
              <a:rPr lang="de-DE" err="1">
                <a:ea typeface="+mn-lt"/>
                <a:cs typeface="+mn-lt"/>
              </a:rPr>
              <a:t>complex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training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process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with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competing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objectives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which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can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sometimes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lead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suboptimal </a:t>
            </a:r>
            <a:r>
              <a:rPr lang="de-DE" err="1">
                <a:ea typeface="+mn-lt"/>
                <a:cs typeface="+mn-lt"/>
              </a:rPr>
              <a:t>solutions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adversary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not strong </a:t>
            </a:r>
            <a:r>
              <a:rPr lang="de-DE" err="1">
                <a:ea typeface="+mn-lt"/>
                <a:cs typeface="+mn-lt"/>
              </a:rPr>
              <a:t>enough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training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not </a:t>
            </a:r>
            <a:r>
              <a:rPr lang="de-DE" err="1">
                <a:ea typeface="+mn-lt"/>
                <a:cs typeface="+mn-lt"/>
              </a:rPr>
              <a:t>properly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balanced</a:t>
            </a:r>
            <a:r>
              <a:rPr lang="de-DE">
                <a:ea typeface="+mn-lt"/>
                <a:cs typeface="+mn-lt"/>
              </a:rPr>
              <a:t>.</a:t>
            </a:r>
          </a:p>
          <a:p>
            <a:pPr lvl="1">
              <a:buFont typeface="Courier New"/>
              <a:buChar char="o"/>
            </a:pPr>
            <a:r>
              <a:rPr lang="de-DE">
                <a:ea typeface="+mn-lt"/>
                <a:cs typeface="+mn-lt"/>
              </a:rPr>
              <a:t>The </a:t>
            </a:r>
            <a:r>
              <a:rPr lang="de-DE" err="1">
                <a:ea typeface="+mn-lt"/>
                <a:cs typeface="+mn-lt"/>
              </a:rPr>
              <a:t>method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may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inadvertently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amplify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biases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adversarial</a:t>
            </a:r>
            <a:r>
              <a:rPr lang="de-DE">
                <a:ea typeface="+mn-lt"/>
                <a:cs typeface="+mn-lt"/>
              </a:rPr>
              <a:t> network </a:t>
            </a:r>
            <a:r>
              <a:rPr lang="de-DE" err="1">
                <a:ea typeface="+mn-lt"/>
                <a:cs typeface="+mn-lt"/>
              </a:rPr>
              <a:t>overpowers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primary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causing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instability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poor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bias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mitigation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performance</a:t>
            </a:r>
            <a:r>
              <a:rPr lang="de-DE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endParaRPr lang="de-DE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de-DE" b="1"/>
          </a:p>
          <a:p>
            <a:pPr marL="0" indent="0">
              <a:buNone/>
            </a:pPr>
            <a:endParaRPr lang="de-DE" b="1"/>
          </a:p>
          <a:p>
            <a:pPr marL="0" indent="0">
              <a:buNone/>
            </a:pP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6470321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B8A2A-DDDA-3465-842C-E6EC2E93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Bias Mitigation - </a:t>
            </a:r>
            <a:r>
              <a:rPr lang="de-DE" err="1"/>
              <a:t>Worse</a:t>
            </a:r>
            <a:r>
              <a:rPr lang="de-DE"/>
              <a:t> </a:t>
            </a:r>
            <a:r>
              <a:rPr lang="de-DE" err="1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1F862-889C-D365-5B75-EA4594E4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de-DE" b="1">
                <a:ea typeface="+mn-lt"/>
                <a:cs typeface="+mn-lt"/>
              </a:rPr>
              <a:t>Post-Processing:</a:t>
            </a:r>
            <a:endParaRPr lang="de-DE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de-DE">
                <a:ea typeface="+mn-lt"/>
                <a:cs typeface="+mn-lt"/>
              </a:rPr>
              <a:t>Post-processing techniques adjust predictions after the model has been trained, which can sometimes lead to inconsistencies and unintended consequences if the adjustments are too aggressive or not well-calibrated.</a:t>
            </a:r>
          </a:p>
          <a:p>
            <a:pPr lvl="1">
              <a:buFont typeface="Courier New"/>
              <a:buChar char="o"/>
            </a:pPr>
            <a:r>
              <a:rPr lang="de-DE">
                <a:ea typeface="+mn-lt"/>
                <a:cs typeface="+mn-lt"/>
              </a:rPr>
              <a:t>These techniques can also fail to address underlying biases in the model's learned representations, resulting in persistent or even amplified biases in the final predictions.</a:t>
            </a:r>
          </a:p>
          <a:p>
            <a:pPr>
              <a:buFont typeface="Arial"/>
              <a:buChar char="•"/>
            </a:pPr>
            <a:endParaRPr lang="de-DE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de-DE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de-DE" b="1"/>
          </a:p>
          <a:p>
            <a:pPr marL="0" indent="0">
              <a:buNone/>
            </a:pPr>
            <a:endParaRPr lang="de-DE" b="1"/>
          </a:p>
          <a:p>
            <a:pPr marL="0" indent="0">
              <a:buNone/>
            </a:pP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420015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0A21B-196C-1002-B7E2-63C25794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73653-7D91-659B-4258-052EFA4B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ea typeface="+mn-lt"/>
                <a:cs typeface="+mn-lt"/>
              </a:rPr>
              <a:t>One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significant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challenge</a:t>
            </a:r>
            <a:r>
              <a:rPr lang="de-DE">
                <a:ea typeface="+mn-lt"/>
                <a:cs typeface="+mn-lt"/>
              </a:rPr>
              <a:t> was </a:t>
            </a:r>
            <a:r>
              <a:rPr lang="de-DE" err="1">
                <a:ea typeface="+mn-lt"/>
                <a:cs typeface="+mn-lt"/>
              </a:rPr>
              <a:t>ensuring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quality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consistency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datasets</a:t>
            </a:r>
            <a:r>
              <a:rPr lang="de-DE">
                <a:ea typeface="+mn-lt"/>
                <a:cs typeface="+mn-lt"/>
              </a:rPr>
              <a:t>.</a:t>
            </a:r>
          </a:p>
          <a:p>
            <a:r>
              <a:rPr lang="de-DE">
                <a:ea typeface="+mn-lt"/>
                <a:cs typeface="+mn-lt"/>
              </a:rPr>
              <a:t>Potential trade-off </a:t>
            </a:r>
            <a:r>
              <a:rPr lang="de-DE" err="1">
                <a:ea typeface="+mn-lt"/>
                <a:cs typeface="+mn-lt"/>
              </a:rPr>
              <a:t>between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reducing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bias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maintaining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performance</a:t>
            </a:r>
            <a:r>
              <a:rPr lang="de-DE">
                <a:ea typeface="+mn-lt"/>
                <a:cs typeface="+mn-lt"/>
              </a:rPr>
              <a:t>.</a:t>
            </a:r>
          </a:p>
          <a:p>
            <a:r>
              <a:rPr lang="de-DE">
                <a:ea typeface="+mn-lt"/>
                <a:cs typeface="+mn-lt"/>
              </a:rPr>
              <a:t>Challenges in </a:t>
            </a:r>
            <a:r>
              <a:rPr lang="de-DE" err="1">
                <a:ea typeface="+mn-lt"/>
                <a:cs typeface="+mn-lt"/>
              </a:rPr>
              <a:t>interpreting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results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certain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bias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mitigation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techniques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particularly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when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performed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worse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base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. - </a:t>
            </a:r>
            <a:r>
              <a:rPr lang="de-DE" err="1">
                <a:ea typeface="+mn-lt"/>
                <a:cs typeface="+mn-lt"/>
              </a:rPr>
              <a:t>Solved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with</a:t>
            </a:r>
            <a:r>
              <a:rPr lang="de-DE">
                <a:ea typeface="+mn-lt"/>
                <a:cs typeface="+mn-lt"/>
              </a:rPr>
              <a:t>: Additional </a:t>
            </a:r>
            <a:r>
              <a:rPr lang="de-DE" err="1">
                <a:ea typeface="+mn-lt"/>
                <a:cs typeface="+mn-lt"/>
              </a:rPr>
              <a:t>analyses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considering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context-specific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factors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might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influence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these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outcomes</a:t>
            </a:r>
            <a:endParaRPr lang="de-DE">
              <a:ea typeface="+mn-lt"/>
              <a:cs typeface="+mn-lt"/>
            </a:endParaRPr>
          </a:p>
          <a:p>
            <a:r>
              <a:rPr lang="de-DE" err="1"/>
              <a:t>Expand</a:t>
            </a:r>
            <a:r>
              <a:rPr lang="de-DE"/>
              <a:t> </a:t>
            </a:r>
            <a:r>
              <a:rPr lang="de-DE" err="1"/>
              <a:t>the</a:t>
            </a:r>
            <a:r>
              <a:rPr lang="de-DE"/>
              <a:t> </a:t>
            </a:r>
            <a:r>
              <a:rPr lang="de-DE" err="1"/>
              <a:t>groups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sensitive </a:t>
            </a:r>
            <a:r>
              <a:rPr lang="de-DE" err="1"/>
              <a:t>features</a:t>
            </a:r>
            <a:r>
              <a:rPr lang="de-DE"/>
              <a:t> </a:t>
            </a:r>
            <a:r>
              <a:rPr lang="de-DE" err="1"/>
              <a:t>even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 and perform </a:t>
            </a:r>
            <a:r>
              <a:rPr lang="de-DE" err="1"/>
              <a:t>even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 in </a:t>
            </a:r>
            <a:r>
              <a:rPr lang="de-DE" err="1"/>
              <a:t>depth</a:t>
            </a:r>
            <a:r>
              <a:rPr lang="de-DE"/>
              <a:t> </a:t>
            </a:r>
            <a:r>
              <a:rPr lang="de-DE" err="1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4780888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131A1-E53C-7D91-FA13-24969057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Further </a:t>
            </a:r>
            <a:r>
              <a:rPr lang="de-DE" err="1"/>
              <a:t>metrics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6E8E2-1088-2B61-C616-446FE873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>
                <a:ea typeface="+mn-lt"/>
                <a:cs typeface="+mn-lt"/>
              </a:rPr>
              <a:t>MDSS Score</a:t>
            </a:r>
          </a:p>
          <a:p>
            <a:pPr lvl="1"/>
            <a:r>
              <a:rPr lang="de-DE" b="1" err="1">
                <a:ea typeface="+mn-lt"/>
                <a:cs typeface="+mn-lt"/>
              </a:rPr>
              <a:t>Detect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bias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by</a:t>
            </a:r>
            <a:r>
              <a:rPr lang="de-DE" b="1">
                <a:ea typeface="+mn-lt"/>
                <a:cs typeface="+mn-lt"/>
              </a:rPr>
              <a:t> "</a:t>
            </a:r>
            <a:r>
              <a:rPr lang="de-DE" b="1" err="1">
                <a:ea typeface="+mn-lt"/>
                <a:cs typeface="+mn-lt"/>
              </a:rPr>
              <a:t>minimizing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noise</a:t>
            </a:r>
            <a:r>
              <a:rPr lang="de-DE" b="1">
                <a:ea typeface="+mn-lt"/>
                <a:cs typeface="+mn-lt"/>
              </a:rPr>
              <a:t>" in a multidimensional </a:t>
            </a:r>
            <a:r>
              <a:rPr lang="de-DE" b="1" err="1">
                <a:ea typeface="+mn-lt"/>
                <a:cs typeface="+mn-lt"/>
              </a:rPr>
              <a:t>dataset</a:t>
            </a:r>
            <a:r>
              <a:rPr lang="de-DE" b="1">
                <a:ea typeface="+mn-lt"/>
                <a:cs typeface="+mn-lt"/>
              </a:rPr>
              <a:t>, </a:t>
            </a:r>
            <a:r>
              <a:rPr lang="de-DE" b="1" err="1">
                <a:ea typeface="+mn-lt"/>
                <a:cs typeface="+mn-lt"/>
              </a:rPr>
              <a:t>essentially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detecting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where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most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uneven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distributions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are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located</a:t>
            </a:r>
            <a:r>
              <a:rPr lang="de-DE" sz="700">
                <a:solidFill>
                  <a:srgbClr val="D4D4D4"/>
                </a:solidFill>
                <a:latin typeface="Consolas"/>
              </a:rPr>
              <a:t>.</a:t>
            </a:r>
          </a:p>
          <a:p>
            <a:r>
              <a:rPr lang="en-GB" b="1">
                <a:ea typeface="+mn-lt"/>
                <a:cs typeface="+mn-lt"/>
              </a:rPr>
              <a:t>SED</a:t>
            </a:r>
          </a:p>
          <a:p>
            <a:pPr lvl="1"/>
            <a:r>
              <a:rPr lang="en-GB" b="1">
                <a:ea typeface="+mn-lt"/>
                <a:cs typeface="+mn-lt"/>
              </a:rPr>
              <a:t>The Smoothed empirical differential (SED) metric compares the differential of smoothed probability between groups of features.</a:t>
            </a:r>
            <a:endParaRPr lang="de-DE" b="1">
              <a:ea typeface="+mn-lt"/>
              <a:cs typeface="+mn-lt"/>
            </a:endParaRPr>
          </a:p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E60D89-9D82-0DE8-A50D-952DBCE30214}"/>
              </a:ext>
            </a:extLst>
          </p:cNvPr>
          <p:cNvSpPr txBox="1"/>
          <p:nvPr/>
        </p:nvSpPr>
        <p:spPr>
          <a:xfrm>
            <a:off x="111463" y="5468404"/>
            <a:ext cx="11591192" cy="1215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rgbClr val="D4D4D4"/>
                </a:solidFill>
                <a:latin typeface="Consolas"/>
              </a:rPr>
              <a:t>1.	Z. Zhang, D. Wang, B. Yang and J. Yin, "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Weighted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Multidimensional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Scaling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Localization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Method With Bias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Reduction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Based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on TOA," in IEEE Sensors Journal, vol. 23,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no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. 17, pp. 19803-19814, 1 Sept.1, 2023,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doi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: 10.1109/JSEN.2023.3296986.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keywords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: {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Sensors;Location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awareness;Estimation;Mathematical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models;Noise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measurement;Weight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measurement;Time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measurement;Bias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reduction;Cramér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–Rao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lower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bound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(CRLB);multidimensional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scaling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(MDS);sensor-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based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localization;time-of-arrival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(TOA)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measurement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de-DE" sz="1100">
                <a:solidFill>
                  <a:srgbClr val="D4D4D4"/>
                </a:solidFill>
                <a:latin typeface="Consolas"/>
              </a:rPr>
              <a:t>2.	IBM (2024). SED. </a:t>
            </a:r>
            <a:r>
              <a:rPr lang="de-DE" sz="1100" err="1">
                <a:solidFill>
                  <a:srgbClr val="D4D4D4"/>
                </a:solidFill>
                <a:latin typeface="Consolas"/>
              </a:rPr>
              <a:t>Available</a:t>
            </a:r>
            <a:r>
              <a:rPr lang="de-DE" sz="1100">
                <a:solidFill>
                  <a:srgbClr val="D4D4D4"/>
                </a:solidFill>
                <a:latin typeface="Consolas"/>
              </a:rPr>
              <a:t> at: https://dataplatform.cloud.ibm.com/docs/content/wsj/model/wos-smooth-empirical-diff.html?context=cpdaas</a:t>
            </a:r>
            <a:endParaRPr lang="de-DE"/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67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F421B-5052-2EF6-BD6A-98225472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Mitigation Schlachtplan  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6367-9F92-2D5D-F88F-EA3C6EE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/>
              <a:t>Student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Wenn Zeit: </a:t>
            </a:r>
            <a:r>
              <a:rPr lang="de-DE" err="1"/>
              <a:t>Dalc</a:t>
            </a:r>
          </a:p>
          <a:p>
            <a:r>
              <a:rPr lang="de-DE"/>
              <a:t>Crime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PctBlack</a:t>
            </a:r>
            <a:r>
              <a:rPr lang="de-DE"/>
              <a:t>,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WennZeit</a:t>
            </a:r>
            <a:r>
              <a:rPr lang="de-DE"/>
              <a:t>: </a:t>
            </a:r>
            <a:r>
              <a:rPr lang="de-DE" err="1"/>
              <a:t>pctWhite</a:t>
            </a:r>
            <a:r>
              <a:rPr lang="de-DE"/>
              <a:t>, (Fam2par)</a:t>
            </a:r>
          </a:p>
          <a:p>
            <a:r>
              <a:rPr lang="de-DE" err="1"/>
              <a:t>Confusion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Accuracy</a:t>
            </a:r>
            <a:r>
              <a:rPr lang="de-DE"/>
              <a:t>, Recall, Precision, F1</a:t>
            </a:r>
          </a:p>
          <a:p>
            <a:r>
              <a:rPr lang="de-DE" err="1"/>
              <a:t>Heatmap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Y </a:t>
            </a:r>
            <a:r>
              <a:rPr lang="de-DE" err="1"/>
              <a:t>achse</a:t>
            </a:r>
            <a:r>
              <a:rPr lang="de-DE"/>
              <a:t> --&gt; </a:t>
            </a:r>
            <a:r>
              <a:rPr lang="de-DE" err="1"/>
              <a:t>Protected</a:t>
            </a:r>
            <a:r>
              <a:rPr lang="de-DE"/>
              <a:t> </a:t>
            </a:r>
            <a:r>
              <a:rPr lang="de-DE" err="1"/>
              <a:t>attr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X </a:t>
            </a:r>
            <a:r>
              <a:rPr lang="de-DE" err="1"/>
              <a:t>achse</a:t>
            </a:r>
            <a:r>
              <a:rPr lang="de-DE"/>
              <a:t>: --&gt; </a:t>
            </a:r>
            <a:r>
              <a:rPr lang="de-DE">
                <a:ea typeface="+mn-lt"/>
                <a:cs typeface="+mn-lt"/>
              </a:rPr>
              <a:t>disparate </a:t>
            </a:r>
            <a:r>
              <a:rPr lang="de-DE" err="1">
                <a:ea typeface="+mn-lt"/>
                <a:cs typeface="+mn-lt"/>
              </a:rPr>
              <a:t>impact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equal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opportunity</a:t>
            </a:r>
            <a:r>
              <a:rPr lang="de-DE">
                <a:ea typeface="+mn-lt"/>
                <a:cs typeface="+mn-lt"/>
              </a:rPr>
              <a:t>, and </a:t>
            </a:r>
            <a:r>
              <a:rPr lang="de-DE" err="1">
                <a:ea typeface="+mn-lt"/>
                <a:cs typeface="+mn-lt"/>
              </a:rPr>
              <a:t>statistical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parity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difference</a:t>
            </a:r>
            <a:endParaRPr lang="de-DE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9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FE0AFC-C8F2-216B-E513-F0030D14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450733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Socioeconomic Background &amp; Relevancy Student</a:t>
            </a:r>
          </a:p>
        </p:txBody>
      </p:sp>
      <p:pic>
        <p:nvPicPr>
          <p:cNvPr id="3" name="Grafik 2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C3073D1C-FA09-5EEA-84E2-256B373E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7527"/>
            <a:ext cx="6096000" cy="3095625"/>
          </a:xfrm>
          <a:prstGeom prst="rect">
            <a:avLst/>
          </a:prstGeom>
        </p:spPr>
      </p:pic>
      <p:pic>
        <p:nvPicPr>
          <p:cNvPr id="6" name="Grafik 5" descr="Ein Bild, das Text, Diagramm, parallel, Reihe enthält.&#10;&#10;Beschreibung automatisch generiert.">
            <a:extLst>
              <a:ext uri="{FF2B5EF4-FFF2-40B4-BE49-F238E27FC236}">
                <a16:creationId xmlns:a16="http://schemas.microsoft.com/office/drawing/2014/main" id="{F20A5FC0-EE1F-10EC-1C67-1495A2C9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94" y="2431121"/>
            <a:ext cx="6096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7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Screenshot, Rechteck, Diagramm enthält.&#10;&#10;Beschreibung automatisch generiert.">
            <a:extLst>
              <a:ext uri="{FF2B5EF4-FFF2-40B4-BE49-F238E27FC236}">
                <a16:creationId xmlns:a16="http://schemas.microsoft.com/office/drawing/2014/main" id="{7359E8A0-E90F-9D6D-740B-EF0DE62AB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6" b="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Quadrat, Screenshot, Rechteck enthält.&#10;&#10;Beschreibung automatisch generiert.">
            <a:extLst>
              <a:ext uri="{FF2B5EF4-FFF2-40B4-BE49-F238E27FC236}">
                <a16:creationId xmlns:a16="http://schemas.microsoft.com/office/drawing/2014/main" id="{052EE7B5-98AE-CF1D-3113-CA2CFE8D6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6" b="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684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9A0828CA98D74B9CF3B1DFB95FA4EF" ma:contentTypeVersion="11" ma:contentTypeDescription="Ein neues Dokument erstellen." ma:contentTypeScope="" ma:versionID="364b98653685a7f3df69aa5016706505">
  <xsd:schema xmlns:xsd="http://www.w3.org/2001/XMLSchema" xmlns:xs="http://www.w3.org/2001/XMLSchema" xmlns:p="http://schemas.microsoft.com/office/2006/metadata/properties" xmlns:ns2="ac03c45a-9710-4f3c-b5d6-06a3addd4aca" xmlns:ns3="f3dc74bb-b65a-4414-8554-8b7122f504f1" targetNamespace="http://schemas.microsoft.com/office/2006/metadata/properties" ma:root="true" ma:fieldsID="9ba63a3f867c0f3ca4df27057b9dbcb7" ns2:_="" ns3:_="">
    <xsd:import namespace="ac03c45a-9710-4f3c-b5d6-06a3addd4aca"/>
    <xsd:import namespace="f3dc74bb-b65a-4414-8554-8b7122f504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3c45a-9710-4f3c-b5d6-06a3addd4a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1a14e36f-e084-4b04-bba6-548b1473dc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c74bb-b65a-4414-8554-8b7122f504f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b20911c-1b30-4963-ad21-e961422a3f05}" ma:internalName="TaxCatchAll" ma:showField="CatchAllData" ma:web="f3dc74bb-b65a-4414-8554-8b7122f504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381A28-520C-4341-A038-FF7EC516A4A6}">
  <ds:schemaRefs>
    <ds:schemaRef ds:uri="ac03c45a-9710-4f3c-b5d6-06a3addd4aca"/>
    <ds:schemaRef ds:uri="f3dc74bb-b65a-4414-8554-8b7122f504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FB26FE6-5D10-4F63-8872-BE715CD2B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68</Slides>
  <Notes>0</Notes>
  <HiddenSlides>4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68</vt:i4>
      </vt:variant>
    </vt:vector>
  </HeadingPairs>
  <TitlesOfParts>
    <vt:vector size="69" baseType="lpstr">
      <vt:lpstr>Larissa</vt:lpstr>
      <vt:lpstr>Evaluating Bias Detection and Mitigation in Student Failure and Crime Datasets Using Fairlearn and AIF360</vt:lpstr>
      <vt:lpstr>Scope of the work</vt:lpstr>
      <vt:lpstr>Research Quesition</vt:lpstr>
      <vt:lpstr>Socioeconomic Background &amp; Relevancy Crime</vt:lpstr>
      <vt:lpstr>PowerPoint-Präsentation</vt:lpstr>
      <vt:lpstr>PowerPoint-Präsentation</vt:lpstr>
      <vt:lpstr>Socioeconomic Background &amp; Relevancy Student</vt:lpstr>
      <vt:lpstr>PowerPoint-Präsentation</vt:lpstr>
      <vt:lpstr>PowerPoint-Präsentation</vt:lpstr>
      <vt:lpstr>PowerPoint-Präsentation</vt:lpstr>
      <vt:lpstr>Research Question 1</vt:lpstr>
      <vt:lpstr>Bias Detection</vt:lpstr>
      <vt:lpstr>Bias detection - Student</vt:lpstr>
      <vt:lpstr>Bias detection - Student</vt:lpstr>
      <vt:lpstr>Bias detection - Crime</vt:lpstr>
      <vt:lpstr>Bias detection - Crime</vt:lpstr>
      <vt:lpstr>Bias Mitigation</vt:lpstr>
      <vt:lpstr>Reweighing Fairlearn</vt:lpstr>
      <vt:lpstr>Adversarial Debiasing - Fairlearn</vt:lpstr>
      <vt:lpstr>Post-Processing - Fairlearn</vt:lpstr>
      <vt:lpstr>Fairlearn Combined Results - Crime</vt:lpstr>
      <vt:lpstr>Fairlearn Combined Results - Crime</vt:lpstr>
      <vt:lpstr>Fairlearn Combined Results - Student</vt:lpstr>
      <vt:lpstr>Fairlearn Combined Results - Student</vt:lpstr>
      <vt:lpstr>Bias Detection – Aif360</vt:lpstr>
      <vt:lpstr>Aif360 Fairness Metrics</vt:lpstr>
      <vt:lpstr> Pre-Processing: Reweighing Aif360</vt:lpstr>
      <vt:lpstr>Reweighing Aif360</vt:lpstr>
      <vt:lpstr>Adversarial Debiasing - Aif360</vt:lpstr>
      <vt:lpstr>Adversarial Debiasing - Aif360</vt:lpstr>
      <vt:lpstr>Post-Processing Aif360</vt:lpstr>
      <vt:lpstr>Post-Processing Aif360</vt:lpstr>
      <vt:lpstr>Research Question 2</vt:lpstr>
      <vt:lpstr>Research Question 2</vt:lpstr>
      <vt:lpstr>Research Question 3</vt:lpstr>
      <vt:lpstr>Research Question 3</vt:lpstr>
      <vt:lpstr>Thanks for your Attention</vt:lpstr>
      <vt:lpstr>Q &amp; A</vt:lpstr>
      <vt:lpstr>Takeaway - Conclusion</vt:lpstr>
      <vt:lpstr>Bias detection results Student Failure</vt:lpstr>
      <vt:lpstr>Bias detection results Crime PCTFam2Par</vt:lpstr>
      <vt:lpstr>Bias Mitigation Crime Grouped features</vt:lpstr>
      <vt:lpstr>Bias Mitigation Crime Grouped features</vt:lpstr>
      <vt:lpstr>Bias Mitigation Crime Grouped features</vt:lpstr>
      <vt:lpstr>Bias Mitigation Crime indirect correlation</vt:lpstr>
      <vt:lpstr>Bias Mitigation Crime indirect correlation</vt:lpstr>
      <vt:lpstr>Bias Mitigation Crime indirect correlation</vt:lpstr>
      <vt:lpstr>Bias Mitigation Crime indirect correlation</vt:lpstr>
      <vt:lpstr>Bias Mitigation Crime indirect correlation</vt:lpstr>
      <vt:lpstr>Bias Mitigation Student Grouped features</vt:lpstr>
      <vt:lpstr>Bias Mitigation Student Grouped features</vt:lpstr>
      <vt:lpstr>Bias Mitigation Crime Iterative Mitigation</vt:lpstr>
      <vt:lpstr>Bias Mitigation Crime Iterative Mitigation</vt:lpstr>
      <vt:lpstr>Bias Mitigation Crime Raw Data</vt:lpstr>
      <vt:lpstr>Bias Mitigation Crime Raw Data</vt:lpstr>
      <vt:lpstr>Bias Mitigation Crime Raw Data</vt:lpstr>
      <vt:lpstr>Bias Mitigation Crime Raw Data</vt:lpstr>
      <vt:lpstr>Bias Mitigation Crime Raw Data</vt:lpstr>
      <vt:lpstr>Aif360 - Test of RegressionDataset</vt:lpstr>
      <vt:lpstr>Bias Detection Metrics Explanation</vt:lpstr>
      <vt:lpstr>Privileged vs. Unprivileged</vt:lpstr>
      <vt:lpstr>Data Cleaning</vt:lpstr>
      <vt:lpstr>Bias Mitigation - Worse Results</vt:lpstr>
      <vt:lpstr>Bias Mitigation - Worse Results</vt:lpstr>
      <vt:lpstr>Bias Mitigation - Worse Results</vt:lpstr>
      <vt:lpstr>Limitations</vt:lpstr>
      <vt:lpstr>Further metrics</vt:lpstr>
      <vt:lpstr>Mitigation Schlachtplan  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2</cp:revision>
  <dcterms:created xsi:type="dcterms:W3CDTF">2024-06-27T14:57:49Z</dcterms:created>
  <dcterms:modified xsi:type="dcterms:W3CDTF">2024-07-10T12:50:22Z</dcterms:modified>
</cp:coreProperties>
</file>