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5143500" cx="9144000"/>
  <p:notesSz cx="6858000" cy="9144000"/>
  <p:embeddedFontLst>
    <p:embeddedFont>
      <p:font typeface="Average"/>
      <p:regular r:id="rId39"/>
    </p:embeddedFont>
    <p:embeddedFont>
      <p:font typeface="Oswa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AFD7464-24AB-4F6E-8FCD-2E2D4112E03F}">
  <a:tblStyle styleId="{EAFD7464-24AB-4F6E-8FCD-2E2D4112E0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3.xml"/><Relationship Id="rId41" Type="http://schemas.openxmlformats.org/officeDocument/2006/relationships/font" Target="fonts/Oswald-bold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Average-regular.fntdata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fdc5082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fdc5082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7cab0396_1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7cab0396_1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9e86962589f720d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9e86962589f720d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9e86962589f720d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9e86962589f720d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9e86962589f720d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9e86962589f720d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9e86962589f720d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9e86962589f720d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fdc5082f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fdc5082f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07cab0396_6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07cab0396_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07cab039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07cab039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07cab039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07cab039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07cab0396_6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07cab0396_6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dc5082f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dc5082f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07cab0396_6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07cab0396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07cab0396_6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07cab0396_6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07cab0396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07cab0396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07cab0396_1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07cab0396_1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07cab0396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07cab0396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fdc5082f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fdc5082f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fdc5082f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fdc5082f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07cab039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07cab039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07cab039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07cab039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07cab039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07cab039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9e86962589f720d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9e86962589f720d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07cab039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07cab039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07cab0396_1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07cab0396_1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07cab039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07cab039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07cab0396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07cab0396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7cab0396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7cab0396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fdc5082f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fdc5082f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07cab039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07cab039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9e86962589f720d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9e86962589f720d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jpg"/><Relationship Id="rId4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8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727025" y="2274451"/>
            <a:ext cx="7801500" cy="79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B7B7B7"/>
                </a:solidFill>
              </a:rPr>
              <a:t>Rossman Stores Sales Analysis</a:t>
            </a:r>
            <a:endParaRPr sz="3600">
              <a:solidFill>
                <a:srgbClr val="B7B7B7"/>
              </a:solidFill>
            </a:endParaRPr>
          </a:p>
        </p:txBody>
      </p:sp>
      <p:sp>
        <p:nvSpPr>
          <p:cNvPr id="89" name="Google Shape;89;p21"/>
          <p:cNvSpPr txBox="1"/>
          <p:nvPr/>
        </p:nvSpPr>
        <p:spPr>
          <a:xfrm>
            <a:off x="854100" y="3899525"/>
            <a:ext cx="74358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Manon CESAIRE, Alann CHERAL, Yanis DACI, Clément HARDY, Sajeevan PUVIKARAN </a:t>
            </a:r>
            <a:endParaRPr/>
          </a:p>
        </p:txBody>
      </p:sp>
      <p:pic>
        <p:nvPicPr>
          <p:cNvPr id="90" name="Google Shape;90;p21"/>
          <p:cNvPicPr preferRelativeResize="0"/>
          <p:nvPr/>
        </p:nvPicPr>
        <p:blipFill rotWithShape="1">
          <a:blip r:embed="rId3">
            <a:alphaModFix/>
          </a:blip>
          <a:srcRect b="31815" l="0" r="0" t="0"/>
          <a:stretch/>
        </p:blipFill>
        <p:spPr>
          <a:xfrm>
            <a:off x="1579775" y="270450"/>
            <a:ext cx="6096000" cy="19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2.   Impact de la Concurrence 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3200" y="918000"/>
            <a:ext cx="2678950" cy="18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075" y="939250"/>
            <a:ext cx="2678950" cy="185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3075" y="3004250"/>
            <a:ext cx="2678950" cy="18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7200" y="3004246"/>
            <a:ext cx="2678950" cy="1877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3</a:t>
            </a:r>
            <a:r>
              <a:rPr lang="fr" sz="2400"/>
              <a:t>.   Cause et Effets des Promotions 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512" y="1017725"/>
            <a:ext cx="4149000" cy="3821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3.   Cause et Effets des Promotions 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122300" cy="3821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65" name="Google Shape;1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316" y="1017725"/>
            <a:ext cx="4194900" cy="3821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4.</a:t>
            </a:r>
            <a:r>
              <a:rPr lang="fr" sz="2400"/>
              <a:t>   Chiffre d’affaire et influence entre magasins 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025" y="1017725"/>
            <a:ext cx="5930100" cy="3821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5</a:t>
            </a:r>
            <a:r>
              <a:rPr lang="fr" sz="2400"/>
              <a:t>.   Impact des Jours Fériés 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4"/>
          <p:cNvPicPr preferRelativeResize="0"/>
          <p:nvPr/>
        </p:nvPicPr>
        <p:blipFill rotWithShape="1">
          <a:blip r:embed="rId3">
            <a:alphaModFix/>
          </a:blip>
          <a:srcRect b="2562" l="2817" r="2647" t="0"/>
          <a:stretch/>
        </p:blipFill>
        <p:spPr>
          <a:xfrm>
            <a:off x="87900" y="1540700"/>
            <a:ext cx="2920200" cy="2682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 rotWithShape="1">
          <a:blip r:embed="rId4">
            <a:alphaModFix/>
          </a:blip>
          <a:srcRect b="2562" l="3111" r="2885" t="0"/>
          <a:stretch/>
        </p:blipFill>
        <p:spPr>
          <a:xfrm>
            <a:off x="3125101" y="1523146"/>
            <a:ext cx="2920200" cy="271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 rotWithShape="1">
          <a:blip r:embed="rId5">
            <a:alphaModFix/>
          </a:blip>
          <a:srcRect b="2816" l="3480" r="2965" t="1699"/>
          <a:stretch/>
        </p:blipFill>
        <p:spPr>
          <a:xfrm>
            <a:off x="6162300" y="1522405"/>
            <a:ext cx="2920200" cy="27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526350"/>
            <a:ext cx="8276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Méthodologie et résultats du projet Data Science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Méthodologie et résultats du projet Data Science</a:t>
            </a:r>
            <a:endParaRPr/>
          </a:p>
        </p:txBody>
      </p:sp>
      <p:pic>
        <p:nvPicPr>
          <p:cNvPr id="190" name="Google Shape;1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16200"/>
            <a:ext cx="3736826" cy="50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Déroulement du projet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675" y="389000"/>
            <a:ext cx="7074000" cy="4365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/>
        </p:nvSpPr>
        <p:spPr>
          <a:xfrm>
            <a:off x="30480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 	 	 	 	 	 </a:t>
            </a:r>
            <a:endParaRPr/>
          </a:p>
        </p:txBody>
      </p:sp>
      <p:graphicFrame>
        <p:nvGraphicFramePr>
          <p:cNvPr id="202" name="Google Shape;202;p38"/>
          <p:cNvGraphicFramePr/>
          <p:nvPr/>
        </p:nvGraphicFramePr>
        <p:xfrm>
          <a:off x="393250" y="1097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{EAFD7464-24AB-4F6E-8FCD-2E2D4112E03F}</a:tableStyleId>
              </a:tblPr>
              <a:tblGrid>
                <a:gridCol w="1411550"/>
                <a:gridCol w="1411550"/>
              </a:tblGrid>
              <a:tr h="64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Promo2SinceWeek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Promo2Since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 Year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7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2010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2011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3" name="Google Shape;203;p38"/>
          <p:cNvGraphicFramePr/>
          <p:nvPr/>
        </p:nvGraphicFramePr>
        <p:xfrm>
          <a:off x="5930300" y="109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{EAFD7464-24AB-4F6E-8FCD-2E2D4112E03F}</a:tableStyleId>
              </a:tblPr>
              <a:tblGrid>
                <a:gridCol w="1411550"/>
                <a:gridCol w="1411550"/>
              </a:tblGrid>
              <a:tr h="64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Promo2SinceWeek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Promo2Since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Year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2010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2011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04" name="Google Shape;204;p38"/>
          <p:cNvCxnSpPr/>
          <p:nvPr/>
        </p:nvCxnSpPr>
        <p:spPr>
          <a:xfrm>
            <a:off x="3507925" y="2571750"/>
            <a:ext cx="19539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Méthodologie et résultats du projet Data Science</a:t>
            </a:r>
            <a:endParaRPr/>
          </a:p>
        </p:txBody>
      </p:sp>
      <p:pic>
        <p:nvPicPr>
          <p:cNvPr id="210" name="Google Shape;2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7400"/>
            <a:ext cx="426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9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Déroulement du projet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romanUcPeriod"/>
            </a:pPr>
            <a:r>
              <a:rPr lang="fr"/>
              <a:t>Contexte et Objectifs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/>
        </p:nvSpPr>
        <p:spPr>
          <a:xfrm>
            <a:off x="30480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 	 	 	 	 	 </a:t>
            </a:r>
            <a:endParaRPr/>
          </a:p>
        </p:txBody>
      </p:sp>
      <p:graphicFrame>
        <p:nvGraphicFramePr>
          <p:cNvPr id="217" name="Google Shape;217;p40"/>
          <p:cNvGraphicFramePr/>
          <p:nvPr/>
        </p:nvGraphicFramePr>
        <p:xfrm>
          <a:off x="393250" y="1097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{EAFD7464-24AB-4F6E-8FCD-2E2D4112E03F}</a:tableStyleId>
              </a:tblPr>
              <a:tblGrid>
                <a:gridCol w="1557350"/>
                <a:gridCol w="1557350"/>
              </a:tblGrid>
              <a:tr h="64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Mois Ouverture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Concurrent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Année Ouverture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Concurrent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2008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7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2007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2006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2015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8" name="Google Shape;218;p40"/>
          <p:cNvCxnSpPr/>
          <p:nvPr/>
        </p:nvCxnSpPr>
        <p:spPr>
          <a:xfrm>
            <a:off x="3742175" y="2571750"/>
            <a:ext cx="19539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19" name="Google Shape;219;p40"/>
          <p:cNvGraphicFramePr/>
          <p:nvPr/>
        </p:nvGraphicFramePr>
        <p:xfrm>
          <a:off x="6133450" y="110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{EAFD7464-24AB-4F6E-8FCD-2E2D4112E03F}</a:tableStyleId>
              </a:tblPr>
              <a:tblGrid>
                <a:gridCol w="2369250"/>
              </a:tblGrid>
              <a:tr h="63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Durée </a:t>
                      </a:r>
                      <a:r>
                        <a:rPr lang="fr">
                          <a:solidFill>
                            <a:srgbClr val="FFFFFF"/>
                          </a:solidFill>
                        </a:rPr>
                        <a:t>Concurrence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(en mois)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3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98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108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119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6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0" name="Google Shape;220;p40"/>
          <p:cNvSpPr txBox="1"/>
          <p:nvPr/>
        </p:nvSpPr>
        <p:spPr>
          <a:xfrm>
            <a:off x="2636575" y="316975"/>
            <a:ext cx="44952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Date actuelle: 11/2016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75" y="1766900"/>
            <a:ext cx="8476899" cy="605684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Méthodologie et résultats du projet Data Science</a:t>
            </a:r>
            <a:endParaRPr/>
          </a:p>
        </p:txBody>
      </p:sp>
      <p:sp>
        <p:nvSpPr>
          <p:cNvPr id="227" name="Google Shape;227;p41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Déroulement du projet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Deux approches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Valeur absolue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Prédictions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400" y="2048650"/>
            <a:ext cx="7362300" cy="275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Deux approches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Valeur absolue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Prédictions</a:t>
            </a:r>
            <a:endParaRPr/>
          </a:p>
        </p:txBody>
      </p:sp>
      <p:pic>
        <p:nvPicPr>
          <p:cNvPr id="241" name="Google Shape;2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850" y="2150900"/>
            <a:ext cx="7362300" cy="2751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42" name="Google Shape;242;p43"/>
          <p:cNvSpPr txBox="1"/>
          <p:nvPr/>
        </p:nvSpPr>
        <p:spPr>
          <a:xfrm>
            <a:off x="311700" y="1769900"/>
            <a:ext cx="24741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f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 pourcentage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311700" y="38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</a:t>
            </a:r>
            <a:endParaRPr/>
          </a:p>
        </p:txBody>
      </p:sp>
      <p:graphicFrame>
        <p:nvGraphicFramePr>
          <p:cNvPr id="248" name="Google Shape;248;p44"/>
          <p:cNvGraphicFramePr/>
          <p:nvPr/>
        </p:nvGraphicFramePr>
        <p:xfrm>
          <a:off x="794025" y="226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{EAFD7464-24AB-4F6E-8FCD-2E2D4112E03F}</a:tableStyleId>
              </a:tblPr>
              <a:tblGrid>
                <a:gridCol w="3619500"/>
                <a:gridCol w="3619500"/>
              </a:tblGrid>
              <a:tr h="843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3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Absolue</a:t>
                      </a:r>
                      <a:endParaRPr sz="3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3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Pourcentage</a:t>
                      </a:r>
                      <a:endParaRPr sz="3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3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1000 €</a:t>
                      </a:r>
                      <a:endParaRPr sz="3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3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14 - 15 %</a:t>
                      </a:r>
                      <a:endParaRPr sz="30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title"/>
          </p:nvPr>
        </p:nvSpPr>
        <p:spPr>
          <a:xfrm>
            <a:off x="490250" y="526350"/>
            <a:ext cx="8537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IV. Recommandations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IV. Recommandations</a:t>
            </a:r>
            <a:endParaRPr/>
          </a:p>
        </p:txBody>
      </p:sp>
      <p:sp>
        <p:nvSpPr>
          <p:cNvPr id="259" name="Google Shape;259;p46"/>
          <p:cNvSpPr txBox="1"/>
          <p:nvPr>
            <p:ph idx="1" type="body"/>
          </p:nvPr>
        </p:nvSpPr>
        <p:spPr>
          <a:xfrm>
            <a:off x="311700" y="500600"/>
            <a:ext cx="8520600" cy="3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Insights métiers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288" y="1189838"/>
            <a:ext cx="897925" cy="8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6"/>
          <p:cNvSpPr txBox="1"/>
          <p:nvPr/>
        </p:nvSpPr>
        <p:spPr>
          <a:xfrm>
            <a:off x="408275" y="2173675"/>
            <a:ext cx="3314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Réorganiser le calendrier de promotions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62" name="Google Shape;26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1850" y="1220225"/>
            <a:ext cx="897925" cy="8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6"/>
          <p:cNvSpPr txBox="1"/>
          <p:nvPr/>
        </p:nvSpPr>
        <p:spPr>
          <a:xfrm>
            <a:off x="5338688" y="2173675"/>
            <a:ext cx="3088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Déterminer </a:t>
            </a:r>
            <a:r>
              <a:rPr lang="f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les zones d’affluence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64" name="Google Shape;26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6300" y="2765675"/>
            <a:ext cx="897925" cy="8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6"/>
          <p:cNvSpPr txBox="1"/>
          <p:nvPr/>
        </p:nvSpPr>
        <p:spPr>
          <a:xfrm>
            <a:off x="871938" y="3759950"/>
            <a:ext cx="3314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Étude de nouveaux acteurs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66" name="Google Shape;266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1858" y="2765675"/>
            <a:ext cx="897925" cy="8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6"/>
          <p:cNvSpPr txBox="1"/>
          <p:nvPr/>
        </p:nvSpPr>
        <p:spPr>
          <a:xfrm>
            <a:off x="5338700" y="3759950"/>
            <a:ext cx="33147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Impact des périodes fériées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8" name="Google Shape;268;p46"/>
          <p:cNvSpPr txBox="1"/>
          <p:nvPr/>
        </p:nvSpPr>
        <p:spPr>
          <a:xfrm>
            <a:off x="311700" y="4384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f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Modèle de prédiction du chiffre d’affaire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V. </a:t>
            </a:r>
            <a:r>
              <a:rPr lang="fr"/>
              <a:t>Étapes</a:t>
            </a:r>
            <a:r>
              <a:rPr lang="fr"/>
              <a:t> suivantes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V. </a:t>
            </a:r>
            <a:r>
              <a:rPr lang="fr"/>
              <a:t>Étapes</a:t>
            </a:r>
            <a:r>
              <a:rPr lang="fr"/>
              <a:t> suivantes</a:t>
            </a:r>
            <a:endParaRPr/>
          </a:p>
        </p:txBody>
      </p:sp>
      <p:sp>
        <p:nvSpPr>
          <p:cNvPr id="279" name="Google Shape;27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Récolter davantage de données</a:t>
            </a:r>
            <a:endParaRPr/>
          </a:p>
        </p:txBody>
      </p:sp>
      <p:pic>
        <p:nvPicPr>
          <p:cNvPr id="280" name="Google Shape;28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400" y="1637575"/>
            <a:ext cx="6516300" cy="3173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V. Étapes suivantes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6" name="Google Shape;286;p49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Récolter davantage de données</a:t>
            </a:r>
            <a:endParaRPr/>
          </a:p>
        </p:txBody>
      </p:sp>
      <p:sp>
        <p:nvSpPr>
          <p:cNvPr id="287" name="Google Shape;287;p49"/>
          <p:cNvSpPr txBox="1"/>
          <p:nvPr>
            <p:ph idx="1" type="body"/>
          </p:nvPr>
        </p:nvSpPr>
        <p:spPr>
          <a:xfrm>
            <a:off x="311700" y="1685875"/>
            <a:ext cx="85206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Avoir une expertise métier</a:t>
            </a:r>
            <a:endParaRPr/>
          </a:p>
        </p:txBody>
      </p:sp>
      <p:sp>
        <p:nvSpPr>
          <p:cNvPr id="288" name="Google Shape;288;p49"/>
          <p:cNvSpPr txBox="1"/>
          <p:nvPr>
            <p:ph idx="1" type="body"/>
          </p:nvPr>
        </p:nvSpPr>
        <p:spPr>
          <a:xfrm>
            <a:off x="311700" y="2219275"/>
            <a:ext cx="85206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Mise en oeuvre d’un Proof Of Concept (POC)</a:t>
            </a:r>
            <a:endParaRPr/>
          </a:p>
        </p:txBody>
      </p:sp>
      <p:sp>
        <p:nvSpPr>
          <p:cNvPr id="289" name="Google Shape;289;p49"/>
          <p:cNvSpPr txBox="1"/>
          <p:nvPr>
            <p:ph idx="1" type="body"/>
          </p:nvPr>
        </p:nvSpPr>
        <p:spPr>
          <a:xfrm>
            <a:off x="311700" y="275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Validation du projet (Architectes et dirigeants)</a:t>
            </a:r>
            <a:endParaRPr/>
          </a:p>
        </p:txBody>
      </p:sp>
      <p:sp>
        <p:nvSpPr>
          <p:cNvPr id="290" name="Google Shape;290;p49"/>
          <p:cNvSpPr txBox="1"/>
          <p:nvPr>
            <p:ph idx="1" type="body"/>
          </p:nvPr>
        </p:nvSpPr>
        <p:spPr>
          <a:xfrm>
            <a:off x="311700" y="334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Passage à l’échelle : Mise en production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romanUcPeriod"/>
            </a:pPr>
            <a:r>
              <a:rPr lang="fr"/>
              <a:t>Contexte et Objectifs</a:t>
            </a:r>
            <a:endParaRPr/>
          </a:p>
        </p:txBody>
      </p:sp>
      <p:pic>
        <p:nvPicPr>
          <p:cNvPr id="101" name="Google Shape;101;p23"/>
          <p:cNvPicPr preferRelativeResize="0"/>
          <p:nvPr/>
        </p:nvPicPr>
        <p:blipFill rotWithShape="1">
          <a:blip r:embed="rId3">
            <a:alphaModFix/>
          </a:blip>
          <a:srcRect b="0" l="2687" r="72448" t="0"/>
          <a:stretch/>
        </p:blipFill>
        <p:spPr>
          <a:xfrm>
            <a:off x="311700" y="1792825"/>
            <a:ext cx="2255625" cy="21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3"/>
          <p:cNvPicPr preferRelativeResize="0"/>
          <p:nvPr/>
        </p:nvPicPr>
        <p:blipFill rotWithShape="1">
          <a:blip r:embed="rId3">
            <a:alphaModFix/>
          </a:blip>
          <a:srcRect b="0" l="27553" r="49864" t="0"/>
          <a:stretch/>
        </p:blipFill>
        <p:spPr>
          <a:xfrm>
            <a:off x="2567324" y="1792825"/>
            <a:ext cx="2048624" cy="21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3"/>
          <p:cNvPicPr preferRelativeResize="0"/>
          <p:nvPr/>
        </p:nvPicPr>
        <p:blipFill rotWithShape="1">
          <a:blip r:embed="rId3">
            <a:alphaModFix/>
          </a:blip>
          <a:srcRect b="0" l="72714" r="1655" t="0"/>
          <a:stretch/>
        </p:blipFill>
        <p:spPr>
          <a:xfrm>
            <a:off x="6664574" y="1792825"/>
            <a:ext cx="2325126" cy="21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3"/>
          <p:cNvPicPr preferRelativeResize="0"/>
          <p:nvPr/>
        </p:nvPicPr>
        <p:blipFill rotWithShape="1">
          <a:blip r:embed="rId3">
            <a:alphaModFix/>
          </a:blip>
          <a:srcRect b="0" l="50134" r="27283" t="0"/>
          <a:stretch/>
        </p:blipFill>
        <p:spPr>
          <a:xfrm>
            <a:off x="4615950" y="1792825"/>
            <a:ext cx="2048624" cy="21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V. </a:t>
            </a:r>
            <a:r>
              <a:rPr lang="fr"/>
              <a:t>Étapes</a:t>
            </a:r>
            <a:r>
              <a:rPr lang="fr"/>
              <a:t> suivantes</a:t>
            </a:r>
            <a:endParaRPr/>
          </a:p>
        </p:txBody>
      </p:sp>
      <p:sp>
        <p:nvSpPr>
          <p:cNvPr id="296" name="Google Shape;296;p50"/>
          <p:cNvSpPr txBox="1"/>
          <p:nvPr>
            <p:ph idx="1" type="body"/>
          </p:nvPr>
        </p:nvSpPr>
        <p:spPr>
          <a:xfrm>
            <a:off x="311700" y="1152475"/>
            <a:ext cx="85206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Cas d’usage </a:t>
            </a:r>
            <a:r>
              <a:rPr lang="fr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fr"/>
              <a:t> Plateforme interne de prévision du chiffre d’affaires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0"/>
          <p:cNvSpPr txBox="1"/>
          <p:nvPr>
            <p:ph idx="1" type="body"/>
          </p:nvPr>
        </p:nvSpPr>
        <p:spPr>
          <a:xfrm>
            <a:off x="284000" y="2356350"/>
            <a:ext cx="23340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Mise en place de l’environnement Big Data</a:t>
            </a:r>
            <a:endParaRPr sz="1400"/>
          </a:p>
        </p:txBody>
      </p:sp>
      <p:sp>
        <p:nvSpPr>
          <p:cNvPr id="298" name="Google Shape;298;p50"/>
          <p:cNvSpPr txBox="1"/>
          <p:nvPr>
            <p:ph idx="1" type="body"/>
          </p:nvPr>
        </p:nvSpPr>
        <p:spPr>
          <a:xfrm>
            <a:off x="5040700" y="2502300"/>
            <a:ext cx="17100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Machine Learning</a:t>
            </a:r>
            <a:endParaRPr sz="1400"/>
          </a:p>
        </p:txBody>
      </p:sp>
      <p:pic>
        <p:nvPicPr>
          <p:cNvPr id="299" name="Google Shape;29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600" y="163635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6850" y="1636350"/>
            <a:ext cx="720001" cy="720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0"/>
          <p:cNvSpPr txBox="1"/>
          <p:nvPr>
            <p:ph idx="1" type="body"/>
          </p:nvPr>
        </p:nvSpPr>
        <p:spPr>
          <a:xfrm>
            <a:off x="2879390" y="2477100"/>
            <a:ext cx="20460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Analyse des données</a:t>
            </a:r>
            <a:endParaRPr sz="1400"/>
          </a:p>
        </p:txBody>
      </p:sp>
      <p:pic>
        <p:nvPicPr>
          <p:cNvPr id="302" name="Google Shape;30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4550" y="177555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0"/>
          <p:cNvSpPr txBox="1"/>
          <p:nvPr>
            <p:ph idx="1" type="body"/>
          </p:nvPr>
        </p:nvSpPr>
        <p:spPr>
          <a:xfrm>
            <a:off x="7023425" y="2495750"/>
            <a:ext cx="15165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Plateforme Web</a:t>
            </a:r>
            <a:endParaRPr sz="1400"/>
          </a:p>
        </p:txBody>
      </p:sp>
      <p:pic>
        <p:nvPicPr>
          <p:cNvPr id="304" name="Google Shape;304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7725" y="325222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46775" y="3252225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0"/>
          <p:cNvSpPr txBox="1"/>
          <p:nvPr>
            <p:ph idx="1" type="body"/>
          </p:nvPr>
        </p:nvSpPr>
        <p:spPr>
          <a:xfrm>
            <a:off x="694625" y="4108950"/>
            <a:ext cx="14556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2 Développeurs</a:t>
            </a:r>
            <a:endParaRPr sz="1400"/>
          </a:p>
        </p:txBody>
      </p:sp>
      <p:sp>
        <p:nvSpPr>
          <p:cNvPr id="307" name="Google Shape;307;p50"/>
          <p:cNvSpPr txBox="1"/>
          <p:nvPr>
            <p:ph idx="1" type="body"/>
          </p:nvPr>
        </p:nvSpPr>
        <p:spPr>
          <a:xfrm>
            <a:off x="6101175" y="4108950"/>
            <a:ext cx="2811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1 Data Scientist, 2 Data Engineers et 1 Data Analyst</a:t>
            </a:r>
            <a:endParaRPr sz="1400"/>
          </a:p>
        </p:txBody>
      </p:sp>
      <p:sp>
        <p:nvSpPr>
          <p:cNvPr id="308" name="Google Shape;308;p50"/>
          <p:cNvSpPr txBox="1"/>
          <p:nvPr>
            <p:ph idx="1" type="body"/>
          </p:nvPr>
        </p:nvSpPr>
        <p:spPr>
          <a:xfrm>
            <a:off x="2676850" y="3593475"/>
            <a:ext cx="3187500" cy="720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/>
              <a:t>90K€ / 4 mois</a:t>
            </a:r>
            <a:endParaRPr b="1" sz="3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600"/>
          </a:p>
        </p:txBody>
      </p:sp>
      <p:pic>
        <p:nvPicPr>
          <p:cNvPr id="309" name="Google Shape;309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35700" y="1782300"/>
            <a:ext cx="719999" cy="71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VI. Conclusion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8520600" cy="3416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10" name="Google Shape;11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Evolution du parc commercial </a:t>
            </a:r>
            <a:endParaRPr/>
          </a:p>
        </p:txBody>
      </p:sp>
      <p:sp>
        <p:nvSpPr>
          <p:cNvPr id="111" name="Google Shape;111;p24"/>
          <p:cNvSpPr txBox="1"/>
          <p:nvPr/>
        </p:nvSpPr>
        <p:spPr>
          <a:xfrm>
            <a:off x="7026800" y="4703625"/>
            <a:ext cx="18054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Source : Statista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Parts de marché : </a:t>
            </a:r>
            <a:endParaRPr/>
          </a:p>
        </p:txBody>
      </p:sp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600" y="1152475"/>
            <a:ext cx="5934900" cy="3702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18" name="Google Shape;118;p25"/>
          <p:cNvSpPr txBox="1"/>
          <p:nvPr/>
        </p:nvSpPr>
        <p:spPr>
          <a:xfrm>
            <a:off x="7264050" y="4759525"/>
            <a:ext cx="16776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Source : Statista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latin typeface="Average"/>
                <a:ea typeface="Average"/>
                <a:cs typeface="Average"/>
                <a:sym typeface="Average"/>
              </a:rPr>
              <a:t>Objectif : </a:t>
            </a:r>
            <a:endParaRPr b="1" sz="3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fr" sz="3600"/>
              <a:t>Prédire le chiffre d’affaires à horizon de temps moyen </a:t>
            </a:r>
            <a:endParaRPr b="1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Présentation des données et insight métier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311713" y="31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Présentation des données et insight métier</a:t>
            </a:r>
            <a:endParaRPr/>
          </a:p>
        </p:txBody>
      </p:sp>
      <p:pic>
        <p:nvPicPr>
          <p:cNvPr id="135" name="Google Shape;135;p28"/>
          <p:cNvPicPr preferRelativeResize="0"/>
          <p:nvPr/>
        </p:nvPicPr>
        <p:blipFill rotWithShape="1">
          <a:blip r:embed="rId3">
            <a:alphaModFix/>
          </a:blip>
          <a:srcRect b="0" l="0" r="77424" t="0"/>
          <a:stretch/>
        </p:blipFill>
        <p:spPr>
          <a:xfrm>
            <a:off x="901015" y="1009475"/>
            <a:ext cx="1657526" cy="39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/>
          <p:cNvPicPr preferRelativeResize="0"/>
          <p:nvPr/>
        </p:nvPicPr>
        <p:blipFill rotWithShape="1">
          <a:blip r:embed="rId3">
            <a:alphaModFix/>
          </a:blip>
          <a:srcRect b="0" l="22576" r="0" t="0"/>
          <a:stretch/>
        </p:blipFill>
        <p:spPr>
          <a:xfrm>
            <a:off x="2558550" y="1009475"/>
            <a:ext cx="5684451" cy="39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fr" sz="2400"/>
              <a:t> </a:t>
            </a:r>
            <a:r>
              <a:rPr lang="fr" sz="2400"/>
              <a:t>Meilleure période des ventes :</a:t>
            </a:r>
            <a:endParaRPr sz="2400"/>
          </a:p>
        </p:txBody>
      </p:sp>
      <p:pic>
        <p:nvPicPr>
          <p:cNvPr id="142" name="Google Shape;1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25" y="1170125"/>
            <a:ext cx="4435200" cy="3384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43" name="Google Shape;14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500" y="1170125"/>
            <a:ext cx="4251600" cy="3384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