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0EABA3-AEE6-4D70-BC8A-2C2B179C9570}">
  <a:tblStyle styleId="{700EABA3-AEE6-4D70-BC8A-2C2B179C9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d3e54640_2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d3e54640_2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d3e54640_1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d3e54640_1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d3e546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d3e546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2597c88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2597c88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d3e54640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d3e54640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2597c88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2597c8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d3e54640_18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d3e54640_1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d3e54640_2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d3e54640_2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d3e54640_1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d3e54640_1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24ac5ac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24ac5ac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24ac5a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24ac5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2597c88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2597c88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d3e54640_9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cd3e54640_9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d3e54640_9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d3e54640_9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3e54640_1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d3e54640_1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20da32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20da32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597c88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2597c88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cd3e54640_1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cd3e54640_1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f24ac5a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f24ac5a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2597c88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2597c88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d3e54640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d3e54640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2c7192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2c7192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20da3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20da3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f24ac5ac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f24ac5ac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2597c885_1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2597c885_1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d3e5464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d3e546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d3e5464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d3e5464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d3e54640_1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d3e54640_1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2c7192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2c7192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d3e54640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d3e54640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7025" y="2274451"/>
            <a:ext cx="7801500" cy="7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B7B7B7"/>
                </a:solidFill>
              </a:rPr>
              <a:t>Rossman Stores Sales Analysis</a:t>
            </a:r>
            <a:endParaRPr sz="3600">
              <a:solidFill>
                <a:srgbClr val="B7B7B7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4100" y="3899525"/>
            <a:ext cx="7435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Manon CESAIRE, Alann CHERAL, Yanis DACI, Clément HARDY, Sajeevan PUVIKARAN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1815" l="0" r="0" t="0"/>
          <a:stretch/>
        </p:blipFill>
        <p:spPr>
          <a:xfrm>
            <a:off x="1579775" y="270450"/>
            <a:ext cx="6096000" cy="19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II. Preprocessing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063875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Remplacer les valeurs manquantes (NaN) pour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CompetitionDistance → médiane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50" y="1898803"/>
            <a:ext cx="4698900" cy="308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90250" y="450150"/>
            <a:ext cx="8058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Feature Engineering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</a:t>
            </a:r>
            <a:r>
              <a:rPr lang="fr"/>
              <a:t> Feature Engineering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806775"/>
            <a:ext cx="8520600" cy="3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4 étapes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 et modification de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00" cy="483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Feature Engineering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806775"/>
            <a:ext cx="85206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4 étapes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 et modification de features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11700" y="1601575"/>
            <a:ext cx="8589300" cy="2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fr" sz="1800">
                <a:solidFill>
                  <a:schemeClr val="accent3"/>
                </a:solidFill>
              </a:rPr>
              <a:t>Non considération d’informations inutiles ou contradictoires</a:t>
            </a:r>
            <a:endParaRPr sz="18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fr" sz="1800">
                <a:solidFill>
                  <a:schemeClr val="accent3"/>
                </a:solidFill>
              </a:rPr>
              <a:t>Suppression de données aberrantes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800" y="2717150"/>
            <a:ext cx="5972400" cy="225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700" y="132100"/>
            <a:ext cx="5970600" cy="242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Feature Engineering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806775"/>
            <a:ext cx="85206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4 étapes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 et modification de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fr"/>
              <a:t>Non considération d’informations inutiles ou contradictoires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fr"/>
              <a:t>Suppression de données aberrantes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311700" y="3947700"/>
            <a:ext cx="8589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1700" y="4376575"/>
            <a:ext cx="8589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Sélection des features importants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2275"/>
            <a:ext cx="8520600" cy="425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90250" y="450150"/>
            <a:ext cx="808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Validation Strategy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</a:t>
            </a:r>
            <a:r>
              <a:rPr lang="fr"/>
              <a:t> Validation Strategy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Etude faite sur le moyen terme (par mois/semaine)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Choix aléatoire d’un sous ensemble des données groupées par mois comme </a:t>
            </a:r>
            <a:r>
              <a:rPr b="1" lang="fr"/>
              <a:t>test set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68300" y="1186125"/>
            <a:ext cx="8775600" cy="25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 Dataset et Problématique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156850"/>
            <a:ext cx="7178700" cy="23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275" y="2690225"/>
            <a:ext cx="7178700" cy="214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Validation Strategy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Train/Test Split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33" title="Dataset groupé par mois"/>
          <p:cNvGraphicFramePr/>
          <p:nvPr/>
        </p:nvGraphicFramePr>
        <p:xfrm>
          <a:off x="1176350" y="17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33"/>
          <p:cNvSpPr txBox="1"/>
          <p:nvPr/>
        </p:nvSpPr>
        <p:spPr>
          <a:xfrm>
            <a:off x="377400" y="3067300"/>
            <a:ext cx="84549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Choix de la taille du test set : 0.33 par défaut (9 mois environ)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84" name="Google Shape;184;p33"/>
          <p:cNvGrpSpPr/>
          <p:nvPr/>
        </p:nvGrpSpPr>
        <p:grpSpPr>
          <a:xfrm>
            <a:off x="1176350" y="2445975"/>
            <a:ext cx="7239000" cy="489300"/>
            <a:chOff x="1176350" y="2445975"/>
            <a:chExt cx="7239000" cy="489300"/>
          </a:xfrm>
        </p:grpSpPr>
        <p:sp>
          <p:nvSpPr>
            <p:cNvPr id="185" name="Google Shape;185;p33"/>
            <p:cNvSpPr txBox="1"/>
            <p:nvPr/>
          </p:nvSpPr>
          <p:spPr>
            <a:xfrm>
              <a:off x="1176350" y="2445975"/>
              <a:ext cx="72390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</a:rPr>
                <a:t>         </a:t>
              </a:r>
              <a:r>
                <a:rPr lang="fr" sz="1800">
                  <a:solidFill>
                    <a:srgbClr val="9E9E9E"/>
                  </a:solidFill>
                </a:rPr>
                <a:t> </a:t>
              </a:r>
              <a:r>
                <a:rPr lang="fr" sz="18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Dataset groupé par mois   </a:t>
              </a:r>
              <a:r>
                <a:rPr lang="fr" sz="1800">
                  <a:solidFill>
                    <a:schemeClr val="accent3"/>
                  </a:solidFill>
                </a:rPr>
                <a:t>      </a:t>
              </a:r>
              <a:r>
                <a:rPr lang="fr" sz="1800">
                  <a:solidFill>
                    <a:schemeClr val="dk2"/>
                  </a:solidFill>
                </a:rPr>
                <a:t>                                    </a:t>
              </a:r>
              <a:r>
                <a:rPr lang="fr">
                  <a:solidFill>
                    <a:schemeClr val="dk1"/>
                  </a:solidFill>
                </a:rPr>
                <a:t>Test set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7056443" y="2592825"/>
              <a:ext cx="283200" cy="195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</a:t>
            </a:r>
            <a:r>
              <a:rPr lang="fr"/>
              <a:t> Validation Strategy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Cross validation 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34" title="Dataset groupé par mois"/>
          <p:cNvGraphicFramePr/>
          <p:nvPr/>
        </p:nvGraphicFramePr>
        <p:xfrm>
          <a:off x="1176350" y="17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34"/>
          <p:cNvSpPr txBox="1"/>
          <p:nvPr/>
        </p:nvSpPr>
        <p:spPr>
          <a:xfrm>
            <a:off x="311700" y="3214700"/>
            <a:ext cx="85206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oob error : erreur de prédiction des arbres ne contenant pas les xi dans leur jeu d'entraînement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95" name="Google Shape;195;p34"/>
          <p:cNvGrpSpPr/>
          <p:nvPr/>
        </p:nvGrpSpPr>
        <p:grpSpPr>
          <a:xfrm>
            <a:off x="3384200" y="2264275"/>
            <a:ext cx="5448150" cy="720600"/>
            <a:chOff x="3384200" y="2264275"/>
            <a:chExt cx="5448150" cy="720600"/>
          </a:xfrm>
        </p:grpSpPr>
        <p:sp>
          <p:nvSpPr>
            <p:cNvPr id="196" name="Google Shape;196;p34"/>
            <p:cNvSpPr/>
            <p:nvPr/>
          </p:nvSpPr>
          <p:spPr>
            <a:xfrm>
              <a:off x="7045550" y="2340475"/>
              <a:ext cx="391500" cy="195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4"/>
            <p:cNvSpPr txBox="1"/>
            <p:nvPr/>
          </p:nvSpPr>
          <p:spPr>
            <a:xfrm>
              <a:off x="7437050" y="2264275"/>
              <a:ext cx="9783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9E9E9E"/>
                  </a:solidFill>
                </a:rPr>
                <a:t>Test set</a:t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7045550" y="2721475"/>
              <a:ext cx="391500" cy="1956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4"/>
            <p:cNvSpPr txBox="1"/>
            <p:nvPr/>
          </p:nvSpPr>
          <p:spPr>
            <a:xfrm>
              <a:off x="7437050" y="2645275"/>
              <a:ext cx="13953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9E9E9E"/>
                  </a:solidFill>
                </a:rPr>
                <a:t>Validation </a:t>
              </a:r>
              <a:r>
                <a:rPr lang="fr">
                  <a:solidFill>
                    <a:srgbClr val="9E9E9E"/>
                  </a:solidFill>
                </a:rPr>
                <a:t>set</a:t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200" name="Google Shape;200;p34"/>
            <p:cNvSpPr txBox="1"/>
            <p:nvPr/>
          </p:nvSpPr>
          <p:spPr>
            <a:xfrm>
              <a:off x="3384200" y="2497475"/>
              <a:ext cx="2823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18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Dataset groupé par mois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Training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Training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Tuning des hyperparamètres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Random Forest 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n_estimators : 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XGBoost 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num_boost_round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learning rate : 0.05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max_depth : 10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427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 la valeur du paramètre n_estimators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750" y="738775"/>
            <a:ext cx="4895700" cy="331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Evaluation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Evaluation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Root Mean Square Error (RMSE)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50" y="1557525"/>
            <a:ext cx="3457500" cy="107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74" y="3252400"/>
            <a:ext cx="3435300" cy="107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378400" y="2724900"/>
            <a:ext cx="845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Root Mean Square Percentage Error (RMSPE)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9000" cy="223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2050"/>
            <a:ext cx="5739000" cy="223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aphicFrame>
        <p:nvGraphicFramePr>
          <p:cNvPr id="239" name="Google Shape;239;p40"/>
          <p:cNvGraphicFramePr/>
          <p:nvPr/>
        </p:nvGraphicFramePr>
        <p:xfrm>
          <a:off x="6102975" y="87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1225475"/>
                <a:gridCol w="1225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RMSE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RMSPE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0.045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40"/>
          <p:cNvGraphicFramePr/>
          <p:nvPr/>
        </p:nvGraphicFramePr>
        <p:xfrm>
          <a:off x="6102975" y="32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1225475"/>
                <a:gridCol w="1225475"/>
              </a:tblGrid>
              <a:tr h="43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RMSE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RMSPE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3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1.117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152400"/>
            <a:ext cx="7345800" cy="257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275" y="2884450"/>
            <a:ext cx="7345800" cy="210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fr"/>
              <a:t>Dataset et Problématique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Rossmann Company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Entreprise et chaîne allemande de distribution de drogueries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Créée en 1972 par Dirk Rossmann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Plus de 3500 magasins répartis dans 7 pays d’Europe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Objectif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Prédiction des ventes à moyen terme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Evaluation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modèle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Modèle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Score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0.14-0.15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XGBoost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0.152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42"/>
          <p:cNvSpPr txBox="1"/>
          <p:nvPr/>
        </p:nvSpPr>
        <p:spPr>
          <a:xfrm>
            <a:off x="377375" y="3340475"/>
            <a:ext cx="8372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Résultat : </a:t>
            </a: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 modèle </a:t>
            </a:r>
            <a:r>
              <a:rPr b="1"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Random Forest</a:t>
            </a: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est adapté à notre problématique.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19125"/>
            <a:ext cx="8520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fr"/>
              <a:t>Dataset : historique des ventes de 1115 magasins Rossmann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00450" y="13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568575"/>
                <a:gridCol w="1289550"/>
                <a:gridCol w="2485275"/>
                <a:gridCol w="1447800"/>
                <a:gridCol w="1447800"/>
              </a:tblGrid>
              <a:tr h="68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No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DataSet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Variables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Nombre de variables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Nombres d’observations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1.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train.csv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accent3"/>
                          </a:solidFill>
                        </a:rPr>
                        <a:t>Store, DayofWeek, Date, Sales, Customers, Open, Promo, StateHoliday, SchoolHoliday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1017209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2.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store.csv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accent3"/>
                          </a:solidFill>
                        </a:rPr>
                        <a:t>Store, StoreType, Assortment, CompetitionDistance, CompetitionOpenSinceMonth, CompetitionOpenSinceYear, Promo2, Promo2SinceWeek, Promo2SinceYear, PromoInterval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10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3"/>
                          </a:solidFill>
                        </a:rPr>
                        <a:t>1115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1581250" y="1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1495375"/>
                <a:gridCol w="1495375"/>
                <a:gridCol w="1495375"/>
                <a:gridCol w="1495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Variables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Valeurs possibles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Variables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Valeurs possibles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Store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→ 1115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SchoolHoliday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0 : No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: Yes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DayOfWeek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→ 7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StoreType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a, b, c, d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Open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0 : Closed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: Open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Assortment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a : Basic  b : Extra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c : Extended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Promo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0 : No Promo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: Promo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Promo2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0 : No Promo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: Promo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StateHoliday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a : Public Holiday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b : Easter Holiday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c : Christmas Holiday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0 : None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PromoInterval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(jan, apr, jul, oct)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(feb, may, aug, nov)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(mar, jun, sept, dec)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233675"/>
            <a:ext cx="8520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Variables catégoriques (nominales et ordinales) 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72575"/>
            <a:ext cx="852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Variables numériques (ratio et intervalle) :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676400" y="15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{700EABA3-AEE6-4D70-BC8A-2C2B179C9570}</a:tableStyleId>
              </a:tblPr>
              <a:tblGrid>
                <a:gridCol w="1447800"/>
                <a:gridCol w="1447800"/>
                <a:gridCol w="1562100"/>
                <a:gridCol w="133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Variables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Valeurs possibles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Variables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accent3"/>
                          </a:solidFill>
                        </a:rPr>
                        <a:t>Valeurs possibles</a:t>
                      </a:r>
                      <a:endParaRPr b="1"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Date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1/1/2013 → 7/31/2015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CompetitionOpenSinceMonth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(Jan) → 12 (Dec)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Sales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0 → 41551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CompetitionOpenSinceYear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1900 → 2015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Customers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0 → 7338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Promo2SinceWeek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1 → 50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CompetitionDistance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20 → 75860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Promo2SinceYear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accent3"/>
                          </a:solidFill>
                        </a:rPr>
                        <a:t>2009 → 2015</a:t>
                      </a:r>
                      <a:endParaRPr sz="10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Preprocessing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</a:t>
            </a:r>
            <a:r>
              <a:rPr lang="fr"/>
              <a:t> Preprocessing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800175"/>
            <a:ext cx="85206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Fusionner des deux datasets : train.csv et store.csv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Convertir tous les ‘0’ (str) en 0 (nombre) pour StateHoliday → variable quantitative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Encodage des labels catégoriques :</a:t>
            </a:r>
            <a:endParaRPr sz="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StoreType, Assortment, PromoInterval, StateHoliday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II. Preprocessing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Remplacer les valeurs manquantes (NaN) pour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PromoInterval → None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CompetitionOpenSinceYear, CompetitionOpenSinceMonth →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Promo2SinceYear, Promo2SinceWeek →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