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1" r:id="rId6"/>
    <p:sldId id="264" r:id="rId7"/>
    <p:sldId id="263" r:id="rId8"/>
    <p:sldId id="266" r:id="rId9"/>
    <p:sldId id="265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41"/>
    <a:srgbClr val="52B36D"/>
    <a:srgbClr val="65AFE1"/>
    <a:srgbClr val="F1C441"/>
    <a:srgbClr val="58585C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D91B-4AF6-4A8C-B36C-ED8CC82ADB37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F7564-356E-4907-AF86-52EC0032A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7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F7564-356E-4907-AF86-52EC0032A6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0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3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45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1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4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4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FBC-0A1F-47B3-8CEA-70872A2EB161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9362-1E75-44F3-8757-6748799F3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8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939494"/>
            <a:ext cx="9144000" cy="201789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5556" y="1844824"/>
            <a:ext cx="7992888" cy="247570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Modèles de la dynamique de la végétation pour l’évaluation des services écosystémiques clés en prairie de montagne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888" y="5372379"/>
            <a:ext cx="6400800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Quicksand" pitchFamily="50" charset="0"/>
              </a:rPr>
              <a:t>Clément Viguier</a:t>
            </a:r>
          </a:p>
          <a:p>
            <a:pPr algn="l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Quicksand" pitchFamily="50" charset="0"/>
              </a:rPr>
              <a:t>supervision Björn Reineking</a:t>
            </a:r>
            <a:endParaRPr lang="fr-FR" dirty="0">
              <a:solidFill>
                <a:schemeClr val="bg1">
                  <a:lumMod val="65000"/>
                </a:schemeClr>
              </a:solidFill>
              <a:latin typeface="Quicksand" pitchFamily="50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0" y="0"/>
            <a:ext cx="1753958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6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Bibliographie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F1C441"/>
                </a:solidFill>
                <a:latin typeface="Quicksand" pitchFamily="50" charset="0"/>
              </a:rPr>
              <a:t>Trade-</a:t>
            </a:r>
            <a:r>
              <a:rPr lang="fr-FR" sz="4800" dirty="0" err="1" smtClean="0">
                <a:solidFill>
                  <a:srgbClr val="F1C441"/>
                </a:solidFill>
                <a:latin typeface="Quicksand" pitchFamily="50" charset="0"/>
              </a:rPr>
              <a:t>offs</a:t>
            </a:r>
            <a:endParaRPr lang="fr-FR" sz="4800" dirty="0" smtClean="0">
              <a:solidFill>
                <a:srgbClr val="F1C441"/>
              </a:solidFill>
              <a:latin typeface="Quicksand" pitchFamily="50" charset="0"/>
            </a:endParaRPr>
          </a:p>
        </p:txBody>
      </p:sp>
      <p:grpSp>
        <p:nvGrpSpPr>
          <p:cNvPr id="56" name="Groupe 55"/>
          <p:cNvGrpSpPr/>
          <p:nvPr/>
        </p:nvGrpSpPr>
        <p:grpSpPr>
          <a:xfrm rot="10800000">
            <a:off x="251520" y="1866592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" y="3129956"/>
            <a:ext cx="4181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Connecteur droit 23"/>
          <p:cNvCxnSpPr/>
          <p:nvPr/>
        </p:nvCxnSpPr>
        <p:spPr>
          <a:xfrm>
            <a:off x="1351618" y="3577729"/>
            <a:ext cx="2232248" cy="2102842"/>
          </a:xfrm>
          <a:prstGeom prst="line">
            <a:avLst/>
          </a:prstGeom>
          <a:ln w="38100">
            <a:solidFill>
              <a:srgbClr val="E74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015914" y="5030351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Espèces conservatrices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04195" y="2223353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Espèces exploiteuses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78882"/>
            <a:ext cx="2047652" cy="586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8464" y="2516089"/>
            <a:ext cx="5472608" cy="332990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Changement climatique</a:t>
            </a:r>
          </a:p>
          <a:p>
            <a:endParaRPr lang="fr-FR" dirty="0" smtClean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Prairie de montagne</a:t>
            </a:r>
          </a:p>
          <a:p>
            <a:endParaRPr lang="fr-FR" dirty="0" smtClean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Services écosystémiques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467544" y="1052736"/>
            <a:ext cx="32403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Contexte</a:t>
            </a:r>
          </a:p>
        </p:txBody>
      </p:sp>
      <p:grpSp>
        <p:nvGrpSpPr>
          <p:cNvPr id="30" name="Groupe 29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</p:grpSpPr>
        <p:sp>
          <p:nvSpPr>
            <p:cNvPr id="20" name="Ellipse 19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52B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28"/>
            <p:cNvCxnSpPr>
              <a:stCxn id="20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52B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5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1814" y="2924944"/>
            <a:ext cx="8280920" cy="180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dirty="0" smtClean="0">
                <a:solidFill>
                  <a:srgbClr val="58585C"/>
                </a:solidFill>
                <a:latin typeface="Quicksand" pitchFamily="50" charset="0"/>
              </a:rPr>
              <a:t>-</a:t>
            </a:r>
            <a:r>
              <a:rPr lang="fr-FR" sz="3600" dirty="0">
                <a:solidFill>
                  <a:srgbClr val="58585C"/>
                </a:solidFill>
                <a:latin typeface="Quicksand" pitchFamily="50" charset="0"/>
              </a:rPr>
              <a:t> Mieux comprendre les dynamiques à l’échelle de la communauté pour </a:t>
            </a:r>
            <a:r>
              <a:rPr lang="fr-FR" sz="3600" dirty="0" smtClean="0">
                <a:solidFill>
                  <a:srgbClr val="58585C"/>
                </a:solidFill>
                <a:latin typeface="Quicksand" pitchFamily="50" charset="0"/>
              </a:rPr>
              <a:t>mieux évaluer </a:t>
            </a:r>
            <a:r>
              <a:rPr lang="fr-FR" sz="3600" dirty="0">
                <a:solidFill>
                  <a:srgbClr val="58585C"/>
                </a:solidFill>
                <a:latin typeface="Quicksand" pitchFamily="50" charset="0"/>
              </a:rPr>
              <a:t>les services écosystémiques -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467544" y="1052736"/>
            <a:ext cx="324036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Objectif</a:t>
            </a:r>
          </a:p>
        </p:txBody>
      </p:sp>
      <p:grpSp>
        <p:nvGrpSpPr>
          <p:cNvPr id="28" name="Groupe 27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</p:grpSpPr>
        <p:sp>
          <p:nvSpPr>
            <p:cNvPr id="29" name="Ellipse 28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52B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>
              <a:stCxn id="29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52B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3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Un place à prendre ?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32021" y="3054349"/>
            <a:ext cx="8103332" cy="2846187"/>
            <a:chOff x="796677" y="3103940"/>
            <a:chExt cx="7488832" cy="2630352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796677" y="3535988"/>
              <a:ext cx="7488832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940693" y="310394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Molécule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348640" y="31039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Organe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044619" y="3103940"/>
              <a:ext cx="114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Individu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243171" y="3103940"/>
              <a:ext cx="1764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Communauté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953361" y="3103940"/>
              <a:ext cx="1332148" cy="34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Population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012701" y="36800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s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348640" y="368000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s</a:t>
              </a:r>
              <a:r>
                <a:rPr lang="fr-FR" dirty="0">
                  <a:solidFill>
                    <a:srgbClr val="58585C"/>
                  </a:solidFill>
                  <a:latin typeface="Quicksand" pitchFamily="50" charset="0"/>
                </a:rPr>
                <a:t>/</a:t>
              </a:r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min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4116627" y="3680004"/>
              <a:ext cx="1000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h/j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372976" y="3680004"/>
              <a:ext cx="1504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j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133381" y="368000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58585C"/>
                  </a:solidFill>
                  <a:latin typeface="Quicksand" pitchFamily="50" charset="0"/>
                </a:rPr>
                <a:t>j/sem.</a:t>
              </a:r>
              <a:endParaRPr lang="fr-FR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877563" y="4397309"/>
              <a:ext cx="1407946" cy="110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Modèles de populations &amp;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  <a:p>
              <a:pPr algn="ctr"/>
              <a:r>
                <a:rPr lang="fr-FR" b="1" dirty="0" err="1" smtClean="0">
                  <a:solidFill>
                    <a:srgbClr val="58585C"/>
                  </a:solidFill>
                  <a:latin typeface="Quicksand" pitchFamily="50" charset="0"/>
                </a:rPr>
                <a:t>DGVMs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075295" y="4397309"/>
              <a:ext cx="2035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Modèles</a:t>
              </a:r>
            </a:p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physiologiques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3102615" y="4401227"/>
              <a:ext cx="1984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58585C"/>
                  </a:solidFill>
                  <a:latin typeface="Quicksand" pitchFamily="50" charset="0"/>
                </a:rPr>
                <a:t>Modèles individus centrés</a:t>
              </a:r>
              <a:endParaRPr lang="fr-FR" b="1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 flipV="1">
              <a:off x="5720031" y="4665642"/>
              <a:ext cx="0" cy="1068650"/>
            </a:xfrm>
            <a:prstGeom prst="straightConnector1">
              <a:avLst/>
            </a:prstGeom>
            <a:ln w="57150">
              <a:solidFill>
                <a:srgbClr val="E74F4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 rot="10800000">
            <a:off x="251520" y="1863509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52B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52B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3027174" y="5078312"/>
            <a:ext cx="214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58585C"/>
                </a:solidFill>
                <a:latin typeface="Quicksand" pitchFamily="50" charset="0"/>
              </a:rPr>
              <a:t>Ex : Gemini,</a:t>
            </a:r>
          </a:p>
          <a:p>
            <a:pPr algn="ctr"/>
            <a:r>
              <a:rPr lang="fr-FR" b="1" dirty="0" err="1" smtClean="0">
                <a:solidFill>
                  <a:srgbClr val="58585C"/>
                </a:solidFill>
                <a:latin typeface="Quicksand" pitchFamily="50" charset="0"/>
              </a:rPr>
              <a:t>Grassmind</a:t>
            </a:r>
            <a:r>
              <a:rPr lang="fr-FR" b="1" dirty="0" smtClean="0">
                <a:solidFill>
                  <a:srgbClr val="58585C"/>
                </a:solidFill>
                <a:latin typeface="Quicksand" pitchFamily="50" charset="0"/>
              </a:rPr>
              <a:t>, …</a:t>
            </a:r>
            <a:endParaRPr lang="fr-FR" b="1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2420888"/>
            <a:ext cx="7416824" cy="346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 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Développement IBM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 &amp;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c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onfrontation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aux 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données</a:t>
            </a:r>
            <a:endParaRPr lang="fr-FR" sz="2800" dirty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 Gestion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et </a:t>
            </a:r>
            <a:r>
              <a:rPr lang="fr-FR" sz="2800" dirty="0" err="1">
                <a:solidFill>
                  <a:srgbClr val="58585C"/>
                </a:solidFill>
                <a:latin typeface="Quicksand" pitchFamily="50" charset="0"/>
              </a:rPr>
              <a:t>trade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-off de services 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écosystémiques</a:t>
            </a:r>
            <a:endParaRPr lang="fr-FR" sz="2800" dirty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 Mis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à l’échelle du paysage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- Etude </a:t>
            </a:r>
            <a:r>
              <a:rPr lang="fr-FR" sz="2800" dirty="0">
                <a:solidFill>
                  <a:srgbClr val="58585C"/>
                </a:solidFill>
                <a:latin typeface="Quicksand" pitchFamily="50" charset="0"/>
              </a:rPr>
              <a:t>de la stabilité et effets de </a:t>
            </a:r>
            <a:r>
              <a:rPr lang="fr-FR" sz="2800" dirty="0" smtClean="0">
                <a:solidFill>
                  <a:srgbClr val="58585C"/>
                </a:solidFill>
                <a:latin typeface="Quicksand" pitchFamily="50" charset="0"/>
              </a:rPr>
              <a:t>seuils</a:t>
            </a:r>
            <a:endParaRPr lang="fr-FR" sz="28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Méthode et séquence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4271"/>
            <a:ext cx="6477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Introduction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noFill/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solidFill>
            <a:srgbClr val="52B36D"/>
          </a:solidFill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84848" y="1052736"/>
            <a:ext cx="8275562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Le </a:t>
            </a:r>
            <a:r>
              <a:rPr lang="fr-FR" sz="4800" dirty="0" smtClean="0">
                <a:solidFill>
                  <a:srgbClr val="52B36D"/>
                </a:solidFill>
                <a:latin typeface="Quicksand" pitchFamily="50" charset="0"/>
              </a:rPr>
              <a:t>modèle individu  centré</a:t>
            </a:r>
            <a:endParaRPr lang="fr-FR" sz="4800" dirty="0" smtClean="0">
              <a:solidFill>
                <a:srgbClr val="52B36D"/>
              </a:solidFill>
              <a:latin typeface="Quicksand" pitchFamily="50" charset="0"/>
            </a:endParaRP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755576" y="2060848"/>
            <a:ext cx="4851573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Spatialement explicite</a:t>
            </a:r>
          </a:p>
          <a:p>
            <a:pPr marL="0" indent="0">
              <a:buNone/>
            </a:pP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755575" y="2924944"/>
            <a:ext cx="4851573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Mécaniste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755576" y="3054350"/>
            <a:ext cx="4851573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solidFill>
                <a:srgbClr val="58585C"/>
              </a:solidFill>
              <a:latin typeface="Quicksand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786830" y="3676774"/>
            <a:ext cx="5476078" cy="111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Ressources : eau, lumière, (nitrogène)</a:t>
            </a: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786830" y="4981626"/>
            <a:ext cx="5976664" cy="10238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Compromis (physiologiques et stratégiques)</a:t>
            </a:r>
          </a:p>
        </p:txBody>
      </p:sp>
    </p:spTree>
    <p:extLst>
      <p:ext uri="{BB962C8B-B14F-4D97-AF65-F5344CB8AC3E}">
        <p14:creationId xmlns:p14="http://schemas.microsoft.com/office/powerpoint/2010/main" val="40351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Concepts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475656" y="560792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Traits fonctionnels</a:t>
            </a:r>
            <a:endParaRPr lang="fr-FR" sz="4400" dirty="0" smtClean="0">
              <a:solidFill>
                <a:srgbClr val="F1C441"/>
              </a:solidFill>
              <a:latin typeface="Quicksand" pitchFamily="50" charset="0"/>
            </a:endParaRP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876413" y="4653133"/>
            <a:ext cx="7728035" cy="522887"/>
            <a:chOff x="796677" y="3628321"/>
            <a:chExt cx="7141995" cy="483235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96677" y="3628321"/>
              <a:ext cx="6830678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796677" y="3684895"/>
              <a:ext cx="2264001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fixes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541575" y="3684901"/>
              <a:ext cx="2397097" cy="42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dérivés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-8466930" y="2567243"/>
            <a:ext cx="7118736" cy="2780596"/>
            <a:chOff x="1119545" y="2923832"/>
            <a:chExt cx="7118736" cy="2780596"/>
          </a:xfrm>
        </p:grpSpPr>
        <p:sp>
          <p:nvSpPr>
            <p:cNvPr id="41" name="ZoneTexte 40"/>
            <p:cNvSpPr txBox="1"/>
            <p:nvPr/>
          </p:nvSpPr>
          <p:spPr>
            <a:xfrm>
              <a:off x="1119545" y="3607038"/>
              <a:ext cx="1951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58585C"/>
                  </a:solidFill>
                  <a:latin typeface="Quicksand" pitchFamily="50" charset="0"/>
                </a:rPr>
                <a:t>???</a:t>
              </a:r>
              <a:endParaRPr lang="fr-FR" sz="36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189504" y="4326519"/>
              <a:ext cx="1951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58585C"/>
                  </a:solidFill>
                  <a:latin typeface="Quicksand" pitchFamily="50" charset="0"/>
                </a:rPr>
                <a:t>???</a:t>
              </a:r>
              <a:endParaRPr lang="fr-FR" sz="36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286534" y="3040132"/>
              <a:ext cx="1951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58585C"/>
                  </a:solidFill>
                  <a:latin typeface="Quicksand" pitchFamily="50" charset="0"/>
                </a:rPr>
                <a:t>???</a:t>
              </a:r>
              <a:endParaRPr lang="fr-FR" sz="36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286534" y="4026265"/>
              <a:ext cx="1951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58585C"/>
                  </a:solidFill>
                  <a:latin typeface="Quicksand" pitchFamily="50" charset="0"/>
                </a:rPr>
                <a:t>???</a:t>
              </a:r>
              <a:endParaRPr lang="fr-FR" sz="36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286533" y="5058097"/>
              <a:ext cx="1951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58585C"/>
                  </a:solidFill>
                  <a:latin typeface="Quicksand" pitchFamily="50" charset="0"/>
                </a:rPr>
                <a:t>???</a:t>
              </a:r>
              <a:endParaRPr lang="fr-FR" sz="36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cxnSp>
          <p:nvCxnSpPr>
            <p:cNvPr id="46" name="Connecteur droit avec flèche 45"/>
            <p:cNvCxnSpPr>
              <a:stCxn id="41" idx="3"/>
              <a:endCxn id="44" idx="1"/>
            </p:cNvCxnSpPr>
            <p:nvPr/>
          </p:nvCxnSpPr>
          <p:spPr>
            <a:xfrm>
              <a:off x="3071292" y="3930204"/>
              <a:ext cx="3215242" cy="419227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3"/>
              <a:endCxn id="43" idx="1"/>
            </p:cNvCxnSpPr>
            <p:nvPr/>
          </p:nvCxnSpPr>
          <p:spPr>
            <a:xfrm flipV="1">
              <a:off x="3071292" y="3363298"/>
              <a:ext cx="3215242" cy="566906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2" idx="3"/>
              <a:endCxn id="45" idx="1"/>
            </p:cNvCxnSpPr>
            <p:nvPr/>
          </p:nvCxnSpPr>
          <p:spPr>
            <a:xfrm>
              <a:off x="3141251" y="4649685"/>
              <a:ext cx="3145282" cy="731578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42" idx="3"/>
              <a:endCxn id="43" idx="1"/>
            </p:cNvCxnSpPr>
            <p:nvPr/>
          </p:nvCxnSpPr>
          <p:spPr>
            <a:xfrm flipV="1">
              <a:off x="3141251" y="3363298"/>
              <a:ext cx="3145283" cy="1286387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3876763" y="2923832"/>
              <a:ext cx="1951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58585C"/>
                  </a:solidFill>
                  <a:latin typeface="Quicksand" pitchFamily="50" charset="0"/>
                </a:rPr>
                <a:t>???</a:t>
              </a:r>
              <a:endParaRPr lang="fr-FR" sz="36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</p:grpSp>
      <p:sp>
        <p:nvSpPr>
          <p:cNvPr id="55" name="Ellipse 54"/>
          <p:cNvSpPr/>
          <p:nvPr/>
        </p:nvSpPr>
        <p:spPr>
          <a:xfrm>
            <a:off x="-8032989" y="3111867"/>
            <a:ext cx="1096765" cy="1716125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-3299941" y="4197452"/>
            <a:ext cx="195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58585C"/>
                </a:solidFill>
                <a:latin typeface="Quicksand" pitchFamily="50" charset="0"/>
              </a:rPr>
              <a:t>???</a:t>
            </a:r>
            <a:endParaRPr lang="fr-FR" sz="36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-3299943" y="3189340"/>
            <a:ext cx="195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58585C"/>
                </a:solidFill>
                <a:latin typeface="Quicksand" pitchFamily="50" charset="0"/>
              </a:rPr>
              <a:t>???</a:t>
            </a:r>
            <a:endParaRPr lang="fr-FR" sz="3600" dirty="0">
              <a:solidFill>
                <a:srgbClr val="58585C"/>
              </a:solidFill>
              <a:latin typeface="Quicksand" pitchFamily="50" charset="0"/>
            </a:endParaRPr>
          </a:p>
        </p:txBody>
      </p:sp>
      <p:cxnSp>
        <p:nvCxnSpPr>
          <p:cNvPr id="63" name="Connecteur droit avec flèche 62"/>
          <p:cNvCxnSpPr>
            <a:stCxn id="42" idx="3"/>
            <a:endCxn id="61" idx="1"/>
          </p:cNvCxnSpPr>
          <p:nvPr/>
        </p:nvCxnSpPr>
        <p:spPr>
          <a:xfrm>
            <a:off x="-6445224" y="4293096"/>
            <a:ext cx="3145283" cy="227522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2" idx="3"/>
            <a:endCxn id="62" idx="1"/>
          </p:cNvCxnSpPr>
          <p:nvPr/>
        </p:nvCxnSpPr>
        <p:spPr>
          <a:xfrm flipV="1">
            <a:off x="-6445224" y="3512506"/>
            <a:ext cx="3145281" cy="780590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-5308145" y="2530369"/>
            <a:ext cx="1148614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779990" y="2449573"/>
            <a:ext cx="244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Intrinsèques</a:t>
            </a:r>
          </a:p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Caractérise le groupe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010656" y="2636912"/>
            <a:ext cx="244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Caractérise l’individu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326188" y="3081324"/>
            <a:ext cx="2533324" cy="0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3229765" y="3102380"/>
            <a:ext cx="2684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8585C"/>
                </a:solidFill>
                <a:latin typeface="Quicksand" pitchFamily="50" charset="0"/>
              </a:rPr>
              <a:t>Croissance, allocation, phénologie</a:t>
            </a:r>
            <a:endParaRPr lang="fr-FR" sz="2400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257509" y="1268760"/>
            <a:ext cx="268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52B36D"/>
                </a:solidFill>
                <a:latin typeface="Quicksand" pitchFamily="50" charset="0"/>
              </a:rPr>
              <a:t>Environnement</a:t>
            </a:r>
            <a:r>
              <a:rPr lang="fr-FR" sz="2400" dirty="0">
                <a:solidFill>
                  <a:srgbClr val="52B36D"/>
                </a:solidFill>
                <a:latin typeface="Quicksand" pitchFamily="50" charset="0"/>
              </a:rPr>
              <a:t> </a:t>
            </a:r>
            <a:r>
              <a:rPr lang="fr-FR" sz="2400" dirty="0" smtClean="0">
                <a:solidFill>
                  <a:srgbClr val="52B36D"/>
                </a:solidFill>
                <a:latin typeface="Quicksand" pitchFamily="50" charset="0"/>
              </a:rPr>
              <a:t>perçu et vécu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>
            <a:off x="4571999" y="2132856"/>
            <a:ext cx="1" cy="897516"/>
          </a:xfrm>
          <a:prstGeom prst="straightConnector1">
            <a:avLst/>
          </a:prstGeom>
          <a:ln>
            <a:solidFill>
              <a:srgbClr val="52B36D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466552" y="3778131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8585C"/>
                </a:solidFill>
                <a:latin typeface="Quicksand" pitchFamily="50" charset="0"/>
              </a:rPr>
              <a:t>Invariants (dans le groupe)</a:t>
            </a:r>
            <a:endParaRPr lang="fr-FR" sz="1600" i="1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828928" y="3800653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58585C"/>
                </a:solidFill>
                <a:latin typeface="Quicksand" pitchFamily="50" charset="0"/>
              </a:rPr>
              <a:t>Variable entre les individus et chez un même individu</a:t>
            </a:r>
            <a:endParaRPr lang="fr-FR" sz="1600" i="1" dirty="0">
              <a:solidFill>
                <a:srgbClr val="58585C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Bibliographie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1505769" y="5606363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4400" dirty="0" smtClean="0">
                <a:solidFill>
                  <a:srgbClr val="F1C441"/>
                </a:solidFill>
                <a:latin typeface="Quicksand" pitchFamily="50" charset="0"/>
              </a:rPr>
              <a:t>Traits fondamentaux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1979712" y="6328006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709219" y="1156235"/>
            <a:ext cx="7391173" cy="904614"/>
            <a:chOff x="796677" y="2792308"/>
            <a:chExt cx="6830678" cy="836013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96677" y="3628321"/>
              <a:ext cx="6830678" cy="0"/>
            </a:xfrm>
            <a:prstGeom prst="straightConnector1">
              <a:avLst/>
            </a:prstGeom>
            <a:ln>
              <a:solidFill>
                <a:srgbClr val="58585C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796677" y="2792308"/>
              <a:ext cx="2264001" cy="76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fondamentaux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007850" y="2792308"/>
              <a:ext cx="1435270" cy="76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58585C"/>
                  </a:solidFill>
                  <a:latin typeface="Quicksand" pitchFamily="50" charset="0"/>
                </a:rPr>
                <a:t>Traits dérivés</a:t>
              </a:r>
              <a:endParaRPr lang="fr-FR" sz="2400" dirty="0">
                <a:solidFill>
                  <a:srgbClr val="58585C"/>
                </a:solidFill>
                <a:latin typeface="Quicksand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4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566401" y="-163512"/>
            <a:ext cx="1123950" cy="1125538"/>
          </a:xfrm>
          <a:prstGeom prst="ellipse">
            <a:avLst/>
          </a:prstGeom>
          <a:solidFill>
            <a:srgbClr val="BF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900592" y="1412776"/>
            <a:ext cx="1101725" cy="1103313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900592" y="3054350"/>
            <a:ext cx="1035050" cy="1035050"/>
          </a:xfrm>
          <a:prstGeom prst="ellipse">
            <a:avLst/>
          </a:prstGeom>
          <a:solidFill>
            <a:srgbClr val="F1C4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577513" y="4629150"/>
            <a:ext cx="1416050" cy="1417638"/>
          </a:xfrm>
          <a:prstGeom prst="ellipse">
            <a:avLst/>
          </a:prstGeom>
          <a:solidFill>
            <a:srgbClr val="52B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002838" y="6005513"/>
            <a:ext cx="1282700" cy="1282700"/>
          </a:xfrm>
          <a:prstGeom prst="ellipse">
            <a:avLst/>
          </a:prstGeom>
          <a:solidFill>
            <a:srgbClr val="3A9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77513" y="-1755576"/>
            <a:ext cx="1123950" cy="1125538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1895956" y="-163512"/>
            <a:ext cx="1125538" cy="1125538"/>
          </a:xfrm>
          <a:prstGeom prst="ellipse">
            <a:avLst/>
          </a:prstGeom>
          <a:solidFill>
            <a:srgbClr val="5858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2008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5130824" y="93223"/>
            <a:ext cx="3981128" cy="61206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solidFill>
                  <a:srgbClr val="58585C"/>
                </a:solidFill>
                <a:latin typeface="Quicksand" pitchFamily="50" charset="0"/>
              </a:rPr>
              <a:t>Bibliographie</a:t>
            </a:r>
            <a:endParaRPr lang="fr-FR" dirty="0">
              <a:solidFill>
                <a:srgbClr val="58585C"/>
              </a:solidFill>
              <a:latin typeface="Quicksand" pitchFamily="50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378424" y="-179808"/>
            <a:ext cx="720080" cy="720080"/>
          </a:xfrm>
          <a:prstGeom prst="ellipse">
            <a:avLst/>
          </a:prstGeom>
          <a:noFill/>
          <a:ln>
            <a:solidFill>
              <a:srgbClr val="65A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02790" y="-179808"/>
            <a:ext cx="720080" cy="720080"/>
          </a:xfrm>
          <a:prstGeom prst="ellipse">
            <a:avLst/>
          </a:prstGeom>
          <a:noFill/>
          <a:ln>
            <a:solidFill>
              <a:srgbClr val="E74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27155" y="-179808"/>
            <a:ext cx="720080" cy="720080"/>
          </a:xfrm>
          <a:prstGeom prst="ellipse">
            <a:avLst/>
          </a:prstGeom>
          <a:solidFill>
            <a:srgbClr val="F1C441"/>
          </a:solidFill>
          <a:ln>
            <a:solidFill>
              <a:srgbClr val="F1C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51520" y="-179808"/>
            <a:ext cx="720080" cy="720080"/>
          </a:xfrm>
          <a:prstGeom prst="ellipse">
            <a:avLst/>
          </a:prstGeom>
          <a:noFill/>
          <a:ln>
            <a:solidFill>
              <a:srgbClr val="52B3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67544" y="1052736"/>
            <a:ext cx="698477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4800" dirty="0" smtClean="0">
                <a:solidFill>
                  <a:srgbClr val="F1C441"/>
                </a:solidFill>
                <a:latin typeface="Quicksand" pitchFamily="50" charset="0"/>
              </a:rPr>
              <a:t>Trade-</a:t>
            </a:r>
            <a:r>
              <a:rPr lang="fr-FR" sz="4800" dirty="0" err="1" smtClean="0">
                <a:solidFill>
                  <a:srgbClr val="F1C441"/>
                </a:solidFill>
                <a:latin typeface="Quicksand" pitchFamily="50" charset="0"/>
              </a:rPr>
              <a:t>offs</a:t>
            </a:r>
            <a:endParaRPr lang="fr-FR" sz="4800" dirty="0" smtClean="0">
              <a:solidFill>
                <a:srgbClr val="F1C441"/>
              </a:solidFill>
              <a:latin typeface="Quicksand" pitchFamily="50" charset="0"/>
            </a:endParaRPr>
          </a:p>
        </p:txBody>
      </p:sp>
      <p:grpSp>
        <p:nvGrpSpPr>
          <p:cNvPr id="56" name="Groupe 55"/>
          <p:cNvGrpSpPr/>
          <p:nvPr/>
        </p:nvGrpSpPr>
        <p:grpSpPr>
          <a:xfrm rot="10800000">
            <a:off x="251520" y="1866592"/>
            <a:ext cx="6840760" cy="216024"/>
            <a:chOff x="1289187" y="1304764"/>
            <a:chExt cx="6840760" cy="216024"/>
          </a:xfrm>
        </p:grpSpPr>
        <p:sp>
          <p:nvSpPr>
            <p:cNvPr id="57" name="Ellipse 56"/>
            <p:cNvSpPr/>
            <p:nvPr/>
          </p:nvSpPr>
          <p:spPr>
            <a:xfrm>
              <a:off x="7913923" y="1304764"/>
              <a:ext cx="216024" cy="216024"/>
            </a:xfrm>
            <a:prstGeom prst="ellipse">
              <a:avLst/>
            </a:prstGeom>
            <a:solidFill>
              <a:srgbClr val="F1C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>
              <a:stCxn id="57" idx="2"/>
            </p:cNvCxnSpPr>
            <p:nvPr/>
          </p:nvCxnSpPr>
          <p:spPr>
            <a:xfrm rot="10800000">
              <a:off x="1289187" y="1412775"/>
              <a:ext cx="6624736" cy="1"/>
            </a:xfrm>
            <a:prstGeom prst="line">
              <a:avLst/>
            </a:prstGeom>
            <a:ln w="28575">
              <a:solidFill>
                <a:srgbClr val="F1C4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cteur droit avec flèche 25"/>
          <p:cNvCxnSpPr/>
          <p:nvPr/>
        </p:nvCxnSpPr>
        <p:spPr>
          <a:xfrm>
            <a:off x="1331640" y="5229200"/>
            <a:ext cx="2533324" cy="0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1528540" y="2924944"/>
            <a:ext cx="0" cy="2456656"/>
          </a:xfrm>
          <a:prstGeom prst="straightConnector1">
            <a:avLst/>
          </a:prstGeom>
          <a:ln>
            <a:solidFill>
              <a:srgbClr val="58585C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1650431" y="3429000"/>
            <a:ext cx="2157689" cy="1440160"/>
          </a:xfrm>
          <a:prstGeom prst="line">
            <a:avLst/>
          </a:prstGeom>
          <a:ln w="38100">
            <a:solidFill>
              <a:srgbClr val="E74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292080" y="4148127"/>
            <a:ext cx="2592288" cy="59184"/>
          </a:xfrm>
          <a:prstGeom prst="line">
            <a:avLst/>
          </a:prstGeom>
          <a:ln w="38100">
            <a:solidFill>
              <a:srgbClr val="E74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762894" y="554384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52B36D"/>
                </a:solidFill>
                <a:latin typeface="Quicksand" pitchFamily="50" charset="0"/>
              </a:rPr>
              <a:t>Trait 1</a:t>
            </a:r>
            <a:endParaRPr lang="fr-FR" sz="2400" i="1" dirty="0">
              <a:solidFill>
                <a:srgbClr val="52B36D"/>
              </a:solidFill>
              <a:latin typeface="Quicksand" pitchFamily="50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49797" y="3922439"/>
            <a:ext cx="12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65AFE1"/>
                </a:solidFill>
                <a:latin typeface="Quicksand" pitchFamily="50" charset="0"/>
              </a:rPr>
              <a:t>Trait 2</a:t>
            </a:r>
            <a:endParaRPr lang="fr-FR" sz="2400" i="1" dirty="0">
              <a:solidFill>
                <a:srgbClr val="65AFE1"/>
              </a:solidFill>
              <a:latin typeface="Quicksand" pitchFamily="50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3275062" y="3789040"/>
            <a:ext cx="0" cy="1548929"/>
          </a:xfrm>
          <a:prstGeom prst="line">
            <a:avLst/>
          </a:prstGeom>
          <a:ln w="28575">
            <a:solidFill>
              <a:srgbClr val="52B36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6391" y="3789040"/>
            <a:ext cx="1858671" cy="0"/>
          </a:xfrm>
          <a:prstGeom prst="line">
            <a:avLst/>
          </a:prstGeom>
          <a:ln w="28575">
            <a:solidFill>
              <a:srgbClr val="65AFE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3205250" y="3719128"/>
            <a:ext cx="139623" cy="139824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7092280" y="4094911"/>
            <a:ext cx="139623" cy="139824"/>
          </a:xfrm>
          <a:prstGeom prst="ellipse">
            <a:avLst/>
          </a:prstGeom>
          <a:solidFill>
            <a:srgbClr val="E74F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940152" y="455151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solidFill>
                  <a:srgbClr val="E74F41"/>
                </a:solidFill>
                <a:latin typeface="Quicksand" pitchFamily="50" charset="0"/>
              </a:rPr>
              <a:t>Trait 3</a:t>
            </a:r>
            <a:endParaRPr lang="fr-FR" sz="2400" i="1" dirty="0">
              <a:solidFill>
                <a:srgbClr val="E74F41"/>
              </a:solidFill>
              <a:latin typeface="Quicksan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163</Words>
  <Application>Microsoft Office PowerPoint</Application>
  <PresentationFormat>Affichage à l'écran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Modèles de la dynamique de la végétation pour l’évaluation des services écosystémiques clés en prairie de montagne</vt:lpstr>
      <vt:lpstr>Introduction</vt:lpstr>
      <vt:lpstr>Introduction</vt:lpstr>
      <vt:lpstr>Introduction</vt:lpstr>
      <vt:lpstr>Introduction</vt:lpstr>
      <vt:lpstr>Introduction</vt:lpstr>
      <vt:lpstr>Concepts</vt:lpstr>
      <vt:lpstr>Bibliographie</vt:lpstr>
      <vt:lpstr>Bibliographie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Viguier Clément</dc:creator>
  <cp:lastModifiedBy>Viguier Clément</cp:lastModifiedBy>
  <cp:revision>30</cp:revision>
  <dcterms:created xsi:type="dcterms:W3CDTF">2015-05-29T07:23:01Z</dcterms:created>
  <dcterms:modified xsi:type="dcterms:W3CDTF">2015-06-01T15:49:25Z</dcterms:modified>
</cp:coreProperties>
</file>