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7" r:id="rId4"/>
    <p:sldId id="261" r:id="rId5"/>
    <p:sldId id="262" r:id="rId6"/>
    <p:sldId id="264" r:id="rId7"/>
    <p:sldId id="267" r:id="rId8"/>
    <p:sldId id="268" r:id="rId9"/>
    <p:sldId id="263" r:id="rId10"/>
    <p:sldId id="269" r:id="rId11"/>
    <p:sldId id="270" r:id="rId12"/>
    <p:sldId id="272" r:id="rId13"/>
    <p:sldId id="273" r:id="rId14"/>
    <p:sldId id="278" r:id="rId15"/>
    <p:sldId id="274" r:id="rId16"/>
    <p:sldId id="279" r:id="rId17"/>
    <p:sldId id="275" r:id="rId18"/>
    <p:sldId id="280" r:id="rId19"/>
    <p:sldId id="281" r:id="rId20"/>
    <p:sldId id="282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F41"/>
    <a:srgbClr val="52B36D"/>
    <a:srgbClr val="DBDBDB"/>
    <a:srgbClr val="58585C"/>
    <a:srgbClr val="65AFE1"/>
    <a:srgbClr val="F1C441"/>
    <a:srgbClr val="3A8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2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D91B-4AF6-4A8C-B36C-ED8CC82ADB37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F7564-356E-4907-AF86-52EC0032A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70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F7564-356E-4907-AF86-52EC0032A6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0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F7564-356E-4907-AF86-52EC0032A69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81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1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30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45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6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1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4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4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5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8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939494"/>
            <a:ext cx="9144000" cy="201789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5556" y="1844824"/>
            <a:ext cx="7992888" cy="247570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Modèles de la dynamique de la végétation pour l’évaluation des services écosystémiques clés en prairie de montagne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888" y="5372379"/>
            <a:ext cx="6400800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Quicksand" pitchFamily="50" charset="0"/>
              </a:rPr>
              <a:t>Clément Viguier</a:t>
            </a:r>
          </a:p>
          <a:p>
            <a:pPr algn="l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Quicksand" pitchFamily="50" charset="0"/>
              </a:rPr>
              <a:t>supervision Björn Reineking</a:t>
            </a:r>
            <a:endParaRPr lang="fr-FR" dirty="0">
              <a:solidFill>
                <a:schemeClr val="bg1">
                  <a:lumMod val="65000"/>
                </a:schemeClr>
              </a:solidFill>
              <a:latin typeface="Quicksand" pitchFamily="50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0" y="0"/>
            <a:ext cx="1753958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6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Traits fixes et dérivés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876413" y="4653133"/>
            <a:ext cx="7728035" cy="522887"/>
            <a:chOff x="796677" y="3628321"/>
            <a:chExt cx="7141995" cy="483235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96677" y="3628321"/>
              <a:ext cx="6830678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96677" y="3684895"/>
              <a:ext cx="2264001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fixes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541575" y="3684901"/>
              <a:ext cx="2397097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dérivés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779990" y="2449573"/>
            <a:ext cx="244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Intrinsèques</a:t>
            </a:r>
          </a:p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Caractérise le groupe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010656" y="2636912"/>
            <a:ext cx="244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Caractérise l’individu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326188" y="3081324"/>
            <a:ext cx="2533324" cy="0"/>
          </a:xfrm>
          <a:prstGeom prst="straightConnector1">
            <a:avLst/>
          </a:prstGeom>
          <a:ln>
            <a:solidFill>
              <a:srgbClr val="58585C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3229765" y="3102380"/>
            <a:ext cx="2684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Développement, allocation, phénologie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257509" y="1268760"/>
            <a:ext cx="268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2B36D"/>
                </a:solidFill>
                <a:latin typeface="Quicksand" pitchFamily="50" charset="0"/>
              </a:rPr>
              <a:t>Environnement</a:t>
            </a:r>
            <a:r>
              <a:rPr lang="fr-FR" sz="2400" dirty="0">
                <a:solidFill>
                  <a:srgbClr val="52B36D"/>
                </a:solidFill>
                <a:latin typeface="Quicksand" pitchFamily="50" charset="0"/>
              </a:rPr>
              <a:t> </a:t>
            </a:r>
            <a:r>
              <a:rPr lang="fr-FR" sz="2400" dirty="0" smtClean="0">
                <a:solidFill>
                  <a:srgbClr val="52B36D"/>
                </a:solidFill>
                <a:latin typeface="Quicksand" pitchFamily="50" charset="0"/>
              </a:rPr>
              <a:t>perçu et vécu</a:t>
            </a:r>
          </a:p>
        </p:txBody>
      </p:sp>
      <p:cxnSp>
        <p:nvCxnSpPr>
          <p:cNvPr id="80" name="Connecteur droit avec flèche 79"/>
          <p:cNvCxnSpPr/>
          <p:nvPr/>
        </p:nvCxnSpPr>
        <p:spPr>
          <a:xfrm>
            <a:off x="4571999" y="2132856"/>
            <a:ext cx="1" cy="897516"/>
          </a:xfrm>
          <a:prstGeom prst="straightConnector1">
            <a:avLst/>
          </a:prstGeom>
          <a:ln>
            <a:solidFill>
              <a:srgbClr val="52B36D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466552" y="3778131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8585C"/>
                </a:solidFill>
                <a:latin typeface="Quicksand" pitchFamily="50" charset="0"/>
              </a:rPr>
              <a:t>Invariants (dans le groupe)</a:t>
            </a:r>
            <a:endParaRPr lang="fr-FR" sz="1600" i="1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828928" y="3800653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8585C"/>
                </a:solidFill>
                <a:latin typeface="Quicksand" pitchFamily="50" charset="0"/>
              </a:rPr>
              <a:t>Variable entre les individus et chez un même individu</a:t>
            </a:r>
            <a:endParaRPr lang="fr-FR" sz="1600" i="1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Traits fixes et dérivés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876413" y="4653133"/>
            <a:ext cx="7728035" cy="522887"/>
            <a:chOff x="796677" y="3628321"/>
            <a:chExt cx="7141995" cy="483235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96677" y="3628321"/>
              <a:ext cx="6830678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96677" y="3684895"/>
              <a:ext cx="2264001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fixes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541575" y="3684901"/>
              <a:ext cx="2397097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dérivés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971600" y="2567243"/>
            <a:ext cx="7169610" cy="0"/>
          </a:xfrm>
          <a:prstGeom prst="line">
            <a:avLst/>
          </a:prstGeom>
          <a:ln>
            <a:solidFill>
              <a:srgbClr val="58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6200000">
            <a:off x="-298293" y="3341043"/>
            <a:ext cx="156129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Gemini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-298293" y="1221915"/>
            <a:ext cx="156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58585C"/>
                </a:solidFill>
                <a:latin typeface="Quicksand" pitchFamily="50" charset="0"/>
              </a:rPr>
              <a:t>Lohier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Jabot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96628" y="103724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>
                <a:solidFill>
                  <a:srgbClr val="58585C"/>
                </a:solidFill>
                <a:latin typeface="Quicksand" pitchFamily="50" charset="0"/>
              </a:rPr>
              <a:t>Umax</a:t>
            </a:r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, </a:t>
            </a:r>
            <a:r>
              <a:rPr lang="fr-FR" sz="2400" i="1" dirty="0" err="1" smtClean="0">
                <a:solidFill>
                  <a:srgbClr val="58585C"/>
                </a:solidFill>
                <a:latin typeface="Quicksand" pitchFamily="50" charset="0"/>
              </a:rPr>
              <a:t>Amax</a:t>
            </a:r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, SLA,</a:t>
            </a:r>
            <a:r>
              <a:rPr lang="fr-FR" sz="2400" i="1" dirty="0">
                <a:solidFill>
                  <a:srgbClr val="58585C"/>
                </a:solidFill>
                <a:latin typeface="Quicksand" pitchFamily="50" charset="0"/>
              </a:rPr>
              <a:t> </a:t>
            </a:r>
            <a:r>
              <a:rPr lang="fr-FR" sz="2400" i="1" dirty="0" err="1" smtClean="0">
                <a:solidFill>
                  <a:srgbClr val="58585C"/>
                </a:solidFill>
                <a:latin typeface="Quicksand" pitchFamily="50" charset="0"/>
              </a:rPr>
              <a:t>LNCmax</a:t>
            </a:r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, </a:t>
            </a:r>
            <a:r>
              <a:rPr lang="fr-FR" sz="2400" i="1" dirty="0" err="1" smtClean="0">
                <a:solidFill>
                  <a:srgbClr val="58585C"/>
                </a:solidFill>
                <a:latin typeface="Quicksand" pitchFamily="50" charset="0"/>
              </a:rPr>
              <a:t>Resp</a:t>
            </a:r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,</a:t>
            </a:r>
            <a:r>
              <a:rPr lang="fr-FR" sz="2400" i="1" dirty="0">
                <a:solidFill>
                  <a:srgbClr val="58585C"/>
                </a:solidFill>
                <a:latin typeface="Quicksand" pitchFamily="50" charset="0"/>
              </a:rPr>
              <a:t> </a:t>
            </a:r>
            <a:r>
              <a:rPr lang="fr-FR" sz="2400" b="1" i="1" dirty="0" smtClean="0">
                <a:solidFill>
                  <a:srgbClr val="58585C"/>
                </a:solidFill>
                <a:latin typeface="Quicksand" pitchFamily="50" charset="0"/>
              </a:rPr>
              <a:t>initial S:R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243250" y="13816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Biomasse, LNC, S:R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996628" y="2787045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Géométrie, </a:t>
            </a:r>
            <a:r>
              <a:rPr lang="fr-FR" sz="2400" b="1" i="1" dirty="0" smtClean="0">
                <a:solidFill>
                  <a:srgbClr val="58585C"/>
                </a:solidFill>
                <a:latin typeface="Quicksand" pitchFamily="50" charset="0"/>
              </a:rPr>
              <a:t>maturité</a:t>
            </a:r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, composition chimique…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5243250" y="2973450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Biomasse, réserves de nutriments, taille des organes,</a:t>
            </a:r>
            <a:r>
              <a:rPr lang="fr-FR" sz="2400" i="1" dirty="0">
                <a:solidFill>
                  <a:srgbClr val="58585C"/>
                </a:solidFill>
                <a:latin typeface="Quicksand" pitchFamily="50" charset="0"/>
              </a:rPr>
              <a:t> </a:t>
            </a:r>
            <a:r>
              <a:rPr lang="fr-FR" sz="2400" i="1" dirty="0" smtClean="0">
                <a:solidFill>
                  <a:srgbClr val="58585C"/>
                </a:solidFill>
                <a:latin typeface="Quicksand" pitchFamily="50" charset="0"/>
              </a:rPr>
              <a:t>durée de vie</a:t>
            </a:r>
          </a:p>
        </p:txBody>
      </p:sp>
    </p:spTree>
    <p:extLst>
      <p:ext uri="{BB962C8B-B14F-4D97-AF65-F5344CB8AC3E}">
        <p14:creationId xmlns:p14="http://schemas.microsoft.com/office/powerpoint/2010/main" val="11333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Cas de l’allocation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876413" y="4653133"/>
            <a:ext cx="7728035" cy="522887"/>
            <a:chOff x="796677" y="3628321"/>
            <a:chExt cx="7141995" cy="483235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96677" y="3628321"/>
              <a:ext cx="6830678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96677" y="3684895"/>
              <a:ext cx="2264001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fixes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541575" y="3684901"/>
              <a:ext cx="2397097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dérivés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754824" y="2780577"/>
            <a:ext cx="244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???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010656" y="2636912"/>
            <a:ext cx="244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SLA, SRL, S:R, durée de vie…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326188" y="3081324"/>
            <a:ext cx="2533324" cy="0"/>
          </a:xfrm>
          <a:prstGeom prst="straightConnector1">
            <a:avLst/>
          </a:prstGeom>
          <a:ln>
            <a:solidFill>
              <a:srgbClr val="58585C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3250615" y="3242242"/>
            <a:ext cx="268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???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095835" y="836712"/>
            <a:ext cx="295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2B36D"/>
                </a:solidFill>
                <a:latin typeface="Quicksand" pitchFamily="50" charset="0"/>
              </a:rPr>
              <a:t>Lumière, eau, température, (nitrogène, CO2)</a:t>
            </a:r>
          </a:p>
        </p:txBody>
      </p:sp>
      <p:cxnSp>
        <p:nvCxnSpPr>
          <p:cNvPr id="80" name="Connecteur droit avec flèche 79"/>
          <p:cNvCxnSpPr/>
          <p:nvPr/>
        </p:nvCxnSpPr>
        <p:spPr>
          <a:xfrm>
            <a:off x="4571999" y="2132856"/>
            <a:ext cx="1" cy="897516"/>
          </a:xfrm>
          <a:prstGeom prst="straightConnector1">
            <a:avLst/>
          </a:prstGeom>
          <a:ln>
            <a:solidFill>
              <a:srgbClr val="52B36D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876256" y="3737355"/>
            <a:ext cx="244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rgbClr val="58585C"/>
                </a:solidFill>
                <a:latin typeface="Quicksand" pitchFamily="50" charset="0"/>
              </a:rPr>
              <a:t>Croissance, reproduction, …</a:t>
            </a:r>
          </a:p>
        </p:txBody>
      </p:sp>
      <p:cxnSp>
        <p:nvCxnSpPr>
          <p:cNvPr id="3" name="Connecteur en angle 2"/>
          <p:cNvCxnSpPr>
            <a:stCxn id="74" idx="2"/>
            <a:endCxn id="51" idx="0"/>
          </p:cNvCxnSpPr>
          <p:nvPr/>
        </p:nvCxnSpPr>
        <p:spPr>
          <a:xfrm rot="16200000" flipH="1">
            <a:off x="7533621" y="3169832"/>
            <a:ext cx="269446" cy="865600"/>
          </a:xfrm>
          <a:prstGeom prst="bentConnector3">
            <a:avLst>
              <a:gd name="adj1" fmla="val 50000"/>
            </a:avLst>
          </a:prstGeom>
          <a:ln w="28575">
            <a:solidFill>
              <a:srgbClr val="5858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L’équilibre fonctionnel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539552" y="980728"/>
            <a:ext cx="8280920" cy="160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Plasticité dirigée par la condition de </a:t>
            </a:r>
            <a:r>
              <a:rPr lang="fr-FR" dirty="0" err="1" smtClean="0">
                <a:solidFill>
                  <a:srgbClr val="58585C"/>
                </a:solidFill>
                <a:latin typeface="Quicksand" pitchFamily="50" charset="0"/>
              </a:rPr>
              <a:t>co</a:t>
            </a: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-limitation entre activité souterraine et activité aérienne.</a:t>
            </a: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5207"/>
            <a:ext cx="8172908" cy="21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436451" y="4882036"/>
            <a:ext cx="841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Traits fixes : stratégie initiale (i.e. schéma d’allocation), réactivité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L’équilibre fonctionnel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611560" y="1026427"/>
            <a:ext cx="3744416" cy="444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52B36D"/>
                </a:solidFill>
                <a:latin typeface="Quicksand" pitchFamily="50" charset="0"/>
              </a:rPr>
              <a:t>Plus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Intuitif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Convergence limitée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Stratégie initiale</a:t>
            </a: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4788024" y="1026427"/>
            <a:ext cx="3744416" cy="44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solidFill>
                  <a:srgbClr val="E74F41"/>
                </a:solidFill>
                <a:latin typeface="Quicksand" pitchFamily="50" charset="0"/>
              </a:rPr>
              <a:t>Moins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Distance minimale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Solutions multiples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Stockage ?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Coût non pris en compte</a:t>
            </a: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L’optimisation de la NPP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539552" y="980728"/>
            <a:ext cx="8280920" cy="160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solidFill>
                  <a:srgbClr val="58585C"/>
                </a:solidFill>
                <a:latin typeface="Quicksand" pitchFamily="50" charset="0"/>
              </a:rPr>
              <a:t>Plasticitée</a:t>
            </a: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 dirigé par l’optimisation de la NPP (en fonction de l’estimation des conditions)</a:t>
            </a: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49" y="2251696"/>
            <a:ext cx="4473111" cy="324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538560" y="3199431"/>
            <a:ext cx="3559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Traits fixes : mémoire de l’espèce, réactivité, coût de la plasticité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L’optimisation de la NPP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611560" y="1026427"/>
            <a:ext cx="3744416" cy="444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52B36D"/>
                </a:solidFill>
                <a:latin typeface="Quicksand" pitchFamily="50" charset="0"/>
              </a:rPr>
              <a:t>Plus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Optimisation un proxy de la fitness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Coût pris en compte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4788024" y="1026427"/>
            <a:ext cx="3744416" cy="44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solidFill>
                  <a:srgbClr val="E74F41"/>
                </a:solidFill>
                <a:latin typeface="Quicksand" pitchFamily="50" charset="0"/>
              </a:rPr>
              <a:t>Moins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Mémoire de l’espèce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Optimisation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Pseudo-convergence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Stockage ?</a:t>
            </a: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Réponse au stress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810840" y="2251849"/>
            <a:ext cx="8280920" cy="160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Réponse à la disponibilité des ressources (</a:t>
            </a:r>
            <a:r>
              <a:rPr lang="fr-FR" dirty="0" err="1" smtClean="0">
                <a:solidFill>
                  <a:srgbClr val="58585C"/>
                </a:solidFill>
                <a:latin typeface="Quicksand" pitchFamily="50" charset="0"/>
              </a:rPr>
              <a:t>Scheiter</a:t>
            </a: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 &amp; Higgins).</a:t>
            </a: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169888" y="4559842"/>
            <a:ext cx="792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Traits fixes : allocation par défaut, réactivité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Réponse au stress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611560" y="1026427"/>
            <a:ext cx="3744416" cy="44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solidFill>
                  <a:srgbClr val="52B36D"/>
                </a:solidFill>
                <a:latin typeface="Quicksand" pitchFamily="50" charset="0"/>
              </a:rPr>
              <a:t>Plus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Stockage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Mathématiquement simple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Intuitif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Convergence limitée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4788024" y="1026427"/>
            <a:ext cx="3744416" cy="44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smtClean="0">
                <a:solidFill>
                  <a:srgbClr val="E74F41"/>
                </a:solidFill>
                <a:latin typeface="Quicksand" pitchFamily="50" charset="0"/>
              </a:rPr>
              <a:t>Moins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Définir disponibilité des ressources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Difficultés liées aux doubles compartiments</a:t>
            </a:r>
          </a:p>
          <a:p>
            <a:pPr>
              <a:buFontTx/>
              <a:buChar char="-"/>
            </a:pPr>
            <a:endParaRPr lang="fr-FR" dirty="0" smtClean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Conclusions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solidFill>
            <a:srgbClr val="E74F41"/>
          </a:solidFill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1002790" y="2780928"/>
            <a:ext cx="7073528" cy="276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Quelles est la meilleure solution ?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Intuitive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Simple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Intégrant quels éléments ?</a:t>
            </a:r>
          </a:p>
          <a:p>
            <a:pPr marL="0" indent="0">
              <a:buNone/>
            </a:pP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E74F41"/>
                </a:solidFill>
                <a:latin typeface="Quicksand" pitchFamily="50" charset="0"/>
              </a:rPr>
              <a:t>Il faut choisir…</a:t>
            </a:r>
          </a:p>
        </p:txBody>
      </p:sp>
      <p:grpSp>
        <p:nvGrpSpPr>
          <p:cNvPr id="16" name="Groupe 15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  <a:solidFill>
            <a:srgbClr val="E74F41"/>
          </a:solidFill>
        </p:grpSpPr>
        <p:sp>
          <p:nvSpPr>
            <p:cNvPr id="17" name="Ellipse 1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grpFill/>
            <a:ln>
              <a:solidFill>
                <a:srgbClr val="E74F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>
              <a:stCxn id="1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grpFill/>
            <a:ln w="28575">
              <a:solidFill>
                <a:srgbClr val="E74F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6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1814" y="2924944"/>
            <a:ext cx="8280920" cy="180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dirty="0" smtClean="0">
                <a:solidFill>
                  <a:srgbClr val="58585C"/>
                </a:solidFill>
                <a:latin typeface="Quicksand" pitchFamily="50" charset="0"/>
              </a:rPr>
              <a:t>-</a:t>
            </a:r>
            <a:r>
              <a:rPr lang="fr-FR" sz="3600" dirty="0">
                <a:solidFill>
                  <a:srgbClr val="58585C"/>
                </a:solidFill>
                <a:latin typeface="Quicksand" pitchFamily="50" charset="0"/>
              </a:rPr>
              <a:t> Mieux comprendre les dynamiques à l’échelle de la communauté pour </a:t>
            </a:r>
            <a:r>
              <a:rPr lang="fr-FR" sz="3600" dirty="0" smtClean="0">
                <a:solidFill>
                  <a:srgbClr val="58585C"/>
                </a:solidFill>
                <a:latin typeface="Quicksand" pitchFamily="50" charset="0"/>
              </a:rPr>
              <a:t>mieux évaluer </a:t>
            </a:r>
            <a:r>
              <a:rPr lang="fr-FR" sz="3600" dirty="0">
                <a:solidFill>
                  <a:srgbClr val="58585C"/>
                </a:solidFill>
                <a:latin typeface="Quicksand" pitchFamily="50" charset="0"/>
              </a:rPr>
              <a:t>les services écosystémiques -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467544" y="1052736"/>
            <a:ext cx="32403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Objectif</a:t>
            </a:r>
          </a:p>
        </p:txBody>
      </p:sp>
      <p:grpSp>
        <p:nvGrpSpPr>
          <p:cNvPr id="28" name="Groupe 27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</p:grpSpPr>
        <p:sp>
          <p:nvSpPr>
            <p:cNvPr id="29" name="Ellipse 28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52B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>
              <a:stCxn id="29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52B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3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Conclusions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solidFill>
            <a:srgbClr val="E74F41"/>
          </a:solidFill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E74F41"/>
                </a:solidFill>
                <a:latin typeface="Quicksand" pitchFamily="50" charset="0"/>
              </a:rPr>
              <a:t>Je suis en retard…</a:t>
            </a:r>
          </a:p>
        </p:txBody>
      </p:sp>
      <p:grpSp>
        <p:nvGrpSpPr>
          <p:cNvPr id="16" name="Groupe 15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  <a:solidFill>
            <a:srgbClr val="E74F41"/>
          </a:solidFill>
        </p:grpSpPr>
        <p:sp>
          <p:nvSpPr>
            <p:cNvPr id="17" name="Ellipse 1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grpFill/>
            <a:ln>
              <a:solidFill>
                <a:srgbClr val="E74F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>
              <a:stCxn id="1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grpFill/>
            <a:ln w="28575">
              <a:solidFill>
                <a:srgbClr val="E74F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uniculture.info/Docs/Phototheque/Peinture&amp;Decor/Peinture-Pseudo/Pseudo-V/Vampirekingdom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73" y="2492896"/>
            <a:ext cx="3393653" cy="37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Extra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Stratégie initiale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4608512" cy="416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8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Extra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86375" y="5607926"/>
            <a:ext cx="7974057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3600" dirty="0" smtClean="0">
                <a:solidFill>
                  <a:srgbClr val="F1C441"/>
                </a:solidFill>
                <a:latin typeface="Quicksand" pitchFamily="50" charset="0"/>
              </a:rPr>
              <a:t>Estimation du phénotype </a:t>
            </a:r>
            <a:r>
              <a:rPr lang="fr-FR" sz="3600" dirty="0">
                <a:solidFill>
                  <a:srgbClr val="F1C441"/>
                </a:solidFill>
                <a:latin typeface="Quicksand" pitchFamily="50" charset="0"/>
              </a:rPr>
              <a:t>o</a:t>
            </a:r>
            <a:r>
              <a:rPr lang="fr-FR" sz="3600" dirty="0" smtClean="0">
                <a:solidFill>
                  <a:srgbClr val="F1C441"/>
                </a:solidFill>
                <a:latin typeface="Quicksand" pitchFamily="50" charset="0"/>
              </a:rPr>
              <a:t>ptimal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5" y="1283487"/>
            <a:ext cx="8244408" cy="421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6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8464" y="2516089"/>
            <a:ext cx="5472608" cy="332990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Changement climatique</a:t>
            </a:r>
          </a:p>
          <a:p>
            <a:endParaRPr lang="fr-FR" dirty="0" smtClean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Prairie de montagne</a:t>
            </a:r>
          </a:p>
          <a:p>
            <a:endParaRPr lang="fr-FR" dirty="0" smtClean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Services écosystémiques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467544" y="1052736"/>
            <a:ext cx="32403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Contexte</a:t>
            </a:r>
          </a:p>
        </p:txBody>
      </p:sp>
      <p:grpSp>
        <p:nvGrpSpPr>
          <p:cNvPr id="30" name="Groupe 29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</p:grpSpPr>
        <p:sp>
          <p:nvSpPr>
            <p:cNvPr id="20" name="Ellipse 19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52B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/>
            <p:cNvCxnSpPr>
              <a:stCxn id="20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52B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5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2420888"/>
            <a:ext cx="7416824" cy="346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 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Développement IBM &amp;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c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onfrontation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aux 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données</a:t>
            </a:r>
            <a:endParaRPr lang="fr-FR" sz="2800" dirty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 Scénarios de gestion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et </a:t>
            </a:r>
            <a:r>
              <a:rPr lang="fr-FR" sz="2800" dirty="0" err="1">
                <a:solidFill>
                  <a:srgbClr val="58585C"/>
                </a:solidFill>
                <a:latin typeface="Quicksand" pitchFamily="50" charset="0"/>
              </a:rPr>
              <a:t>trade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-off de services 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écosystémiques</a:t>
            </a:r>
            <a:endParaRPr lang="fr-FR" sz="2800" dirty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 Mis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à l’échelle du paysage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 Etude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de la stabilité et effets de 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seuils</a:t>
            </a:r>
            <a:endParaRPr lang="fr-FR" sz="28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Méthode et séquence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4271"/>
            <a:ext cx="6477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Une place à prendre ?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32021" y="3054349"/>
            <a:ext cx="8103332" cy="2846187"/>
            <a:chOff x="796677" y="3103940"/>
            <a:chExt cx="7488832" cy="2630352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796677" y="3535988"/>
              <a:ext cx="7488832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940693" y="310394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Molécule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348640" y="310394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Organe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044619" y="3103940"/>
              <a:ext cx="114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Individu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243171" y="3103940"/>
              <a:ext cx="17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Communauté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953361" y="3103940"/>
              <a:ext cx="1332148" cy="34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Population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1012701" y="36800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s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348640" y="36800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s</a:t>
              </a:r>
              <a:r>
                <a:rPr lang="fr-FR" dirty="0">
                  <a:solidFill>
                    <a:srgbClr val="58585C"/>
                  </a:solidFill>
                  <a:latin typeface="Quicksand" pitchFamily="50" charset="0"/>
                </a:rPr>
                <a:t>/</a:t>
              </a:r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min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4116627" y="3680004"/>
              <a:ext cx="1000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h/j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372976" y="3680004"/>
              <a:ext cx="1504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j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133381" y="368000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j/sem.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877563" y="4397309"/>
              <a:ext cx="1407946" cy="110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Modèles de populations &amp;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  <a:p>
              <a:pPr algn="ctr"/>
              <a:r>
                <a:rPr lang="fr-FR" b="1" dirty="0" err="1" smtClean="0">
                  <a:solidFill>
                    <a:srgbClr val="58585C"/>
                  </a:solidFill>
                  <a:latin typeface="Quicksand" pitchFamily="50" charset="0"/>
                </a:rPr>
                <a:t>DGVMs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075295" y="4397309"/>
              <a:ext cx="2035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Modèles</a:t>
              </a:r>
            </a:p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physiologiques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3102615" y="4401227"/>
              <a:ext cx="19840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Modèles individus centrés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 flipV="1">
              <a:off x="5720031" y="4665642"/>
              <a:ext cx="0" cy="1068650"/>
            </a:xfrm>
            <a:prstGeom prst="straightConnector1">
              <a:avLst/>
            </a:prstGeom>
            <a:ln w="57150">
              <a:solidFill>
                <a:srgbClr val="E74F4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e 55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52B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52B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3027174" y="5078312"/>
            <a:ext cx="214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58585C"/>
                </a:solidFill>
                <a:latin typeface="Quicksand" pitchFamily="50" charset="0"/>
              </a:rPr>
              <a:t>Ex : Gemini,</a:t>
            </a:r>
          </a:p>
          <a:p>
            <a:pPr algn="ctr"/>
            <a:r>
              <a:rPr lang="fr-FR" b="1" dirty="0" err="1" smtClean="0">
                <a:solidFill>
                  <a:srgbClr val="58585C"/>
                </a:solidFill>
                <a:latin typeface="Quicksand" pitchFamily="50" charset="0"/>
              </a:rPr>
              <a:t>Grassmind</a:t>
            </a:r>
            <a:r>
              <a:rPr lang="fr-FR" b="1" dirty="0" smtClean="0">
                <a:solidFill>
                  <a:srgbClr val="58585C"/>
                </a:solidFill>
                <a:latin typeface="Quicksand" pitchFamily="50" charset="0"/>
              </a:rPr>
              <a:t>, …</a:t>
            </a:r>
            <a:endParaRPr lang="fr-FR" b="1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84848" y="1052736"/>
            <a:ext cx="8275562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Le modèle individu  centré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478633" y="2995811"/>
            <a:ext cx="3888432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Spatialement explicite</a:t>
            </a:r>
          </a:p>
          <a:p>
            <a:pPr marL="0" indent="0">
              <a:buNone/>
            </a:pP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504740" y="1988840"/>
            <a:ext cx="2304257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Mécaniste</a:t>
            </a:r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504740" y="4414952"/>
            <a:ext cx="2993082" cy="1480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Ressources : eau, lumière, (nitrogène)</a:t>
            </a: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4487909" y="1988840"/>
            <a:ext cx="3733771" cy="1410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Compromis (physiologiques et stratégiques)</a:t>
            </a:r>
          </a:p>
        </p:txBody>
      </p:sp>
      <p:pic>
        <p:nvPicPr>
          <p:cNvPr id="2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84" y="3711659"/>
            <a:ext cx="5262588" cy="288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97822" y="3585955"/>
            <a:ext cx="5394658" cy="3060908"/>
          </a:xfrm>
          <a:prstGeom prst="rect">
            <a:avLst/>
          </a:prstGeom>
          <a:noFill/>
          <a:ln w="19050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Bibliographie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41276" y="1254524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dirty="0" smtClean="0">
                <a:solidFill>
                  <a:srgbClr val="F1C441"/>
                </a:solidFill>
                <a:latin typeface="Quicksand" pitchFamily="50" charset="0"/>
              </a:rPr>
              <a:t>Compromis et stratégies</a:t>
            </a:r>
          </a:p>
        </p:txBody>
      </p:sp>
      <p:grpSp>
        <p:nvGrpSpPr>
          <p:cNvPr id="56" name="Groupe 55"/>
          <p:cNvGrpSpPr/>
          <p:nvPr/>
        </p:nvGrpSpPr>
        <p:grpSpPr>
          <a:xfrm rot="10800000">
            <a:off x="251520" y="1866592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" y="3129956"/>
            <a:ext cx="4181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Connecteur droit 23"/>
          <p:cNvCxnSpPr/>
          <p:nvPr/>
        </p:nvCxnSpPr>
        <p:spPr>
          <a:xfrm>
            <a:off x="1351618" y="3577729"/>
            <a:ext cx="2232248" cy="2102842"/>
          </a:xfrm>
          <a:prstGeom prst="line">
            <a:avLst/>
          </a:prstGeom>
          <a:ln w="38100">
            <a:solidFill>
              <a:srgbClr val="E74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015914" y="5030351"/>
            <a:ext cx="244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Espèces conservatrices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04195" y="2223353"/>
            <a:ext cx="244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Espèces exploiteuses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78882"/>
            <a:ext cx="2047652" cy="586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-469079" y="6508363"/>
            <a:ext cx="244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8585C"/>
                </a:solidFill>
                <a:latin typeface="Quicksand" pitchFamily="50" charset="0"/>
              </a:rPr>
              <a:t>P. Reich (1992)</a:t>
            </a:r>
            <a:endParaRPr lang="fr-FR" sz="12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130824" y="6508362"/>
            <a:ext cx="244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8585C"/>
                </a:solidFill>
                <a:latin typeface="Quicksand" pitchFamily="50" charset="0"/>
              </a:rPr>
              <a:t>Wright et al. (2003)</a:t>
            </a:r>
            <a:endParaRPr lang="fr-FR" sz="1200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Bibliographie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67544" y="1293313"/>
            <a:ext cx="813690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1C441"/>
                </a:solidFill>
                <a:latin typeface="Quicksand" pitchFamily="50" charset="0"/>
              </a:rPr>
              <a:t>Espace </a:t>
            </a:r>
            <a:r>
              <a:rPr lang="fr-FR" dirty="0">
                <a:solidFill>
                  <a:srgbClr val="F1C441"/>
                </a:solidFill>
                <a:latin typeface="Quicksand" pitchFamily="50" charset="0"/>
              </a:rPr>
              <a:t>de différenciation stratégique </a:t>
            </a:r>
            <a:endParaRPr lang="fr-FR" dirty="0" smtClean="0">
              <a:solidFill>
                <a:srgbClr val="F1C441"/>
              </a:solidFill>
              <a:latin typeface="Quicksand" pitchFamily="50" charset="0"/>
            </a:endParaRPr>
          </a:p>
        </p:txBody>
      </p:sp>
      <p:grpSp>
        <p:nvGrpSpPr>
          <p:cNvPr id="56" name="Groupe 55"/>
          <p:cNvGrpSpPr/>
          <p:nvPr/>
        </p:nvGrpSpPr>
        <p:grpSpPr>
          <a:xfrm rot="10800000">
            <a:off x="251520" y="1866592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/>
          <p:cNvGrpSpPr/>
          <p:nvPr/>
        </p:nvGrpSpPr>
        <p:grpSpPr>
          <a:xfrm>
            <a:off x="264126" y="3352980"/>
            <a:ext cx="2546276" cy="2104287"/>
            <a:chOff x="251520" y="2692865"/>
            <a:chExt cx="4269503" cy="3528392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1987699" y="4997121"/>
              <a:ext cx="2533324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2184599" y="2692865"/>
              <a:ext cx="0" cy="2456656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498277" y="446344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rgbClr val="52B36D"/>
                  </a:solidFill>
                  <a:latin typeface="Quicksand" pitchFamily="50" charset="0"/>
                </a:rPr>
                <a:t>Trait 1</a:t>
              </a:r>
              <a:endParaRPr lang="fr-FR" sz="1200" i="1" dirty="0">
                <a:solidFill>
                  <a:srgbClr val="52B36D"/>
                </a:solidFill>
                <a:latin typeface="Quicksand" pitchFamily="50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805856" y="3690360"/>
              <a:ext cx="1266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rgbClr val="65AFE1"/>
                  </a:solidFill>
                  <a:latin typeface="Quicksand" pitchFamily="50" charset="0"/>
                </a:rPr>
                <a:t>Trait 2</a:t>
              </a:r>
              <a:endParaRPr lang="fr-FR" sz="1200" i="1" dirty="0">
                <a:solidFill>
                  <a:srgbClr val="65AFE1"/>
                </a:solidFill>
                <a:latin typeface="Quicksand" pitchFamily="50" charset="0"/>
              </a:endParaRPr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H="1">
              <a:off x="956121" y="4853105"/>
              <a:ext cx="1372494" cy="1368152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51520" y="5085184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rgbClr val="E74F41"/>
                  </a:solidFill>
                  <a:latin typeface="Quicksand" pitchFamily="50" charset="0"/>
                </a:rPr>
                <a:t>Trait 3</a:t>
              </a:r>
              <a:endParaRPr lang="fr-FR" sz="1200" i="1" dirty="0">
                <a:solidFill>
                  <a:srgbClr val="E74F41"/>
                </a:solidFill>
                <a:latin typeface="Quicksand" pitchFamily="50" charset="0"/>
              </a:endParaRPr>
            </a:p>
          </p:txBody>
        </p:sp>
      </p:grpSp>
      <p:sp>
        <p:nvSpPr>
          <p:cNvPr id="35" name="Espace réservé du contenu 2"/>
          <p:cNvSpPr>
            <a:spLocks noGrp="1"/>
          </p:cNvSpPr>
          <p:nvPr>
            <p:ph idx="1"/>
          </p:nvPr>
        </p:nvSpPr>
        <p:spPr>
          <a:xfrm>
            <a:off x="4636891" y="2261988"/>
            <a:ext cx="4533186" cy="382912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Masse des graines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Maturité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Allocation tissus structuraux vs tissus actifs</a:t>
            </a:r>
          </a:p>
          <a:p>
            <a:pPr>
              <a:buFontTx/>
              <a:buChar char="-"/>
            </a:pPr>
            <a:r>
              <a:rPr lang="fr-FR" dirty="0" err="1" smtClean="0">
                <a:solidFill>
                  <a:srgbClr val="58585C"/>
                </a:solidFill>
                <a:latin typeface="Quicksand" pitchFamily="50" charset="0"/>
              </a:rPr>
              <a:t>Shoot:root</a:t>
            </a: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 ratio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Forme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4754830" y="5861217"/>
            <a:ext cx="392162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b="1" dirty="0" smtClean="0">
                <a:solidFill>
                  <a:srgbClr val="F1C441"/>
                </a:solidFill>
                <a:latin typeface="Quicksand" pitchFamily="50" charset="0"/>
              </a:rPr>
              <a:t>Mais plasticité !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27942" y="4449083"/>
            <a:ext cx="840370" cy="817826"/>
            <a:chOff x="3331791" y="4001498"/>
            <a:chExt cx="840370" cy="817826"/>
          </a:xfrm>
        </p:grpSpPr>
        <p:grpSp>
          <p:nvGrpSpPr>
            <p:cNvPr id="42" name="Groupe 41"/>
            <p:cNvGrpSpPr/>
            <p:nvPr/>
          </p:nvGrpSpPr>
          <p:grpSpPr>
            <a:xfrm>
              <a:off x="3331791" y="4261310"/>
              <a:ext cx="840370" cy="558014"/>
              <a:chOff x="3077229" y="2301944"/>
              <a:chExt cx="840370" cy="558014"/>
            </a:xfrm>
          </p:grpSpPr>
          <p:sp>
            <p:nvSpPr>
              <p:cNvPr id="43" name="Ellipse 42"/>
              <p:cNvSpPr/>
              <p:nvPr/>
            </p:nvSpPr>
            <p:spPr>
              <a:xfrm>
                <a:off x="3077229" y="2301944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F1C4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3077229" y="2524990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F1C4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/>
              <p:cNvCxnSpPr>
                <a:stCxn id="43" idx="6"/>
              </p:cNvCxnSpPr>
              <p:nvPr/>
            </p:nvCxnSpPr>
            <p:spPr>
              <a:xfrm>
                <a:off x="3917599" y="2469428"/>
                <a:ext cx="0" cy="250488"/>
              </a:xfrm>
              <a:prstGeom prst="line">
                <a:avLst/>
              </a:prstGeom>
              <a:ln w="19050">
                <a:solidFill>
                  <a:srgbClr val="F1C4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>
                <a:stCxn id="43" idx="2"/>
                <a:endCxn id="44" idx="2"/>
              </p:cNvCxnSpPr>
              <p:nvPr/>
            </p:nvCxnSpPr>
            <p:spPr>
              <a:xfrm>
                <a:off x="3077229" y="2469428"/>
                <a:ext cx="0" cy="223046"/>
              </a:xfrm>
              <a:prstGeom prst="line">
                <a:avLst/>
              </a:prstGeom>
              <a:ln w="19050">
                <a:solidFill>
                  <a:srgbClr val="F1C4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>
              <a:off x="3490108" y="4001498"/>
              <a:ext cx="512829" cy="526312"/>
              <a:chOff x="3077229" y="2301944"/>
              <a:chExt cx="840370" cy="835944"/>
            </a:xfrm>
          </p:grpSpPr>
          <p:sp>
            <p:nvSpPr>
              <p:cNvPr id="38" name="Ellipse 37"/>
              <p:cNvSpPr/>
              <p:nvPr/>
            </p:nvSpPr>
            <p:spPr>
              <a:xfrm>
                <a:off x="3077229" y="2301944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3077229" y="2802920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" name="Connecteur droit 39"/>
              <p:cNvCxnSpPr>
                <a:stCxn id="38" idx="6"/>
                <a:endCxn id="39" idx="6"/>
              </p:cNvCxnSpPr>
              <p:nvPr/>
            </p:nvCxnSpPr>
            <p:spPr>
              <a:xfrm>
                <a:off x="391759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>
                <a:stCxn id="38" idx="2"/>
                <a:endCxn id="39" idx="2"/>
              </p:cNvCxnSpPr>
              <p:nvPr/>
            </p:nvCxnSpPr>
            <p:spPr>
              <a:xfrm>
                <a:off x="307722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e 69"/>
          <p:cNvGrpSpPr/>
          <p:nvPr/>
        </p:nvGrpSpPr>
        <p:grpSpPr>
          <a:xfrm>
            <a:off x="3272746" y="5569212"/>
            <a:ext cx="660427" cy="646966"/>
            <a:chOff x="3143703" y="5371285"/>
            <a:chExt cx="924241" cy="905403"/>
          </a:xfrm>
        </p:grpSpPr>
        <p:grpSp>
          <p:nvGrpSpPr>
            <p:cNvPr id="16" name="Groupe 15"/>
            <p:cNvGrpSpPr/>
            <p:nvPr/>
          </p:nvGrpSpPr>
          <p:grpSpPr>
            <a:xfrm>
              <a:off x="3227574" y="5440744"/>
              <a:ext cx="840370" cy="835944"/>
              <a:chOff x="3077229" y="2301944"/>
              <a:chExt cx="840370" cy="835944"/>
            </a:xfrm>
          </p:grpSpPr>
          <p:sp>
            <p:nvSpPr>
              <p:cNvPr id="3" name="Ellipse 2"/>
              <p:cNvSpPr/>
              <p:nvPr/>
            </p:nvSpPr>
            <p:spPr>
              <a:xfrm>
                <a:off x="3077229" y="2301944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077229" y="2802920"/>
                <a:ext cx="840370" cy="334968"/>
              </a:xfrm>
              <a:prstGeom prst="ellipse">
                <a:avLst/>
              </a:prstGeom>
              <a:noFill/>
              <a:ln>
                <a:solidFill>
                  <a:srgbClr val="52B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/>
              <p:cNvCxnSpPr>
                <a:stCxn id="3" idx="6"/>
                <a:endCxn id="29" idx="6"/>
              </p:cNvCxnSpPr>
              <p:nvPr/>
            </p:nvCxnSpPr>
            <p:spPr>
              <a:xfrm>
                <a:off x="391759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>
                <a:stCxn id="3" idx="2"/>
                <a:endCxn id="29" idx="2"/>
              </p:cNvCxnSpPr>
              <p:nvPr/>
            </p:nvCxnSpPr>
            <p:spPr>
              <a:xfrm>
                <a:off x="3077229" y="2469428"/>
                <a:ext cx="0" cy="500976"/>
              </a:xfrm>
              <a:prstGeom prst="line">
                <a:avLst/>
              </a:prstGeom>
              <a:ln w="19050">
                <a:solidFill>
                  <a:srgbClr val="52B3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3143703" y="5614715"/>
              <a:ext cx="0" cy="488001"/>
            </a:xfrm>
            <a:prstGeom prst="line">
              <a:avLst/>
            </a:prstGeom>
            <a:ln w="19050">
              <a:solidFill>
                <a:srgbClr val="52B3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3227606" y="5371285"/>
              <a:ext cx="840338" cy="2568"/>
            </a:xfrm>
            <a:prstGeom prst="line">
              <a:avLst/>
            </a:prstGeom>
            <a:ln w="19050">
              <a:solidFill>
                <a:srgbClr val="52B3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à coins arrondis 53"/>
          <p:cNvSpPr/>
          <p:nvPr/>
        </p:nvSpPr>
        <p:spPr>
          <a:xfrm>
            <a:off x="3352704" y="3808219"/>
            <a:ext cx="555583" cy="340861"/>
          </a:xfrm>
          <a:prstGeom prst="roundRect">
            <a:avLst/>
          </a:prstGeom>
          <a:solidFill>
            <a:srgbClr val="52B36D"/>
          </a:solidFill>
          <a:ln w="76200">
            <a:solidFill>
              <a:srgbClr val="3A8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7" name="Groupe 66"/>
          <p:cNvGrpSpPr/>
          <p:nvPr/>
        </p:nvGrpSpPr>
        <p:grpSpPr>
          <a:xfrm>
            <a:off x="3316410" y="2727731"/>
            <a:ext cx="595917" cy="580456"/>
            <a:chOff x="3635896" y="2896837"/>
            <a:chExt cx="595917" cy="580456"/>
          </a:xfrm>
        </p:grpSpPr>
        <p:sp>
          <p:nvSpPr>
            <p:cNvPr id="59" name="Organigramme : Données 58"/>
            <p:cNvSpPr/>
            <p:nvPr/>
          </p:nvSpPr>
          <p:spPr>
            <a:xfrm rot="19090301">
              <a:off x="3892638" y="3237652"/>
              <a:ext cx="339175" cy="131731"/>
            </a:xfrm>
            <a:prstGeom prst="flowChartInputOutput">
              <a:avLst/>
            </a:prstGeom>
            <a:solidFill>
              <a:srgbClr val="52B36D"/>
            </a:solidFill>
            <a:ln>
              <a:solidFill>
                <a:srgbClr val="3A82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Organigramme : Données 59"/>
            <p:cNvSpPr/>
            <p:nvPr/>
          </p:nvSpPr>
          <p:spPr>
            <a:xfrm rot="4837354">
              <a:off x="3702384" y="3230493"/>
              <a:ext cx="330496" cy="163104"/>
            </a:xfrm>
            <a:prstGeom prst="flowChartInputOutput">
              <a:avLst/>
            </a:prstGeom>
            <a:solidFill>
              <a:srgbClr val="52B36D"/>
            </a:solidFill>
            <a:ln>
              <a:solidFill>
                <a:srgbClr val="3A82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/>
            <p:cNvCxnSpPr>
              <a:stCxn id="59" idx="2"/>
            </p:cNvCxnSpPr>
            <p:nvPr/>
          </p:nvCxnSpPr>
          <p:spPr>
            <a:xfrm flipV="1">
              <a:off x="3961132" y="2896837"/>
              <a:ext cx="7363" cy="497159"/>
            </a:xfrm>
            <a:prstGeom prst="line">
              <a:avLst/>
            </a:prstGeom>
            <a:ln w="28575">
              <a:solidFill>
                <a:srgbClr val="3A8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3635896" y="2905995"/>
              <a:ext cx="0" cy="559700"/>
            </a:xfrm>
            <a:prstGeom prst="line">
              <a:avLst/>
            </a:prstGeom>
            <a:ln w="19050">
              <a:solidFill>
                <a:srgbClr val="52B36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lipse 67"/>
          <p:cNvSpPr/>
          <p:nvPr/>
        </p:nvSpPr>
        <p:spPr>
          <a:xfrm rot="2400346">
            <a:off x="3399761" y="2361631"/>
            <a:ext cx="195423" cy="119470"/>
          </a:xfrm>
          <a:prstGeom prst="ellipse">
            <a:avLst/>
          </a:prstGeom>
          <a:solidFill>
            <a:srgbClr val="F1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 rot="6827118">
            <a:off x="3650377" y="2323811"/>
            <a:ext cx="170597" cy="104293"/>
          </a:xfrm>
          <a:prstGeom prst="ellipse">
            <a:avLst/>
          </a:prstGeom>
          <a:solidFill>
            <a:srgbClr val="F1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2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Bibliographie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Plasticité phénotypique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722870" y="6328006"/>
            <a:ext cx="7097602" cy="216024"/>
            <a:chOff x="1032345" y="1304764"/>
            <a:chExt cx="7097602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flipH="1">
              <a:off x="1032345" y="1412776"/>
              <a:ext cx="6881578" cy="17318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>
            <a:off x="5437909" y="2084796"/>
            <a:ext cx="3542717" cy="2743196"/>
            <a:chOff x="5437909" y="2084796"/>
            <a:chExt cx="3542717" cy="2743196"/>
          </a:xfrm>
        </p:grpSpPr>
        <p:cxnSp>
          <p:nvCxnSpPr>
            <p:cNvPr id="51" name="Connecteur droit avec flèche 50"/>
            <p:cNvCxnSpPr/>
            <p:nvPr/>
          </p:nvCxnSpPr>
          <p:spPr>
            <a:xfrm flipV="1">
              <a:off x="6325391" y="3779595"/>
              <a:ext cx="2192319" cy="2570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6442819" y="2084796"/>
              <a:ext cx="0" cy="1811389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6697187" y="2860820"/>
              <a:ext cx="1656184" cy="77473"/>
            </a:xfrm>
            <a:prstGeom prst="line">
              <a:avLst/>
            </a:prstGeom>
            <a:ln w="38100">
              <a:solidFill>
                <a:srgbClr val="585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6844385" y="2163832"/>
              <a:ext cx="1522328" cy="1254797"/>
            </a:xfrm>
            <a:prstGeom prst="line">
              <a:avLst/>
            </a:prstGeom>
            <a:ln w="38100">
              <a:solidFill>
                <a:srgbClr val="58585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6697187" y="2432496"/>
              <a:ext cx="1669526" cy="370807"/>
            </a:xfrm>
            <a:prstGeom prst="line">
              <a:avLst/>
            </a:prstGeom>
            <a:ln w="38100">
              <a:solidFill>
                <a:srgbClr val="58585C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956290" y="3996995"/>
              <a:ext cx="302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 smtClean="0">
                  <a:solidFill>
                    <a:srgbClr val="52B36D"/>
                  </a:solidFill>
                  <a:latin typeface="Quicksand" pitchFamily="50" charset="0"/>
                </a:rPr>
                <a:t>Variable environnementale</a:t>
              </a:r>
              <a:endParaRPr lang="fr-FR" sz="2400" i="1" dirty="0">
                <a:solidFill>
                  <a:srgbClr val="52B36D"/>
                </a:solidFill>
                <a:latin typeface="Quicksand" pitchFamily="50" charset="0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437909" y="2741763"/>
              <a:ext cx="919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 smtClean="0">
                  <a:solidFill>
                    <a:srgbClr val="65AFE1"/>
                  </a:solidFill>
                  <a:latin typeface="Quicksand" pitchFamily="50" charset="0"/>
                </a:rPr>
                <a:t>Trait</a:t>
              </a:r>
              <a:endParaRPr lang="fr-FR" sz="2400" i="1" dirty="0">
                <a:solidFill>
                  <a:srgbClr val="65AFE1"/>
                </a:solidFill>
                <a:latin typeface="Quicksand" pitchFamily="50" charset="0"/>
              </a:endParaRPr>
            </a:p>
          </p:txBody>
        </p:sp>
      </p:grpSp>
      <p:sp>
        <p:nvSpPr>
          <p:cNvPr id="67" name="Espace réservé du contenu 2"/>
          <p:cNvSpPr>
            <a:spLocks noGrp="1"/>
          </p:cNvSpPr>
          <p:nvPr>
            <p:ph idx="1"/>
          </p:nvPr>
        </p:nvSpPr>
        <p:spPr>
          <a:xfrm>
            <a:off x="384714" y="1964432"/>
            <a:ext cx="4955449" cy="29638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Capacité d’un </a:t>
            </a:r>
            <a:r>
              <a:rPr lang="fr-FR" dirty="0" smtClean="0">
                <a:solidFill>
                  <a:srgbClr val="E74F41"/>
                </a:solidFill>
                <a:latin typeface="Quicksand" pitchFamily="50" charset="0"/>
              </a:rPr>
              <a:t>génotype</a:t>
            </a: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 à exprimer différents </a:t>
            </a:r>
            <a:r>
              <a:rPr lang="fr-FR" dirty="0" smtClean="0">
                <a:solidFill>
                  <a:srgbClr val="65AFE1"/>
                </a:solidFill>
                <a:latin typeface="Quicksand" pitchFamily="50" charset="0"/>
              </a:rPr>
              <a:t>phénotypes </a:t>
            </a: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en réponse à un changement de </a:t>
            </a:r>
            <a:r>
              <a:rPr lang="fr-FR" dirty="0" smtClean="0">
                <a:solidFill>
                  <a:srgbClr val="52B36D"/>
                </a:solidFill>
                <a:latin typeface="Quicksand" pitchFamily="50" charset="0"/>
              </a:rPr>
              <a:t>conditions environnementales</a:t>
            </a:r>
            <a:endParaRPr lang="fr-FR" dirty="0">
              <a:solidFill>
                <a:srgbClr val="52B36D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473</Words>
  <Application>Microsoft Office PowerPoint</Application>
  <PresentationFormat>Affichage à l'écran (4:3)</PresentationFormat>
  <Paragraphs>154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Quicksand</vt:lpstr>
      <vt:lpstr>Thème Office</vt:lpstr>
      <vt:lpstr>Modèles de la dynamique de la végétation pour l’évaluation des services écosystémiques clés en prairie de montagne</vt:lpstr>
      <vt:lpstr>Introduction</vt:lpstr>
      <vt:lpstr>Introduction</vt:lpstr>
      <vt:lpstr>Introduction</vt:lpstr>
      <vt:lpstr>Introduction</vt:lpstr>
      <vt:lpstr>Introduction</vt:lpstr>
      <vt:lpstr>Bibliographie</vt:lpstr>
      <vt:lpstr>Bibliographie</vt:lpstr>
      <vt:lpstr>Bibliographie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Conclusions</vt:lpstr>
      <vt:lpstr>Conclusions</vt:lpstr>
      <vt:lpstr>Extra</vt:lpstr>
      <vt:lpstr>Extra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Viguier Clément</dc:creator>
  <cp:lastModifiedBy>Clément</cp:lastModifiedBy>
  <cp:revision>49</cp:revision>
  <dcterms:created xsi:type="dcterms:W3CDTF">2015-05-29T07:23:01Z</dcterms:created>
  <dcterms:modified xsi:type="dcterms:W3CDTF">2015-06-01T21:12:05Z</dcterms:modified>
</cp:coreProperties>
</file>