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1" r:id="rId10"/>
    <p:sldId id="263" r:id="rId11"/>
    <p:sldId id="265" r:id="rId12"/>
    <p:sldId id="268" r:id="rId13"/>
    <p:sldId id="267" r:id="rId14"/>
    <p:sldId id="277" r:id="rId15"/>
    <p:sldId id="278" r:id="rId16"/>
    <p:sldId id="270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2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5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0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lement.viguier\Documents\These\2014-2015\Prod\Presentations\Committee102015\Photos\0026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903" y="0"/>
            <a:ext cx="10327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44624" y="476672"/>
            <a:ext cx="11917832" cy="5686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en-US" noProof="0" dirty="0" smtClean="0">
                <a:latin typeface="Century Gothic" panose="020B0502020202020204" pitchFamily="34" charset="0"/>
              </a:rPr>
              <a:t>Dynamic vegetation modelling for the assessment of key ecosystem services in mountain grasslands</a:t>
            </a:r>
            <a:endParaRPr lang="en-US" noProof="0" dirty="0">
              <a:latin typeface="Century Gothic" panose="020B0502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Committee</a:t>
            </a:r>
            <a:r>
              <a:rPr lang="fr-FR" dirty="0" smtClean="0"/>
              <a:t> 1 – 8th </a:t>
            </a:r>
            <a:r>
              <a:rPr lang="fr-FR" dirty="0" err="1" smtClean="0"/>
              <a:t>October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Viguier Clément</a:t>
            </a:r>
          </a:p>
          <a:p>
            <a:r>
              <a:rPr lang="fr-FR" dirty="0" err="1" smtClean="0"/>
              <a:t>Supervised</a:t>
            </a:r>
            <a:r>
              <a:rPr lang="fr-FR" dirty="0" smtClean="0"/>
              <a:t> by Reineking Björn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Model </a:t>
            </a:r>
            <a:r>
              <a:rPr lang="fr-FR" dirty="0" err="1" smtClean="0">
                <a:latin typeface="Century Gothic" panose="020B0502020202020204" pitchFamily="34" charset="0"/>
              </a:rPr>
              <a:t>processes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937201" cy="380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Source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vairaibility</a:t>
            </a:r>
            <a:r>
              <a:rPr lang="fr-FR" sz="2800" dirty="0" smtClean="0">
                <a:latin typeface="Century Gothic" panose="020B0502020202020204" pitchFamily="34" charset="0"/>
              </a:rPr>
              <a:t>:</a:t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the </a:t>
            </a:r>
            <a:r>
              <a:rPr lang="fr-FR" sz="2800" dirty="0" err="1" smtClean="0">
                <a:latin typeface="Century Gothic" panose="020B0502020202020204" pitchFamily="34" charset="0"/>
              </a:rPr>
              <a:t>role</a:t>
            </a:r>
            <a:r>
              <a:rPr lang="fr-FR" sz="2800" dirty="0" smtClean="0">
                <a:latin typeface="Century Gothic" panose="020B0502020202020204" pitchFamily="34" charset="0"/>
              </a:rPr>
              <a:t> of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and local </a:t>
            </a:r>
            <a:r>
              <a:rPr lang="fr-FR" sz="2800" dirty="0" err="1" smtClean="0">
                <a:latin typeface="Century Gothic" panose="020B0502020202020204" pitchFamily="34" charset="0"/>
              </a:rPr>
              <a:t>environment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800" y="4398305"/>
            <a:ext cx="3204096" cy="19562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Two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hypotheses</a:t>
            </a:r>
            <a:r>
              <a:rPr lang="fr-FR" dirty="0" smtClean="0">
                <a:latin typeface="Century Gothic" panose="020B0502020202020204" pitchFamily="34" charset="0"/>
              </a:rPr>
              <a:t> to </a:t>
            </a:r>
            <a:r>
              <a:rPr lang="fr-FR" dirty="0" err="1" smtClean="0">
                <a:latin typeface="Century Gothic" panose="020B0502020202020204" pitchFamily="34" charset="0"/>
              </a:rPr>
              <a:t>link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phenotypic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plasticity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contrasting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responses</a:t>
            </a:r>
            <a:r>
              <a:rPr lang="fr-FR" dirty="0" smtClean="0">
                <a:latin typeface="Century Gothic" panose="020B0502020202020204" pitchFamily="34" charset="0"/>
              </a:rPr>
              <a:t>: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3267"/>
            <a:ext cx="2068798" cy="2418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16732"/>
            <a:ext cx="2123913" cy="2151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300" y="4293096"/>
            <a:ext cx="4833232" cy="2287861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436096" y="1834883"/>
            <a:ext cx="3417044" cy="171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 smtClean="0">
                <a:latin typeface="Century Gothic" panose="020B0502020202020204" pitchFamily="34" charset="0"/>
              </a:rPr>
              <a:t>Different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species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responses</a:t>
            </a:r>
            <a:r>
              <a:rPr lang="fr-FR" sz="2400" dirty="0" smtClean="0">
                <a:latin typeface="Century Gothic" panose="020B0502020202020204" pitchFamily="34" charset="0"/>
              </a:rPr>
              <a:t> in </a:t>
            </a:r>
            <a:r>
              <a:rPr lang="fr-FR" sz="2400" dirty="0" err="1" smtClean="0">
                <a:latin typeface="Century Gothic" panose="020B0502020202020204" pitchFamily="34" charset="0"/>
              </a:rPr>
              <a:t>sign</a:t>
            </a:r>
            <a:r>
              <a:rPr lang="fr-FR" sz="2400" dirty="0" smtClean="0">
                <a:latin typeface="Century Gothic" panose="020B0502020202020204" pitchFamily="34" charset="0"/>
              </a:rPr>
              <a:t> and amplitude </a:t>
            </a:r>
            <a:r>
              <a:rPr lang="fr-FR" sz="2400" dirty="0" err="1" smtClean="0">
                <a:latin typeface="Century Gothic" panose="020B0502020202020204" pitchFamily="34" charset="0"/>
              </a:rPr>
              <a:t>along</a:t>
            </a:r>
            <a:r>
              <a:rPr lang="fr-FR" sz="2400" dirty="0" smtClean="0">
                <a:latin typeface="Century Gothic" panose="020B0502020202020204" pitchFamily="34" charset="0"/>
              </a:rPr>
              <a:t> the altitude gradient.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Source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vairaibility</a:t>
            </a:r>
            <a:r>
              <a:rPr lang="fr-FR" sz="2800" dirty="0" smtClean="0">
                <a:latin typeface="Century Gothic" panose="020B0502020202020204" pitchFamily="34" charset="0"/>
              </a:rPr>
              <a:t>:</a:t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the </a:t>
            </a:r>
            <a:r>
              <a:rPr lang="fr-FR" sz="2800" dirty="0" err="1" smtClean="0">
                <a:latin typeface="Century Gothic" panose="020B0502020202020204" pitchFamily="34" charset="0"/>
              </a:rPr>
              <a:t>role</a:t>
            </a:r>
            <a:r>
              <a:rPr lang="fr-FR" sz="2800" dirty="0" smtClean="0">
                <a:latin typeface="Century Gothic" panose="020B0502020202020204" pitchFamily="34" charset="0"/>
              </a:rPr>
              <a:t> of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and local </a:t>
            </a:r>
            <a:r>
              <a:rPr lang="fr-FR" sz="2800" dirty="0" err="1" smtClean="0">
                <a:latin typeface="Century Gothic" panose="020B0502020202020204" pitchFamily="34" charset="0"/>
              </a:rPr>
              <a:t>environment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6400" y="5515950"/>
            <a:ext cx="4834880" cy="660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err="1" smtClean="0">
                <a:latin typeface="Century Gothic" panose="020B0502020202020204" pitchFamily="34" charset="0"/>
              </a:rPr>
              <a:t>Role</a:t>
            </a:r>
            <a:r>
              <a:rPr lang="fr-FR" sz="2400" dirty="0" smtClean="0">
                <a:latin typeface="Century Gothic" panose="020B0502020202020204" pitchFamily="34" charset="0"/>
              </a:rPr>
              <a:t> of </a:t>
            </a:r>
            <a:r>
              <a:rPr lang="fr-FR" sz="24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capacity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smtClean="0">
                <a:latin typeface="Century Gothic" panose="020B0502020202020204" pitchFamily="34" charset="0"/>
              </a:rPr>
              <a:t>?</a:t>
            </a:r>
          </a:p>
          <a:p>
            <a:pPr marL="0" indent="0">
              <a:buNone/>
            </a:pPr>
            <a:r>
              <a:rPr lang="fr-FR" sz="2400" dirty="0" err="1" smtClean="0">
                <a:latin typeface="Century Gothic" panose="020B0502020202020204" pitchFamily="34" charset="0"/>
              </a:rPr>
              <a:t>Role</a:t>
            </a:r>
            <a:r>
              <a:rPr lang="fr-FR" sz="2400" dirty="0" smtClean="0">
                <a:latin typeface="Century Gothic" panose="020B0502020202020204" pitchFamily="34" charset="0"/>
              </a:rPr>
              <a:t> of conditions perception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75445"/>
            <a:ext cx="2952328" cy="13537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90" y="2852936"/>
            <a:ext cx="1473750" cy="1518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76" y="2892311"/>
            <a:ext cx="1485000" cy="144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2852936"/>
            <a:ext cx="1918816" cy="1944515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665566" y="4572897"/>
            <a:ext cx="2520280" cy="658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>
                <a:latin typeface="Century Gothic" panose="020B0502020202020204" pitchFamily="34" charset="0"/>
              </a:rPr>
              <a:t>Turn-over = importance of local adaptation</a:t>
            </a:r>
            <a:endParaRPr lang="fr-FR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185846" y="4519864"/>
            <a:ext cx="2520280" cy="65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500" dirty="0" err="1" smtClean="0">
                <a:latin typeface="Century Gothic" panose="020B0502020202020204" pitchFamily="34" charset="0"/>
              </a:rPr>
              <a:t>Homogeneity</a:t>
            </a:r>
            <a:r>
              <a:rPr lang="fr-FR" sz="1500" dirty="0" smtClean="0">
                <a:latin typeface="Century Gothic" panose="020B0502020202020204" pitchFamily="34" charset="0"/>
              </a:rPr>
              <a:t> = </a:t>
            </a:r>
            <a:r>
              <a:rPr lang="fr-FR" sz="15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1500" dirty="0" smtClean="0">
                <a:latin typeface="Century Gothic" panose="020B0502020202020204" pitchFamily="34" charset="0"/>
              </a:rPr>
              <a:t> </a:t>
            </a:r>
            <a:r>
              <a:rPr lang="fr-FR" sz="1500" dirty="0" err="1" smtClean="0">
                <a:latin typeface="Century Gothic" panose="020B0502020202020204" pitchFamily="34" charset="0"/>
              </a:rPr>
              <a:t>lacking</a:t>
            </a:r>
            <a:endParaRPr lang="fr-FR" sz="1500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587048" y="4573616"/>
            <a:ext cx="2520280" cy="658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 smtClean="0">
                <a:latin typeface="Century Gothic" panose="020B0502020202020204" pitchFamily="34" charset="0"/>
              </a:rPr>
              <a:t>Similar</a:t>
            </a:r>
            <a:r>
              <a:rPr lang="fr-FR" sz="1800" dirty="0" smtClean="0">
                <a:latin typeface="Century Gothic" panose="020B0502020202020204" pitchFamily="34" charset="0"/>
              </a:rPr>
              <a:t> = supports </a:t>
            </a:r>
            <a:r>
              <a:rPr lang="fr-FR" sz="1800" dirty="0" err="1" smtClean="0">
                <a:latin typeface="Century Gothic" panose="020B0502020202020204" pitchFamily="34" charset="0"/>
              </a:rPr>
              <a:t>role</a:t>
            </a:r>
            <a:r>
              <a:rPr lang="fr-FR" sz="1800" dirty="0" smtClean="0">
                <a:latin typeface="Century Gothic" panose="020B0502020202020204" pitchFamily="34" charset="0"/>
              </a:rPr>
              <a:t> of </a:t>
            </a:r>
            <a:r>
              <a:rPr lang="fr-FR" sz="1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plasticity</a:t>
            </a:r>
            <a:endParaRPr lang="fr-FR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340" y="5234395"/>
            <a:ext cx="1451739" cy="1386082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48336" y="1964503"/>
            <a:ext cx="4834880" cy="66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 smtClean="0">
                <a:latin typeface="Century Gothic" panose="020B0502020202020204" pitchFamily="34" charset="0"/>
              </a:rPr>
              <a:t>Same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seed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rain</a:t>
            </a:r>
            <a:r>
              <a:rPr lang="fr-FR" sz="1800" dirty="0" smtClean="0">
                <a:latin typeface="Century Gothic" panose="020B0502020202020204" pitchFamily="34" charset="0"/>
              </a:rPr>
              <a:t> on multiple site </a:t>
            </a:r>
            <a:r>
              <a:rPr lang="fr-FR" sz="1800" dirty="0" err="1" smtClean="0">
                <a:latin typeface="Century Gothic" panose="020B0502020202020204" pitchFamily="34" charset="0"/>
              </a:rPr>
              <a:t>along</a:t>
            </a:r>
            <a:r>
              <a:rPr lang="fr-FR" sz="1800" dirty="0" smtClean="0">
                <a:latin typeface="Century Gothic" panose="020B0502020202020204" pitchFamily="34" charset="0"/>
              </a:rPr>
              <a:t> an altitude gradient</a:t>
            </a:r>
            <a:endParaRPr lang="fr-FR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187" y="5229200"/>
            <a:ext cx="1444277" cy="13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How </a:t>
            </a:r>
            <a:r>
              <a:rPr lang="fr-FR" sz="2800" dirty="0" err="1" smtClean="0">
                <a:latin typeface="Century Gothic" panose="020B0502020202020204" pitchFamily="34" charset="0"/>
              </a:rPr>
              <a:t>does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impact </a:t>
            </a:r>
            <a:r>
              <a:rPr lang="fr-FR" sz="2800" dirty="0" smtClean="0">
                <a:latin typeface="Century Gothic" panose="020B0502020202020204" pitchFamily="34" charset="0"/>
              </a:rPr>
              <a:t>on coexistence and </a:t>
            </a:r>
            <a:r>
              <a:rPr lang="fr-FR" sz="2800" dirty="0" err="1" smtClean="0">
                <a:latin typeface="Century Gothic" panose="020B0502020202020204" pitchFamily="34" charset="0"/>
              </a:rPr>
              <a:t>productivity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atin typeface="Century Gothic" panose="020B0502020202020204" pitchFamily="34" charset="0"/>
              </a:rPr>
              <a:t>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8" y="1772816"/>
            <a:ext cx="8229600" cy="36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Diversity</a:t>
            </a:r>
            <a:r>
              <a:rPr lang="fr-FR" dirty="0" smtClean="0">
                <a:latin typeface="Century Gothic" panose="020B0502020202020204" pitchFamily="34" charset="0"/>
              </a:rPr>
              <a:t>: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8" y="2852936"/>
            <a:ext cx="7807501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How </a:t>
            </a:r>
            <a:r>
              <a:rPr lang="fr-FR" sz="2800" dirty="0" err="1" smtClean="0">
                <a:latin typeface="Century Gothic" panose="020B0502020202020204" pitchFamily="34" charset="0"/>
              </a:rPr>
              <a:t>does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impact </a:t>
            </a:r>
            <a:r>
              <a:rPr lang="fr-FR" sz="2800" dirty="0" smtClean="0">
                <a:latin typeface="Century Gothic" panose="020B0502020202020204" pitchFamily="34" charset="0"/>
              </a:rPr>
              <a:t>on coexistence and </a:t>
            </a:r>
            <a:r>
              <a:rPr lang="fr-FR" sz="2800" dirty="0" err="1" smtClean="0">
                <a:latin typeface="Century Gothic" panose="020B0502020202020204" pitchFamily="34" charset="0"/>
              </a:rPr>
              <a:t>productivity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atin typeface="Century Gothic" panose="020B0502020202020204" pitchFamily="34" charset="0"/>
              </a:rPr>
              <a:t>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3107354" cy="140877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995936" y="1955267"/>
            <a:ext cx="489654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 smtClean="0">
                <a:latin typeface="Century Gothic" panose="020B0502020202020204" pitchFamily="34" charset="0"/>
              </a:rPr>
              <a:t>Same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seed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rain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with</a:t>
            </a:r>
            <a:r>
              <a:rPr lang="fr-FR" sz="1800" dirty="0" smtClean="0">
                <a:latin typeface="Century Gothic" panose="020B0502020202020204" pitchFamily="34" charset="0"/>
              </a:rPr>
              <a:t> and </a:t>
            </a:r>
            <a:r>
              <a:rPr lang="fr-FR" sz="1800" dirty="0" err="1" smtClean="0">
                <a:latin typeface="Century Gothic" panose="020B0502020202020204" pitchFamily="34" charset="0"/>
              </a:rPr>
              <a:t>without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plastiicty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endParaRPr lang="fr-FR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38279" y="4259796"/>
            <a:ext cx="4474840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000" dirty="0" smtClean="0">
                <a:latin typeface="Century Gothic" panose="020B0502020202020204" pitchFamily="34" charset="0"/>
              </a:rPr>
              <a:t> versus non </a:t>
            </a:r>
            <a:r>
              <a:rPr lang="fr-FR" sz="20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000" dirty="0" smtClean="0">
                <a:latin typeface="Century Gothic" panose="020B0502020202020204" pitchFamily="34" charset="0"/>
              </a:rPr>
              <a:t>?</a:t>
            </a:r>
          </a:p>
          <a:p>
            <a:pPr marL="0" indent="0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entury Gothic" panose="020B0502020202020204" pitchFamily="34" charset="0"/>
              </a:rPr>
              <a:t>Range of </a:t>
            </a:r>
            <a:r>
              <a:rPr lang="fr-FR" sz="2000" dirty="0" err="1" smtClean="0">
                <a:latin typeface="Century Gothic" panose="020B0502020202020204" pitchFamily="34" charset="0"/>
              </a:rPr>
              <a:t>strategies</a:t>
            </a:r>
            <a:r>
              <a:rPr lang="fr-FR" sz="2000" dirty="0" smtClean="0">
                <a:latin typeface="Century Gothic" panose="020B0502020202020204" pitchFamily="34" charset="0"/>
              </a:rPr>
              <a:t> (niches) and </a:t>
            </a:r>
            <a:r>
              <a:rPr lang="fr-FR" sz="2000" dirty="0" err="1" smtClean="0">
                <a:latin typeface="Century Gothic" panose="020B0502020202020204" pitchFamily="34" charset="0"/>
              </a:rPr>
              <a:t>functionnal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diversity</a:t>
            </a:r>
            <a:r>
              <a:rPr lang="fr-FR" sz="2000" dirty="0" smtClean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78" y="4399405"/>
            <a:ext cx="1734694" cy="20397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72" y="4399405"/>
            <a:ext cx="1718632" cy="20397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6378" y="4041478"/>
            <a:ext cx="1690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Niche </a:t>
            </a:r>
            <a:r>
              <a:rPr lang="fr-FR" sz="1600" dirty="0" err="1" smtClean="0"/>
              <a:t>overlapping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4860032" y="4041478"/>
            <a:ext cx="178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Niche </a:t>
            </a:r>
            <a:r>
              <a:rPr lang="fr-FR" sz="1600" dirty="0" err="1"/>
              <a:t>partitionning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5461172" y="3429000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effect</a:t>
            </a:r>
            <a:r>
              <a:rPr lang="fr-FR" sz="2000" dirty="0" smtClean="0">
                <a:latin typeface="Century Gothic" panose="020B0502020202020204" pitchFamily="34" charset="0"/>
              </a:rPr>
              <a:t>?</a:t>
            </a:r>
            <a:endParaRPr lang="fr-F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How </a:t>
            </a:r>
            <a:r>
              <a:rPr lang="fr-FR" sz="2800" dirty="0" err="1" smtClean="0">
                <a:latin typeface="Century Gothic" panose="020B0502020202020204" pitchFamily="34" charset="0"/>
              </a:rPr>
              <a:t>does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impact </a:t>
            </a:r>
            <a:r>
              <a:rPr lang="fr-FR" sz="2800" dirty="0" smtClean="0">
                <a:latin typeface="Century Gothic" panose="020B0502020202020204" pitchFamily="34" charset="0"/>
              </a:rPr>
              <a:t>on coexistence and </a:t>
            </a:r>
            <a:r>
              <a:rPr lang="fr-FR" sz="2800" dirty="0" err="1" smtClean="0">
                <a:latin typeface="Century Gothic" panose="020B0502020202020204" pitchFamily="34" charset="0"/>
              </a:rPr>
              <a:t>productivity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atin typeface="Century Gothic" panose="020B0502020202020204" pitchFamily="34" charset="0"/>
              </a:rPr>
              <a:t>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8" y="1772816"/>
            <a:ext cx="822960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Productivity</a:t>
            </a:r>
            <a:r>
              <a:rPr lang="fr-FR" dirty="0" smtClean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fr-FR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entury Gothic" panose="020B0502020202020204" pitchFamily="34" charset="0"/>
              </a:rPr>
              <a:t>How </a:t>
            </a:r>
            <a:r>
              <a:rPr lang="fr-FR" dirty="0" err="1" smtClean="0">
                <a:latin typeface="Century Gothic" panose="020B0502020202020204" pitchFamily="34" charset="0"/>
              </a:rPr>
              <a:t>does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grazing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 impact </a:t>
            </a:r>
            <a:r>
              <a:rPr lang="fr-FR" dirty="0" err="1" smtClean="0">
                <a:latin typeface="Century Gothic" panose="020B0502020202020204" pitchFamily="34" charset="0"/>
              </a:rPr>
              <a:t>productivity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diversity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relationship</a:t>
            </a:r>
            <a:r>
              <a:rPr lang="fr-FR" dirty="0">
                <a:latin typeface="Century Gothic" panose="020B0502020202020204" pitchFamily="34" charset="0"/>
              </a:rPr>
              <a:t>?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Roel of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</a:t>
            </a:r>
            <a:r>
              <a:rPr lang="fr-FR" sz="2800" dirty="0" smtClean="0">
                <a:latin typeface="Century Gothic" panose="020B0502020202020204" pitchFamily="34" charset="0"/>
              </a:rPr>
              <a:t/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in </a:t>
            </a:r>
            <a:r>
              <a:rPr lang="fr-FR" sz="2800" dirty="0" err="1" smtClean="0">
                <a:latin typeface="Century Gothic" panose="020B0502020202020204" pitchFamily="34" charset="0"/>
              </a:rPr>
              <a:t>community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resistance</a:t>
            </a:r>
            <a:r>
              <a:rPr lang="fr-FR" sz="2800" dirty="0" smtClean="0">
                <a:latin typeface="Century Gothic" panose="020B0502020202020204" pitchFamily="34" charset="0"/>
              </a:rPr>
              <a:t> to </a:t>
            </a:r>
            <a:r>
              <a:rPr lang="fr-FR" sz="2800" dirty="0" smtClean="0">
                <a:latin typeface="Century Gothic" panose="020B0502020202020204" pitchFamily="34" charset="0"/>
              </a:rPr>
              <a:t>invasion</a:t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in </a:t>
            </a:r>
            <a:r>
              <a:rPr lang="fr-FR" sz="2800" dirty="0" err="1" smtClean="0">
                <a:latin typeface="Century Gothic" panose="020B0502020202020204" pitchFamily="34" charset="0"/>
              </a:rPr>
              <a:t>climate</a:t>
            </a:r>
            <a:r>
              <a:rPr lang="fr-FR" sz="2800" dirty="0" smtClean="0">
                <a:latin typeface="Century Gothic" panose="020B0502020202020204" pitchFamily="34" charset="0"/>
              </a:rPr>
              <a:t> change </a:t>
            </a:r>
            <a:r>
              <a:rPr lang="fr-FR" sz="2800" dirty="0" err="1" smtClean="0">
                <a:latin typeface="Century Gothic" panose="020B0502020202020204" pitchFamily="34" charset="0"/>
              </a:rPr>
              <a:t>context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atin typeface="Century Gothic" panose="020B0502020202020204" pitchFamily="34" charset="0"/>
              </a:rPr>
              <a:t>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61592"/>
            <a:ext cx="8229600" cy="1756792"/>
          </a:xfrm>
        </p:spPr>
        <p:txBody>
          <a:bodyPr>
            <a:normAutofit/>
          </a:bodyPr>
          <a:lstStyle/>
          <a:p>
            <a:r>
              <a:rPr lang="fr-FR" sz="20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promotes</a:t>
            </a:r>
            <a:r>
              <a:rPr lang="fr-FR" sz="2000" dirty="0" smtClean="0">
                <a:latin typeface="Century Gothic" panose="020B0502020202020204" pitchFamily="34" charset="0"/>
              </a:rPr>
              <a:t> niche </a:t>
            </a:r>
            <a:r>
              <a:rPr lang="fr-FR" sz="2000" dirty="0" err="1" smtClean="0">
                <a:latin typeface="Century Gothic" panose="020B0502020202020204" pitchFamily="34" charset="0"/>
              </a:rPr>
              <a:t>filling</a:t>
            </a:r>
            <a:r>
              <a:rPr lang="fr-FR" sz="2000" dirty="0" smtClean="0">
                <a:latin typeface="Century Gothic" panose="020B0502020202020204" pitchFamily="34" charset="0"/>
              </a:rPr>
              <a:t> and </a:t>
            </a:r>
            <a:r>
              <a:rPr lang="fr-FR" sz="2000" dirty="0" err="1" smtClean="0">
                <a:latin typeface="Century Gothic" panose="020B0502020202020204" pitchFamily="34" charset="0"/>
              </a:rPr>
              <a:t>so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resistance</a:t>
            </a:r>
            <a:r>
              <a:rPr lang="fr-FR" sz="2000" dirty="0" smtClean="0">
                <a:latin typeface="Century Gothic" panose="020B0502020202020204" pitchFamily="34" charset="0"/>
              </a:rPr>
              <a:t> to invasion</a:t>
            </a:r>
          </a:p>
          <a:p>
            <a:r>
              <a:rPr lang="fr-FR" sz="20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increase</a:t>
            </a:r>
            <a:r>
              <a:rPr lang="fr-FR" sz="2000" dirty="0" smtClean="0">
                <a:latin typeface="Century Gothic" panose="020B0502020202020204" pitchFamily="34" charset="0"/>
              </a:rPr>
              <a:t> chances of </a:t>
            </a:r>
            <a:r>
              <a:rPr lang="fr-FR" sz="2000" dirty="0" err="1" smtClean="0">
                <a:latin typeface="Century Gothic" panose="020B0502020202020204" pitchFamily="34" charset="0"/>
              </a:rPr>
              <a:t>emergence</a:t>
            </a:r>
            <a:r>
              <a:rPr lang="fr-FR" sz="2000" dirty="0" smtClean="0">
                <a:latin typeface="Century Gothic" panose="020B0502020202020204" pitchFamily="34" charset="0"/>
              </a:rPr>
              <a:t> of invasive </a:t>
            </a:r>
            <a:r>
              <a:rPr lang="fr-FR" sz="2000" dirty="0" err="1" smtClean="0">
                <a:latin typeface="Century Gothic" panose="020B0502020202020204" pitchFamily="34" charset="0"/>
              </a:rPr>
              <a:t>species</a:t>
            </a:r>
            <a:r>
              <a:rPr lang="fr-FR" sz="2000" dirty="0" smtClean="0">
                <a:latin typeface="Century Gothic" panose="020B0502020202020204" pitchFamily="34" charset="0"/>
              </a:rPr>
              <a:t> in a niche gap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3107354" cy="1408774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995936" y="3356992"/>
            <a:ext cx="489654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 smtClean="0">
                <a:latin typeface="Century Gothic" panose="020B0502020202020204" pitchFamily="34" charset="0"/>
              </a:rPr>
              <a:t>Same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seed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rain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with</a:t>
            </a:r>
            <a:r>
              <a:rPr lang="fr-FR" sz="1800" dirty="0" smtClean="0">
                <a:latin typeface="Century Gothic" panose="020B0502020202020204" pitchFamily="34" charset="0"/>
              </a:rPr>
              <a:t> and </a:t>
            </a:r>
            <a:r>
              <a:rPr lang="fr-FR" sz="1800" dirty="0" err="1" smtClean="0">
                <a:latin typeface="Century Gothic" panose="020B0502020202020204" pitchFamily="34" charset="0"/>
              </a:rPr>
              <a:t>without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plastiicty</a:t>
            </a:r>
            <a:r>
              <a:rPr lang="fr-FR" sz="1800" dirty="0" smtClean="0">
                <a:latin typeface="Century Gothic" panose="020B050202020202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 smtClean="0">
                <a:latin typeface="Century Gothic" panose="020B0502020202020204" pitchFamily="34" charset="0"/>
              </a:rPr>
              <a:t>Folowing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different</a:t>
            </a:r>
            <a:r>
              <a:rPr lang="fr-FR" sz="1800" dirty="0" smtClean="0">
                <a:latin typeface="Century Gothic" panose="020B0502020202020204" pitchFamily="34" charset="0"/>
              </a:rPr>
              <a:t> </a:t>
            </a:r>
            <a:r>
              <a:rPr lang="fr-FR" sz="1800" dirty="0" err="1" smtClean="0">
                <a:latin typeface="Century Gothic" panose="020B0502020202020204" pitchFamily="34" charset="0"/>
              </a:rPr>
              <a:t>climate</a:t>
            </a:r>
            <a:r>
              <a:rPr lang="fr-FR" sz="1800" dirty="0" smtClean="0">
                <a:latin typeface="Century Gothic" panose="020B0502020202020204" pitchFamily="34" charset="0"/>
              </a:rPr>
              <a:t> change scenarios. </a:t>
            </a:r>
            <a:endParaRPr lang="fr-FR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5700464"/>
            <a:ext cx="8229600" cy="87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latin typeface="Century Gothic" panose="020B0502020202020204" pitchFamily="34" charset="0"/>
              </a:rPr>
              <a:t>The </a:t>
            </a:r>
            <a:r>
              <a:rPr lang="fr-FR" sz="2400" dirty="0" err="1" smtClean="0">
                <a:latin typeface="Century Gothic" panose="020B0502020202020204" pitchFamily="34" charset="0"/>
              </a:rPr>
              <a:t>relationship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between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capacity</a:t>
            </a:r>
            <a:r>
              <a:rPr lang="fr-FR" sz="2400" dirty="0" smtClean="0">
                <a:latin typeface="Century Gothic" panose="020B0502020202020204" pitchFamily="34" charset="0"/>
              </a:rPr>
              <a:t> and </a:t>
            </a:r>
            <a:r>
              <a:rPr lang="fr-FR" sz="2400" dirty="0" err="1" smtClean="0">
                <a:latin typeface="Century Gothic" panose="020B0502020202020204" pitchFamily="34" charset="0"/>
              </a:rPr>
              <a:t>climate</a:t>
            </a:r>
            <a:r>
              <a:rPr lang="fr-FR" sz="2400" dirty="0" smtClean="0">
                <a:latin typeface="Century Gothic" panose="020B0502020202020204" pitchFamily="34" charset="0"/>
              </a:rPr>
              <a:t> change forcing </a:t>
            </a:r>
            <a:r>
              <a:rPr lang="fr-FR" sz="2400" dirty="0" err="1" smtClean="0">
                <a:latin typeface="Century Gothic" panose="020B0502020202020204" pitchFamily="34" charset="0"/>
              </a:rPr>
              <a:t>can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also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be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explored</a:t>
            </a:r>
            <a:r>
              <a:rPr lang="fr-FR" sz="2400" dirty="0" smtClean="0">
                <a:latin typeface="Century Gothic" panose="020B0502020202020204" pitchFamily="34" charset="0"/>
              </a:rPr>
              <a:t>.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4800" dirty="0" smtClean="0">
                <a:latin typeface="Century Gothic" panose="020B0502020202020204" pitchFamily="34" charset="0"/>
              </a:rPr>
              <a:t>Schedule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8058083" cy="33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4800" dirty="0" smtClean="0">
                <a:latin typeface="Century Gothic" panose="020B0502020202020204" pitchFamily="34" charset="0"/>
              </a:rPr>
              <a:t>Training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English (</a:t>
            </a:r>
            <a:r>
              <a:rPr lang="fr-FR" dirty="0" err="1" smtClean="0"/>
              <a:t>writing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Development</a:t>
            </a:r>
            <a:r>
              <a:rPr lang="fr-FR" dirty="0" smtClean="0"/>
              <a:t> of applications for </a:t>
            </a:r>
            <a:r>
              <a:rPr lang="fr-FR" dirty="0" err="1" smtClean="0"/>
              <a:t>numerical</a:t>
            </a:r>
            <a:r>
              <a:rPr lang="fr-FR" dirty="0" smtClean="0"/>
              <a:t> simulations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11430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4800" dirty="0" err="1" smtClean="0">
                <a:latin typeface="Century Gothic" panose="020B0502020202020204" pitchFamily="34" charset="0"/>
              </a:rPr>
              <a:t>Thank</a:t>
            </a:r>
            <a:r>
              <a:rPr lang="fr-FR" sz="4800" dirty="0" smtClean="0">
                <a:latin typeface="Century Gothic" panose="020B0502020202020204" pitchFamily="34" charset="0"/>
              </a:rPr>
              <a:t> </a:t>
            </a:r>
            <a:r>
              <a:rPr lang="fr-FR" sz="4800" dirty="0" err="1" smtClean="0">
                <a:latin typeface="Century Gothic" panose="020B0502020202020204" pitchFamily="34" charset="0"/>
              </a:rPr>
              <a:t>you</a:t>
            </a:r>
            <a:r>
              <a:rPr lang="fr-FR" sz="4800" dirty="0" smtClean="0">
                <a:latin typeface="Century Gothic" panose="020B0502020202020204" pitchFamily="34" charset="0"/>
              </a:rPr>
              <a:t> for</a:t>
            </a:r>
            <a:br>
              <a:rPr lang="fr-FR" sz="4800" dirty="0" smtClean="0">
                <a:latin typeface="Century Gothic" panose="020B0502020202020204" pitchFamily="34" charset="0"/>
              </a:rPr>
            </a:br>
            <a:r>
              <a:rPr lang="fr-FR" sz="4800" dirty="0" err="1" smtClean="0">
                <a:latin typeface="Century Gothic" panose="020B0502020202020204" pitchFamily="34" charset="0"/>
              </a:rPr>
              <a:t>your</a:t>
            </a:r>
            <a:r>
              <a:rPr lang="fr-FR" sz="4800" dirty="0" smtClean="0">
                <a:latin typeface="Century Gothic" panose="020B0502020202020204" pitchFamily="34" charset="0"/>
              </a:rPr>
              <a:t> attention !</a:t>
            </a:r>
            <a:br>
              <a:rPr lang="fr-FR" sz="4800" dirty="0" smtClean="0">
                <a:latin typeface="Century Gothic" panose="020B0502020202020204" pitchFamily="34" charset="0"/>
              </a:rPr>
            </a:br>
            <a:r>
              <a:rPr lang="fr-FR" sz="4800" dirty="0">
                <a:latin typeface="Century Gothic" panose="020B0502020202020204" pitchFamily="34" charset="0"/>
              </a:rPr>
              <a:t/>
            </a:r>
            <a:br>
              <a:rPr lang="fr-FR" sz="4800" dirty="0">
                <a:latin typeface="Century Gothic" panose="020B0502020202020204" pitchFamily="34" charset="0"/>
              </a:rPr>
            </a:br>
            <a:r>
              <a:rPr lang="fr-FR" sz="4800" dirty="0" smtClean="0">
                <a:latin typeface="Century Gothic" panose="020B0502020202020204" pitchFamily="34" charset="0"/>
              </a:rPr>
              <a:t>Questions ?</a:t>
            </a:r>
            <a:endParaRPr lang="fr-FR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schedule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916832"/>
            <a:ext cx="6851104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30min </a:t>
            </a:r>
            <a:r>
              <a:rPr lang="fr-FR" dirty="0" err="1" smtClean="0">
                <a:latin typeface="Century Gothic" panose="020B0502020202020204" pitchFamily="34" charset="0"/>
              </a:rPr>
              <a:t>presentation</a:t>
            </a:r>
            <a:endParaRPr lang="fr-FR" dirty="0" smtClean="0">
              <a:latin typeface="Century Gothic" panose="020B0502020202020204" pitchFamily="34" charset="0"/>
            </a:endParaRPr>
          </a:p>
          <a:p>
            <a:r>
              <a:rPr lang="fr-FR" dirty="0" smtClean="0">
                <a:latin typeface="Century Gothic" panose="020B0502020202020204" pitchFamily="34" charset="0"/>
              </a:rPr>
              <a:t>1h discussion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and me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and Björn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Synthesis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smtClean="0">
                <a:latin typeface="Century Gothic" panose="020B0502020202020204" pitchFamily="34" charset="0"/>
              </a:rPr>
              <a:t>Lunch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827584" y="2996952"/>
            <a:ext cx="777240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entury Gothic" panose="020B0502020202020204" pitchFamily="34" charset="0"/>
              </a:rPr>
              <a:t>Dynamic vegetation modelling for the assessment of key ecosystem services in mountain grasslands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Ecosystem</a:t>
            </a:r>
            <a:r>
              <a:rPr lang="fr-FR" dirty="0" smtClean="0">
                <a:latin typeface="Century Gothic" panose="020B0502020202020204" pitchFamily="34" charset="0"/>
              </a:rPr>
              <a:t> services </a:t>
            </a:r>
            <a:r>
              <a:rPr lang="fr-FR" dirty="0" err="1" smtClean="0">
                <a:latin typeface="Century Gothic" panose="020B0502020202020204" pitchFamily="34" charset="0"/>
              </a:rPr>
              <a:t>assessment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8" y="836712"/>
            <a:ext cx="7786712" cy="57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Intra-</a:t>
            </a:r>
            <a:r>
              <a:rPr lang="fr-FR" dirty="0" err="1" smtClean="0">
                <a:latin typeface="Century Gothic" panose="020B0502020202020204" pitchFamily="34" charset="0"/>
              </a:rPr>
              <a:t>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variability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269" y="1334285"/>
            <a:ext cx="8229600" cy="676672"/>
          </a:xfrm>
        </p:spPr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Importance </a:t>
            </a:r>
            <a:r>
              <a:rPr lang="fr-FR" sz="2800" dirty="0" smtClean="0">
                <a:latin typeface="Century Gothic" panose="020B0502020202020204" pitchFamily="34" charset="0"/>
              </a:rPr>
              <a:t>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variability</a:t>
            </a:r>
            <a:r>
              <a:rPr lang="fr-FR" sz="2800" dirty="0" smtClean="0">
                <a:latin typeface="Century Gothic" panose="020B0502020202020204" pitchFamily="34" charset="0"/>
              </a:rPr>
              <a:t> in </a:t>
            </a:r>
            <a:r>
              <a:rPr lang="fr-FR" sz="2800" dirty="0" err="1" smtClean="0">
                <a:latin typeface="Century Gothic" panose="020B0502020202020204" pitchFamily="34" charset="0"/>
              </a:rPr>
              <a:t>community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response</a:t>
            </a:r>
            <a:endParaRPr lang="fr-FR" sz="2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fr-FR" sz="2800" dirty="0" smtClean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4552528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latin typeface="Century Gothic" panose="020B0502020202020204" pitchFamily="34" charset="0"/>
              </a:rPr>
              <a:t>Sources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variability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00" y="2380516"/>
            <a:ext cx="2799018" cy="19845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380516"/>
            <a:ext cx="2036424" cy="198458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7" y="5085184"/>
            <a:ext cx="657128" cy="155977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5085184"/>
            <a:ext cx="786978" cy="155977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218" y="5128840"/>
            <a:ext cx="1313966" cy="15597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87806" y="5589576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Genetic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162765" y="558957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Epigenetic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303088" y="5600823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Phenotypic</a:t>
            </a:r>
            <a:endParaRPr lang="fr-FR" dirty="0" smtClean="0">
              <a:latin typeface="Century Gothic" panose="020B0502020202020204" pitchFamily="34" charset="0"/>
            </a:endParaRPr>
          </a:p>
          <a:p>
            <a:r>
              <a:rPr lang="fr-FR" dirty="0" err="1" smtClean="0">
                <a:latin typeface="Century Gothic" panose="020B0502020202020204" pitchFamily="34" charset="0"/>
              </a:rPr>
              <a:t>plasticity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750" y="2416500"/>
            <a:ext cx="1732500" cy="2025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2659808"/>
            <a:ext cx="1755000" cy="17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Questions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Role</a:t>
            </a:r>
            <a:r>
              <a:rPr lang="fr-FR" dirty="0" smtClean="0">
                <a:latin typeface="Century Gothic" panose="020B0502020202020204" pitchFamily="34" charset="0"/>
              </a:rPr>
              <a:t> of </a:t>
            </a:r>
            <a:r>
              <a:rPr lang="fr-FR" dirty="0" err="1" smtClean="0">
                <a:latin typeface="Century Gothic" panose="020B0502020202020204" pitchFamily="34" charset="0"/>
              </a:rPr>
              <a:t>phenotypic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plasticity</a:t>
            </a:r>
            <a:r>
              <a:rPr lang="fr-FR" dirty="0" smtClean="0">
                <a:latin typeface="Century Gothic" panose="020B0502020202020204" pitchFamily="34" charset="0"/>
              </a:rPr>
              <a:t> as important driver of </a:t>
            </a:r>
            <a:r>
              <a:rPr lang="fr-FR" dirty="0" err="1" smtClean="0">
                <a:latin typeface="Century Gothic" panose="020B0502020202020204" pitchFamily="34" charset="0"/>
              </a:rPr>
              <a:t>instra-specific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variability</a:t>
            </a:r>
            <a:r>
              <a:rPr lang="fr-FR" dirty="0" smtClean="0">
                <a:latin typeface="Century Gothic" panose="020B0502020202020204" pitchFamily="34" charset="0"/>
              </a:rPr>
              <a:t> on: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species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responses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to altitude gradient;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err="1" smtClean="0">
                <a:latin typeface="Century Gothic" panose="020B0502020202020204" pitchFamily="34" charset="0"/>
              </a:rPr>
              <a:t>diversity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productivity</a:t>
            </a:r>
            <a:r>
              <a:rPr lang="fr-FR" dirty="0" smtClean="0">
                <a:latin typeface="Century Gothic" panose="020B0502020202020204" pitchFamily="34" charset="0"/>
              </a:rPr>
              <a:t>: impact of </a:t>
            </a:r>
            <a:r>
              <a:rPr lang="fr-FR" dirty="0" err="1" smtClean="0">
                <a:latin typeface="Century Gothic" panose="020B0502020202020204" pitchFamily="34" charset="0"/>
              </a:rPr>
              <a:t>grazing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change;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community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stability</a:t>
            </a:r>
            <a:r>
              <a:rPr lang="fr-FR" dirty="0" smtClean="0">
                <a:latin typeface="Century Gothic" panose="020B0502020202020204" pitchFamily="34" charset="0"/>
              </a:rPr>
              <a:t> in </a:t>
            </a:r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 </a:t>
            </a:r>
            <a:r>
              <a:rPr lang="fr-FR" dirty="0" err="1" smtClean="0">
                <a:latin typeface="Century Gothic" panose="020B0502020202020204" pitchFamily="34" charset="0"/>
              </a:rPr>
              <a:t>context</a:t>
            </a:r>
            <a:r>
              <a:rPr lang="fr-FR" dirty="0" smtClean="0">
                <a:latin typeface="Century Gothic" panose="020B0502020202020204" pitchFamily="34" charset="0"/>
              </a:rPr>
              <a:t>.</a:t>
            </a:r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525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Grass </a:t>
            </a:r>
            <a:r>
              <a:rPr lang="fr-FR" dirty="0" err="1" smtClean="0">
                <a:latin typeface="Century Gothic" panose="020B0502020202020204" pitchFamily="34" charset="0"/>
              </a:rPr>
              <a:t>representation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71887"/>
            <a:ext cx="3970784" cy="247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Strategy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space</a:t>
            </a:r>
            <a:r>
              <a:rPr lang="fr-FR" dirty="0" smtClean="0">
                <a:latin typeface="Century Gothic" panose="020B0502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fr-FR" sz="2000" dirty="0" err="1" smtClean="0">
                <a:latin typeface="Century Gothic" panose="020B0502020202020204" pitchFamily="34" charset="0"/>
              </a:rPr>
              <a:t>seed</a:t>
            </a:r>
            <a:r>
              <a:rPr lang="fr-FR" sz="2000" dirty="0" smtClean="0">
                <a:latin typeface="Century Gothic" panose="020B0502020202020204" pitchFamily="34" charset="0"/>
              </a:rPr>
              <a:t> mass,</a:t>
            </a:r>
          </a:p>
          <a:p>
            <a:pPr lvl="1">
              <a:buFontTx/>
              <a:buChar char="-"/>
            </a:pPr>
            <a:r>
              <a:rPr lang="fr-FR" sz="2000" dirty="0" err="1">
                <a:latin typeface="Century Gothic" panose="020B0502020202020204" pitchFamily="34" charset="0"/>
              </a:rPr>
              <a:t>m</a:t>
            </a:r>
            <a:r>
              <a:rPr lang="fr-FR" sz="2000" dirty="0" err="1" smtClean="0">
                <a:latin typeface="Century Gothic" panose="020B0502020202020204" pitchFamily="34" charset="0"/>
              </a:rPr>
              <a:t>aturity</a:t>
            </a:r>
            <a:r>
              <a:rPr lang="fr-FR" sz="2000" dirty="0" smtClean="0">
                <a:latin typeface="Century Gothic" panose="020B0502020202020204" pitchFamily="34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000" dirty="0" err="1">
                <a:latin typeface="Century Gothic" panose="020B0502020202020204" pitchFamily="34" charset="0"/>
              </a:rPr>
              <a:t>g</a:t>
            </a:r>
            <a:r>
              <a:rPr lang="fr-FR" sz="2000" dirty="0" err="1" smtClean="0">
                <a:latin typeface="Century Gothic" panose="020B0502020202020204" pitchFamily="34" charset="0"/>
              </a:rPr>
              <a:t>eometry</a:t>
            </a:r>
            <a:r>
              <a:rPr lang="fr-FR" sz="2000" dirty="0" smtClean="0">
                <a:latin typeface="Century Gothic" panose="020B0502020202020204" pitchFamily="34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000" dirty="0" err="1">
                <a:latin typeface="Century Gothic" panose="020B0502020202020204" pitchFamily="34" charset="0"/>
              </a:rPr>
              <a:t>s</a:t>
            </a:r>
            <a:r>
              <a:rPr lang="fr-FR" sz="2000" dirty="0" err="1" smtClean="0">
                <a:latin typeface="Century Gothic" panose="020B0502020202020204" pitchFamily="34" charset="0"/>
              </a:rPr>
              <a:t>hoot:root</a:t>
            </a:r>
            <a:r>
              <a:rPr lang="fr-FR" sz="2000" dirty="0" smtClean="0">
                <a:latin typeface="Century Gothic" panose="020B0502020202020204" pitchFamily="34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000" dirty="0" err="1" smtClean="0">
                <a:latin typeface="Century Gothic" panose="020B0502020202020204" pitchFamily="34" charset="0"/>
              </a:rPr>
              <a:t>active:structural</a:t>
            </a:r>
            <a:endParaRPr lang="fr-FR" sz="3200" dirty="0">
              <a:latin typeface="Century Gothic" panose="020B050202020202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026057" y="4630184"/>
            <a:ext cx="840370" cy="817824"/>
            <a:chOff x="3331791" y="4001500"/>
            <a:chExt cx="840370" cy="817824"/>
          </a:xfrm>
        </p:grpSpPr>
        <p:grpSp>
          <p:nvGrpSpPr>
            <p:cNvPr id="21" name="Groupe 20"/>
            <p:cNvGrpSpPr/>
            <p:nvPr/>
          </p:nvGrpSpPr>
          <p:grpSpPr>
            <a:xfrm>
              <a:off x="3331791" y="4261310"/>
              <a:ext cx="840370" cy="558014"/>
              <a:chOff x="3077229" y="2301944"/>
              <a:chExt cx="840370" cy="558014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F1C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077229" y="252499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F1C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cxnSp>
            <p:nvCxnSpPr>
              <p:cNvPr id="29" name="Connecteur droit 28"/>
              <p:cNvCxnSpPr>
                <a:stCxn id="27" idx="6"/>
              </p:cNvCxnSpPr>
              <p:nvPr/>
            </p:nvCxnSpPr>
            <p:spPr>
              <a:xfrm>
                <a:off x="3917599" y="2469428"/>
                <a:ext cx="0" cy="250488"/>
              </a:xfrm>
              <a:prstGeom prst="line">
                <a:avLst/>
              </a:prstGeom>
              <a:ln w="19050">
                <a:solidFill>
                  <a:srgbClr val="F1C4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>
                <a:stCxn id="27" idx="2"/>
                <a:endCxn id="28" idx="2"/>
              </p:cNvCxnSpPr>
              <p:nvPr/>
            </p:nvCxnSpPr>
            <p:spPr>
              <a:xfrm>
                <a:off x="3077229" y="2469428"/>
                <a:ext cx="0" cy="223046"/>
              </a:xfrm>
              <a:prstGeom prst="line">
                <a:avLst/>
              </a:prstGeom>
              <a:ln w="19050">
                <a:solidFill>
                  <a:srgbClr val="F1C4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3490108" y="4001500"/>
              <a:ext cx="512829" cy="526313"/>
              <a:chOff x="3077229" y="2301944"/>
              <a:chExt cx="840370" cy="835944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3077229" y="280292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cxnSp>
            <p:nvCxnSpPr>
              <p:cNvPr id="25" name="Connecteur droit 24"/>
              <p:cNvCxnSpPr>
                <a:stCxn id="23" idx="6"/>
                <a:endCxn id="24" idx="6"/>
              </p:cNvCxnSpPr>
              <p:nvPr/>
            </p:nvCxnSpPr>
            <p:spPr>
              <a:xfrm>
                <a:off x="391759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23" idx="2"/>
                <a:endCxn id="24" idx="2"/>
              </p:cNvCxnSpPr>
              <p:nvPr/>
            </p:nvCxnSpPr>
            <p:spPr>
              <a:xfrm>
                <a:off x="307722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e 4"/>
          <p:cNvGrpSpPr/>
          <p:nvPr/>
        </p:nvGrpSpPr>
        <p:grpSpPr>
          <a:xfrm>
            <a:off x="755576" y="5674563"/>
            <a:ext cx="660427" cy="646966"/>
            <a:chOff x="3143703" y="5371285"/>
            <a:chExt cx="924241" cy="905403"/>
          </a:xfrm>
        </p:grpSpPr>
        <p:grpSp>
          <p:nvGrpSpPr>
            <p:cNvPr id="14" name="Groupe 13"/>
            <p:cNvGrpSpPr/>
            <p:nvPr/>
          </p:nvGrpSpPr>
          <p:grpSpPr>
            <a:xfrm>
              <a:off x="3227574" y="5440744"/>
              <a:ext cx="840370" cy="835944"/>
              <a:chOff x="3077229" y="2301944"/>
              <a:chExt cx="840370" cy="835944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3077229" y="280292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b="1"/>
              </a:p>
            </p:txBody>
          </p:sp>
          <p:cxnSp>
            <p:nvCxnSpPr>
              <p:cNvPr id="19" name="Connecteur droit 18"/>
              <p:cNvCxnSpPr>
                <a:stCxn id="17" idx="6"/>
                <a:endCxn id="18" idx="6"/>
              </p:cNvCxnSpPr>
              <p:nvPr/>
            </p:nvCxnSpPr>
            <p:spPr>
              <a:xfrm>
                <a:off x="391759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17" idx="2"/>
                <a:endCxn id="18" idx="2"/>
              </p:cNvCxnSpPr>
              <p:nvPr/>
            </p:nvCxnSpPr>
            <p:spPr>
              <a:xfrm>
                <a:off x="307722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necteur droit 14"/>
            <p:cNvCxnSpPr/>
            <p:nvPr/>
          </p:nvCxnSpPr>
          <p:spPr>
            <a:xfrm>
              <a:off x="3143703" y="5614715"/>
              <a:ext cx="0" cy="488001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3227606" y="5371285"/>
              <a:ext cx="840338" cy="2568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à coins arrondis 5"/>
          <p:cNvSpPr/>
          <p:nvPr/>
        </p:nvSpPr>
        <p:spPr>
          <a:xfrm>
            <a:off x="2184826" y="5759070"/>
            <a:ext cx="555583" cy="340861"/>
          </a:xfrm>
          <a:prstGeom prst="roundRect">
            <a:avLst/>
          </a:prstGeom>
          <a:solidFill>
            <a:srgbClr val="52B36D"/>
          </a:solidFill>
          <a:ln w="76200">
            <a:solidFill>
              <a:srgbClr val="3A8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791480" y="4800216"/>
            <a:ext cx="595917" cy="580456"/>
            <a:chOff x="3635896" y="2896837"/>
            <a:chExt cx="595917" cy="580456"/>
          </a:xfrm>
        </p:grpSpPr>
        <p:sp>
          <p:nvSpPr>
            <p:cNvPr id="10" name="Organigramme : Données 9"/>
            <p:cNvSpPr/>
            <p:nvPr/>
          </p:nvSpPr>
          <p:spPr>
            <a:xfrm rot="19090301">
              <a:off x="3892638" y="3237652"/>
              <a:ext cx="339175" cy="131731"/>
            </a:xfrm>
            <a:prstGeom prst="flowChartInputOutput">
              <a:avLst/>
            </a:prstGeom>
            <a:solidFill>
              <a:srgbClr val="52B36D"/>
            </a:solidFill>
            <a:ln>
              <a:solidFill>
                <a:srgbClr val="3A82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b="1"/>
            </a:p>
          </p:txBody>
        </p:sp>
        <p:sp>
          <p:nvSpPr>
            <p:cNvPr id="11" name="Organigramme : Données 10"/>
            <p:cNvSpPr/>
            <p:nvPr/>
          </p:nvSpPr>
          <p:spPr>
            <a:xfrm rot="4837354">
              <a:off x="3702384" y="3230493"/>
              <a:ext cx="330496" cy="163104"/>
            </a:xfrm>
            <a:prstGeom prst="flowChartInputOutput">
              <a:avLst/>
            </a:prstGeom>
            <a:solidFill>
              <a:srgbClr val="52B36D"/>
            </a:solidFill>
            <a:ln>
              <a:solidFill>
                <a:srgbClr val="3A82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b="1"/>
            </a:p>
          </p:txBody>
        </p:sp>
        <p:cxnSp>
          <p:nvCxnSpPr>
            <p:cNvPr id="12" name="Connecteur droit 11"/>
            <p:cNvCxnSpPr>
              <a:stCxn id="10" idx="2"/>
            </p:cNvCxnSpPr>
            <p:nvPr/>
          </p:nvCxnSpPr>
          <p:spPr>
            <a:xfrm flipV="1">
              <a:off x="3961132" y="2896837"/>
              <a:ext cx="7363" cy="497159"/>
            </a:xfrm>
            <a:prstGeom prst="line">
              <a:avLst/>
            </a:prstGeom>
            <a:ln w="28575">
              <a:solidFill>
                <a:srgbClr val="3A8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635896" y="2905995"/>
              <a:ext cx="0" cy="559700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/>
          <p:cNvSpPr/>
          <p:nvPr/>
        </p:nvSpPr>
        <p:spPr>
          <a:xfrm rot="2400346">
            <a:off x="874831" y="4434116"/>
            <a:ext cx="195423" cy="119470"/>
          </a:xfrm>
          <a:prstGeom prst="ellipse">
            <a:avLst/>
          </a:prstGeom>
          <a:solidFill>
            <a:srgbClr val="F1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 rot="6827118">
            <a:off x="1125447" y="4396296"/>
            <a:ext cx="170597" cy="104293"/>
          </a:xfrm>
          <a:prstGeom prst="ellipse">
            <a:avLst/>
          </a:prstGeom>
          <a:solidFill>
            <a:srgbClr val="F1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10269"/>
            <a:ext cx="3600400" cy="32584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067944" y="5495188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 smtClean="0">
                <a:latin typeface="Century Gothic" panose="020B0502020202020204" pitchFamily="34" charset="0"/>
              </a:rPr>
              <a:t>Fast</a:t>
            </a:r>
            <a:r>
              <a:rPr lang="fr-FR" sz="3200" dirty="0" smtClean="0">
                <a:latin typeface="Century Gothic" panose="020B0502020202020204" pitchFamily="34" charset="0"/>
              </a:rPr>
              <a:t>-slow </a:t>
            </a:r>
            <a:r>
              <a:rPr lang="fr-FR" sz="3200" dirty="0" err="1" smtClean="0">
                <a:latin typeface="Century Gothic" panose="020B0502020202020204" pitchFamily="34" charset="0"/>
              </a:rPr>
              <a:t>differentiation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525"/>
            <a:ext cx="8229600" cy="1143000"/>
          </a:xfrm>
        </p:spPr>
        <p:txBody>
          <a:bodyPr/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Functional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equilibrium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2060848"/>
            <a:ext cx="8076395" cy="213102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512507" y="4843593"/>
            <a:ext cx="6118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Century Gothic" panose="020B0502020202020204" pitchFamily="34" charset="0"/>
              </a:rPr>
              <a:t>Co-limitation of shoot and </a:t>
            </a:r>
            <a:r>
              <a:rPr lang="fr-FR" sz="2400" dirty="0" err="1" smtClean="0">
                <a:latin typeface="Century Gothic" panose="020B0502020202020204" pitchFamily="34" charset="0"/>
              </a:rPr>
              <a:t>root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activities</a:t>
            </a:r>
            <a:endParaRPr lang="fr-FR" sz="2400" dirty="0" smtClean="0">
              <a:latin typeface="Century Gothic" panose="020B0502020202020204" pitchFamily="34" charset="0"/>
            </a:endParaRPr>
          </a:p>
          <a:p>
            <a:r>
              <a:rPr lang="fr-F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Lot of allocation </a:t>
            </a:r>
            <a:r>
              <a:rPr lang="fr-F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schemes</a:t>
            </a:r>
            <a:r>
              <a:rPr lang="fr-F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possible.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« </a:t>
            </a:r>
            <a:r>
              <a:rPr lang="fr-FR" dirty="0" err="1" smtClean="0">
                <a:latin typeface="Century Gothic" panose="020B0502020202020204" pitchFamily="34" charset="0"/>
              </a:rPr>
              <a:t>Reactivity</a:t>
            </a:r>
            <a:r>
              <a:rPr lang="fr-FR" dirty="0" smtClean="0">
                <a:latin typeface="Century Gothic" panose="020B0502020202020204" pitchFamily="34" charset="0"/>
              </a:rPr>
              <a:t> » </a:t>
            </a:r>
            <a:r>
              <a:rPr lang="fr-FR" dirty="0" smtClean="0">
                <a:latin typeface="Century Gothic" panose="020B0502020202020204" pitchFamily="34" charset="0"/>
              </a:rPr>
              <a:t>and </a:t>
            </a:r>
            <a:r>
              <a:rPr lang="fr-FR" dirty="0" smtClean="0">
                <a:latin typeface="Century Gothic" panose="020B0502020202020204" pitchFamily="34" charset="0"/>
              </a:rPr>
              <a:t>« memory »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128792" cy="3066919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3600" y="5589240"/>
            <a:ext cx="8280920" cy="1035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Century Gothic" panose="020B0502020202020204" pitchFamily="34" charset="0"/>
              </a:rPr>
              <a:t>Plastic </a:t>
            </a:r>
            <a:r>
              <a:rPr lang="fr-FR" sz="2000" dirty="0" err="1" smtClean="0">
                <a:latin typeface="Century Gothic" panose="020B0502020202020204" pitchFamily="34" charset="0"/>
              </a:rPr>
              <a:t>response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depends</a:t>
            </a:r>
            <a:r>
              <a:rPr lang="fr-FR" sz="2000" dirty="0" smtClean="0">
                <a:latin typeface="Century Gothic" panose="020B0502020202020204" pitchFamily="34" charset="0"/>
              </a:rPr>
              <a:t> on:</a:t>
            </a:r>
          </a:p>
          <a:p>
            <a:pPr>
              <a:buFontTx/>
              <a:buChar char="-"/>
            </a:pPr>
            <a:r>
              <a:rPr lang="fr-FR" sz="2000" dirty="0" err="1" smtClean="0">
                <a:latin typeface="Century Gothic" panose="020B0502020202020204" pitchFamily="34" charset="0"/>
              </a:rPr>
              <a:t>p</a:t>
            </a:r>
            <a:r>
              <a:rPr lang="fr-FR" sz="2000" dirty="0" err="1" smtClean="0">
                <a:latin typeface="Century Gothic" panose="020B0502020202020204" pitchFamily="34" charset="0"/>
              </a:rPr>
              <a:t>lasticity</a:t>
            </a:r>
            <a:r>
              <a:rPr lang="fr-FR" sz="2000" dirty="0" smtClean="0">
                <a:latin typeface="Century Gothic" panose="020B0502020202020204" pitchFamily="34" charset="0"/>
              </a:rPr>
              <a:t> </a:t>
            </a:r>
            <a:r>
              <a:rPr lang="fr-FR" sz="2000" dirty="0" err="1" smtClean="0">
                <a:latin typeface="Century Gothic" panose="020B0502020202020204" pitchFamily="34" charset="0"/>
              </a:rPr>
              <a:t>capacity</a:t>
            </a:r>
            <a:r>
              <a:rPr lang="fr-FR" sz="2000" dirty="0" smtClean="0">
                <a:latin typeface="Century Gothic" panose="020B0502020202020204" pitchFamily="34" charset="0"/>
              </a:rPr>
              <a:t> = </a:t>
            </a:r>
            <a:r>
              <a:rPr lang="fr-FR" sz="2000" dirty="0" err="1" smtClean="0">
                <a:latin typeface="Century Gothic" panose="020B0502020202020204" pitchFamily="34" charset="0"/>
              </a:rPr>
              <a:t>reactivity</a:t>
            </a:r>
            <a:r>
              <a:rPr lang="fr-FR" sz="2000" dirty="0" smtClean="0">
                <a:latin typeface="Century Gothic" panose="020B0502020202020204" pitchFamily="34" charset="0"/>
              </a:rPr>
              <a:t> and </a:t>
            </a:r>
            <a:r>
              <a:rPr lang="fr-FR" sz="2000" dirty="0" err="1" smtClean="0">
                <a:latin typeface="Century Gothic" panose="020B0502020202020204" pitchFamily="34" charset="0"/>
              </a:rPr>
              <a:t>productivity</a:t>
            </a:r>
            <a:r>
              <a:rPr lang="fr-FR" sz="2000" dirty="0" smtClean="0">
                <a:latin typeface="Century Gothic" panose="020B0502020202020204" pitchFamily="34" charset="0"/>
              </a:rPr>
              <a:t>,</a:t>
            </a:r>
            <a:endParaRPr lang="fr-FR" sz="2000" dirty="0">
              <a:latin typeface="Century Gothic" panose="020B0502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 smtClean="0">
                <a:latin typeface="Century Gothic" panose="020B0502020202020204" pitchFamily="34" charset="0"/>
              </a:rPr>
              <a:t>conditions perception = local conditions + memory + </a:t>
            </a:r>
            <a:r>
              <a:rPr lang="fr-FR" sz="2000" dirty="0" err="1" smtClean="0">
                <a:latin typeface="Century Gothic" panose="020B0502020202020204" pitchFamily="34" charset="0"/>
              </a:rPr>
              <a:t>reactivity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3600" y="1385392"/>
            <a:ext cx="8280920" cy="10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>
                <a:latin typeface="Century Gothic" panose="020B0502020202020204" pitchFamily="34" charset="0"/>
              </a:rPr>
              <a:t>How to balance </a:t>
            </a:r>
            <a:r>
              <a:rPr lang="fr-FR" sz="2400" dirty="0" err="1" smtClean="0">
                <a:latin typeface="Century Gothic" panose="020B0502020202020204" pitchFamily="34" charset="0"/>
              </a:rPr>
              <a:t>species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genetic</a:t>
            </a:r>
            <a:r>
              <a:rPr lang="fr-FR" sz="2400" dirty="0" smtClean="0">
                <a:latin typeface="Century Gothic" panose="020B0502020202020204" pitchFamily="34" charset="0"/>
              </a:rPr>
              <a:t> informations and </a:t>
            </a:r>
            <a:r>
              <a:rPr lang="fr-FR" sz="2400" dirty="0" err="1" smtClean="0">
                <a:latin typeface="Century Gothic" panose="020B0502020202020204" pitchFamily="34" charset="0"/>
              </a:rPr>
              <a:t>individual</a:t>
            </a:r>
            <a:r>
              <a:rPr lang="fr-FR" sz="2400" dirty="0" smtClean="0"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latin typeface="Century Gothic" panose="020B0502020202020204" pitchFamily="34" charset="0"/>
              </a:rPr>
              <a:t>experience</a:t>
            </a:r>
            <a:r>
              <a:rPr lang="fr-FR" sz="2400" dirty="0" smtClean="0">
                <a:latin typeface="Century Gothic" panose="020B0502020202020204" pitchFamily="34" charset="0"/>
              </a:rPr>
              <a:t> ?</a:t>
            </a:r>
            <a:endParaRPr lang="fr-F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394</Words>
  <Application>Microsoft Office PowerPoint</Application>
  <PresentationFormat>Affichage à l'écran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Thème Office</vt:lpstr>
      <vt:lpstr>Dynamic vegetation modelling for the assessment of key ecosystem services in mountain grasslands</vt:lpstr>
      <vt:lpstr>Committee schedule</vt:lpstr>
      <vt:lpstr>Présentation PowerPoint</vt:lpstr>
      <vt:lpstr>Ecosystem services assessment </vt:lpstr>
      <vt:lpstr>Intra-specific variability</vt:lpstr>
      <vt:lpstr>Questions</vt:lpstr>
      <vt:lpstr>Grass representation</vt:lpstr>
      <vt:lpstr>Functional equilibrium</vt:lpstr>
      <vt:lpstr>« Reactivity » and « memory »</vt:lpstr>
      <vt:lpstr>Model processes</vt:lpstr>
      <vt:lpstr>Source of intra-specific vairaibility: the role of plasticity and local environment</vt:lpstr>
      <vt:lpstr>Source of intra-specific vairaibility: the role of plasticity and local environment</vt:lpstr>
      <vt:lpstr>How does phenotypic plasticity impact on coexistence and productivity mechanisms ?</vt:lpstr>
      <vt:lpstr>How does phenotypic plasticity impact on coexistence and productivity mechanisms ?</vt:lpstr>
      <vt:lpstr>How does phenotypic plasticity impact on coexistence and productivity mechanisms ?</vt:lpstr>
      <vt:lpstr>Roel of phenotypic plasticit in community resistance to invasion in climate change context ?</vt:lpstr>
      <vt:lpstr>Schedule</vt:lpstr>
      <vt:lpstr>Training</vt:lpstr>
      <vt:lpstr>Thank you for your attention ! 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vegetation modelling for the assessment of key ecosystem services in mountain grasslands</dc:title>
  <dc:creator>Viguier Clément</dc:creator>
  <cp:lastModifiedBy>Clément</cp:lastModifiedBy>
  <cp:revision>34</cp:revision>
  <dcterms:created xsi:type="dcterms:W3CDTF">2015-10-07T06:05:31Z</dcterms:created>
  <dcterms:modified xsi:type="dcterms:W3CDTF">2015-10-07T21:50:29Z</dcterms:modified>
</cp:coreProperties>
</file>