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5" r:id="rId11"/>
    <p:sldId id="268" r:id="rId12"/>
    <p:sldId id="267" r:id="rId13"/>
    <p:sldId id="269" r:id="rId14"/>
    <p:sldId id="270" r:id="rId15"/>
    <p:sldId id="272" r:id="rId16"/>
    <p:sldId id="273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9" autoAdjust="0"/>
  </p:normalViewPr>
  <p:slideViewPr>
    <p:cSldViewPr>
      <p:cViewPr>
        <p:scale>
          <a:sx n="70" d="100"/>
          <a:sy n="70" d="100"/>
        </p:scale>
        <p:origin x="-1164" y="-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26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3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87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47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71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80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59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06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37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7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81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2CFD-28CC-4F21-8648-2F9D08B117B9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7A46-EBC5-49C2-B91C-A71CC6E2E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50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lement.viguier\Documents\These\2014-2015\Prod\Presentations\Committee102015\Photos\00263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3903" y="0"/>
            <a:ext cx="103273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44624" y="476672"/>
            <a:ext cx="11917832" cy="5686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2736304"/>
          </a:xfrm>
        </p:spPr>
        <p:txBody>
          <a:bodyPr>
            <a:normAutofit fontScale="90000"/>
          </a:bodyPr>
          <a:lstStyle/>
          <a:p>
            <a:r>
              <a:rPr lang="en-US" noProof="0" dirty="0" smtClean="0">
                <a:latin typeface="Century Gothic" panose="020B0502020202020204" pitchFamily="34" charset="0"/>
              </a:rPr>
              <a:t>Dynamic vegetation modelling for the assessment of key ecosystem services in mountain grasslands</a:t>
            </a:r>
            <a:endParaRPr lang="en-US" noProof="0" dirty="0">
              <a:latin typeface="Century Gothic" panose="020B0502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Committee</a:t>
            </a:r>
            <a:r>
              <a:rPr lang="fr-FR" dirty="0" smtClean="0"/>
              <a:t> 1 – 8th </a:t>
            </a:r>
            <a:r>
              <a:rPr lang="fr-FR" dirty="0" err="1" smtClean="0"/>
              <a:t>October</a:t>
            </a:r>
            <a:r>
              <a:rPr lang="fr-FR" dirty="0" smtClean="0"/>
              <a:t> 2015</a:t>
            </a:r>
          </a:p>
          <a:p>
            <a:r>
              <a:rPr lang="fr-FR" dirty="0" smtClean="0"/>
              <a:t>Viguier Clément</a:t>
            </a:r>
          </a:p>
          <a:p>
            <a:r>
              <a:rPr lang="fr-FR" dirty="0" err="1" smtClean="0"/>
              <a:t>Supervised</a:t>
            </a:r>
            <a:r>
              <a:rPr lang="fr-FR" dirty="0" smtClean="0"/>
              <a:t> by Reineking Björn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9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latin typeface="Century Gothic" panose="020B0502020202020204" pitchFamily="34" charset="0"/>
              </a:rPr>
              <a:t>Source of intra-</a:t>
            </a:r>
            <a:r>
              <a:rPr lang="fr-FR" sz="2800" dirty="0" err="1" smtClean="0">
                <a:latin typeface="Century Gothic" panose="020B0502020202020204" pitchFamily="34" charset="0"/>
              </a:rPr>
              <a:t>specific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vairaibility</a:t>
            </a:r>
            <a:r>
              <a:rPr lang="fr-FR" sz="2800" dirty="0" smtClean="0">
                <a:latin typeface="Century Gothic" panose="020B0502020202020204" pitchFamily="34" charset="0"/>
              </a:rPr>
              <a:t>:</a:t>
            </a:r>
            <a:br>
              <a:rPr lang="fr-FR" sz="2800" dirty="0" smtClean="0">
                <a:latin typeface="Century Gothic" panose="020B0502020202020204" pitchFamily="34" charset="0"/>
              </a:rPr>
            </a:br>
            <a:r>
              <a:rPr lang="fr-FR" sz="2800" dirty="0" smtClean="0">
                <a:latin typeface="Century Gothic" panose="020B0502020202020204" pitchFamily="34" charset="0"/>
              </a:rPr>
              <a:t>the </a:t>
            </a:r>
            <a:r>
              <a:rPr lang="fr-FR" sz="2800" dirty="0" err="1" smtClean="0">
                <a:latin typeface="Century Gothic" panose="020B0502020202020204" pitchFamily="34" charset="0"/>
              </a:rPr>
              <a:t>role</a:t>
            </a:r>
            <a:r>
              <a:rPr lang="fr-FR" sz="2800" dirty="0" smtClean="0">
                <a:latin typeface="Century Gothic" panose="020B0502020202020204" pitchFamily="34" charset="0"/>
              </a:rPr>
              <a:t> of </a:t>
            </a:r>
            <a:r>
              <a:rPr lang="fr-FR" sz="2800" dirty="0" err="1" smtClean="0">
                <a:latin typeface="Century Gothic" panose="020B0502020202020204" pitchFamily="34" charset="0"/>
              </a:rPr>
              <a:t>plasticity</a:t>
            </a:r>
            <a:r>
              <a:rPr lang="fr-FR" sz="2800" dirty="0" smtClean="0">
                <a:latin typeface="Century Gothic" panose="020B0502020202020204" pitchFamily="34" charset="0"/>
              </a:rPr>
              <a:t> and local </a:t>
            </a:r>
            <a:r>
              <a:rPr lang="fr-FR" sz="2800" dirty="0" err="1" smtClean="0">
                <a:latin typeface="Century Gothic" panose="020B0502020202020204" pitchFamily="34" charset="0"/>
              </a:rPr>
              <a:t>environment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6290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entury Gothic" panose="020B0502020202020204" pitchFamily="34" charset="0"/>
              </a:rPr>
              <a:t>Pattern to </a:t>
            </a:r>
            <a:r>
              <a:rPr lang="fr-FR" dirty="0" err="1" smtClean="0">
                <a:latin typeface="Century Gothic" panose="020B0502020202020204" pitchFamily="34" charset="0"/>
              </a:rPr>
              <a:t>explain</a:t>
            </a:r>
            <a:endParaRPr lang="fr-FR" dirty="0" smtClean="0">
              <a:latin typeface="Century Gothic" panose="020B0502020202020204" pitchFamily="34" charset="0"/>
            </a:endParaRPr>
          </a:p>
          <a:p>
            <a:endParaRPr lang="fr-FR" dirty="0">
              <a:latin typeface="Century Gothic" panose="020B0502020202020204" pitchFamily="34" charset="0"/>
            </a:endParaRPr>
          </a:p>
          <a:p>
            <a:r>
              <a:rPr lang="fr-FR" dirty="0" err="1" smtClean="0">
                <a:latin typeface="Century Gothic" panose="020B0502020202020204" pitchFamily="34" charset="0"/>
              </a:rPr>
              <a:t>Hypotheses</a:t>
            </a:r>
            <a:r>
              <a:rPr lang="fr-FR" dirty="0" smtClean="0">
                <a:latin typeface="Century Gothic" panose="020B0502020202020204" pitchFamily="34" charset="0"/>
              </a:rPr>
              <a:t> H1 and H1’</a:t>
            </a:r>
          </a:p>
          <a:p>
            <a:r>
              <a:rPr lang="fr-FR" dirty="0" err="1" smtClean="0">
                <a:latin typeface="Century Gothic" panose="020B0502020202020204" pitchFamily="34" charset="0"/>
              </a:rPr>
              <a:t>Others</a:t>
            </a:r>
            <a:r>
              <a:rPr lang="fr-FR" dirty="0" smtClean="0">
                <a:latin typeface="Century Gothic" panose="020B0502020202020204" pitchFamily="34" charset="0"/>
              </a:rPr>
              <a:t> (PP </a:t>
            </a:r>
            <a:r>
              <a:rPr lang="fr-FR" dirty="0" err="1" smtClean="0">
                <a:latin typeface="Century Gothic" panose="020B0502020202020204" pitchFamily="34" charset="0"/>
              </a:rPr>
              <a:t>is</a:t>
            </a:r>
            <a:r>
              <a:rPr lang="fr-FR" dirty="0" smtClean="0">
                <a:latin typeface="Century Gothic" panose="020B0502020202020204" pitchFamily="34" charset="0"/>
              </a:rPr>
              <a:t> not </a:t>
            </a:r>
            <a:r>
              <a:rPr lang="fr-FR" dirty="0" err="1" smtClean="0">
                <a:latin typeface="Century Gothic" panose="020B0502020202020204" pitchFamily="34" charset="0"/>
              </a:rPr>
              <a:t>that</a:t>
            </a:r>
            <a:r>
              <a:rPr lang="fr-FR" dirty="0" smtClean="0">
                <a:latin typeface="Century Gothic" panose="020B0502020202020204" pitchFamily="34" charset="0"/>
              </a:rPr>
              <a:t> important)</a:t>
            </a:r>
            <a:endParaRPr lang="fr-F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latin typeface="Century Gothic" panose="020B0502020202020204" pitchFamily="34" charset="0"/>
              </a:rPr>
              <a:t>Source of intra-</a:t>
            </a:r>
            <a:r>
              <a:rPr lang="fr-FR" sz="2800" dirty="0" err="1" smtClean="0">
                <a:latin typeface="Century Gothic" panose="020B0502020202020204" pitchFamily="34" charset="0"/>
              </a:rPr>
              <a:t>specific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vairaibility</a:t>
            </a:r>
            <a:r>
              <a:rPr lang="fr-FR" sz="2800" dirty="0" smtClean="0">
                <a:latin typeface="Century Gothic" panose="020B0502020202020204" pitchFamily="34" charset="0"/>
              </a:rPr>
              <a:t>:</a:t>
            </a:r>
            <a:br>
              <a:rPr lang="fr-FR" sz="2800" dirty="0" smtClean="0">
                <a:latin typeface="Century Gothic" panose="020B0502020202020204" pitchFamily="34" charset="0"/>
              </a:rPr>
            </a:br>
            <a:r>
              <a:rPr lang="fr-FR" sz="2800" dirty="0" smtClean="0">
                <a:latin typeface="Century Gothic" panose="020B0502020202020204" pitchFamily="34" charset="0"/>
              </a:rPr>
              <a:t>the </a:t>
            </a:r>
            <a:r>
              <a:rPr lang="fr-FR" sz="2800" dirty="0" err="1" smtClean="0">
                <a:latin typeface="Century Gothic" panose="020B0502020202020204" pitchFamily="34" charset="0"/>
              </a:rPr>
              <a:t>role</a:t>
            </a:r>
            <a:r>
              <a:rPr lang="fr-FR" sz="2800" dirty="0" smtClean="0">
                <a:latin typeface="Century Gothic" panose="020B0502020202020204" pitchFamily="34" charset="0"/>
              </a:rPr>
              <a:t> of </a:t>
            </a:r>
            <a:r>
              <a:rPr lang="fr-FR" sz="2800" dirty="0" err="1" smtClean="0">
                <a:latin typeface="Century Gothic" panose="020B0502020202020204" pitchFamily="34" charset="0"/>
              </a:rPr>
              <a:t>plasticity</a:t>
            </a:r>
            <a:r>
              <a:rPr lang="fr-FR" sz="2800" dirty="0" smtClean="0">
                <a:latin typeface="Century Gothic" panose="020B0502020202020204" pitchFamily="34" charset="0"/>
              </a:rPr>
              <a:t> and local </a:t>
            </a:r>
            <a:r>
              <a:rPr lang="fr-FR" sz="2800" dirty="0" err="1" smtClean="0">
                <a:latin typeface="Century Gothic" panose="020B0502020202020204" pitchFamily="34" charset="0"/>
              </a:rPr>
              <a:t>environment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6290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entury Gothic" panose="020B0502020202020204" pitchFamily="34" charset="0"/>
              </a:rPr>
              <a:t>Simulations</a:t>
            </a:r>
          </a:p>
          <a:p>
            <a:r>
              <a:rPr lang="fr-FR" dirty="0" smtClean="0">
                <a:latin typeface="Century Gothic" panose="020B0502020202020204" pitchFamily="34" charset="0"/>
              </a:rPr>
              <a:t>Expectations</a:t>
            </a:r>
            <a:endParaRPr lang="fr-F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latin typeface="Century Gothic" panose="020B0502020202020204" pitchFamily="34" charset="0"/>
              </a:rPr>
              <a:t>How </a:t>
            </a:r>
            <a:r>
              <a:rPr lang="fr-FR" sz="2800" dirty="0" err="1" smtClean="0">
                <a:latin typeface="Century Gothic" panose="020B0502020202020204" pitchFamily="34" charset="0"/>
              </a:rPr>
              <a:t>does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phenotypic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plasticity</a:t>
            </a:r>
            <a:r>
              <a:rPr lang="fr-FR" sz="2800" dirty="0" smtClean="0">
                <a:latin typeface="Century Gothic" panose="020B0502020202020204" pitchFamily="34" charset="0"/>
              </a:rPr>
              <a:t> impact coexistence </a:t>
            </a:r>
            <a:r>
              <a:rPr lang="fr-FR" sz="2800" dirty="0" err="1" smtClean="0">
                <a:latin typeface="Century Gothic" panose="020B0502020202020204" pitchFamily="34" charset="0"/>
              </a:rPr>
              <a:t>mechanisms</a:t>
            </a:r>
            <a:r>
              <a:rPr lang="fr-FR" sz="2800" dirty="0" smtClean="0">
                <a:latin typeface="Century Gothic" panose="020B0502020202020204" pitchFamily="34" charset="0"/>
              </a:rPr>
              <a:t> ?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629000"/>
          </a:xfrm>
        </p:spPr>
        <p:txBody>
          <a:bodyPr>
            <a:normAutofit/>
          </a:bodyPr>
          <a:lstStyle/>
          <a:p>
            <a:r>
              <a:rPr lang="fr-FR" dirty="0" err="1" smtClean="0">
                <a:latin typeface="Century Gothic" panose="020B0502020202020204" pitchFamily="34" charset="0"/>
              </a:rPr>
              <a:t>Hypotheses</a:t>
            </a:r>
            <a:endParaRPr lang="fr-FR" dirty="0">
              <a:latin typeface="Century Gothic" panose="020B0502020202020204" pitchFamily="34" charset="0"/>
            </a:endParaRPr>
          </a:p>
          <a:p>
            <a:endParaRPr lang="fr-F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latin typeface="Century Gothic" panose="020B0502020202020204" pitchFamily="34" charset="0"/>
              </a:rPr>
              <a:t>How </a:t>
            </a:r>
            <a:r>
              <a:rPr lang="fr-FR" sz="2800" dirty="0" err="1" smtClean="0">
                <a:latin typeface="Century Gothic" panose="020B0502020202020204" pitchFamily="34" charset="0"/>
              </a:rPr>
              <a:t>does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phenotypic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plasticity</a:t>
            </a:r>
            <a:r>
              <a:rPr lang="fr-FR" sz="2800" dirty="0" smtClean="0">
                <a:latin typeface="Century Gothic" panose="020B0502020202020204" pitchFamily="34" charset="0"/>
              </a:rPr>
              <a:t> impact coexistence </a:t>
            </a:r>
            <a:r>
              <a:rPr lang="fr-FR" sz="2800" dirty="0" err="1" smtClean="0">
                <a:latin typeface="Century Gothic" panose="020B0502020202020204" pitchFamily="34" charset="0"/>
              </a:rPr>
              <a:t>mechanisms</a:t>
            </a:r>
            <a:r>
              <a:rPr lang="fr-FR" sz="2800" dirty="0" smtClean="0">
                <a:latin typeface="Century Gothic" panose="020B0502020202020204" pitchFamily="34" charset="0"/>
              </a:rPr>
              <a:t> ?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6290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entury Gothic" panose="020B0502020202020204" pitchFamily="34" charset="0"/>
              </a:rPr>
              <a:t>Expectations </a:t>
            </a:r>
            <a:r>
              <a:rPr lang="fr-FR" dirty="0" err="1" smtClean="0">
                <a:latin typeface="Century Gothic" panose="020B0502020202020204" pitchFamily="34" charset="0"/>
              </a:rPr>
              <a:t>diversity</a:t>
            </a:r>
            <a:r>
              <a:rPr lang="fr-FR" dirty="0" smtClean="0">
                <a:latin typeface="Century Gothic" panose="020B0502020202020204" pitchFamily="34" charset="0"/>
              </a:rPr>
              <a:t> and </a:t>
            </a:r>
            <a:r>
              <a:rPr lang="fr-FR" dirty="0" err="1" smtClean="0">
                <a:latin typeface="Century Gothic" panose="020B0502020202020204" pitchFamily="34" charset="0"/>
              </a:rPr>
              <a:t>productivity</a:t>
            </a:r>
            <a:r>
              <a:rPr lang="fr-FR" dirty="0" smtClean="0">
                <a:latin typeface="Century Gothic" panose="020B0502020202020204" pitchFamily="34" charset="0"/>
              </a:rPr>
              <a:t> … 2 slides ?</a:t>
            </a:r>
            <a:endParaRPr lang="fr-F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fr-FR" sz="2800" dirty="0" smtClean="0">
                <a:latin typeface="Century Gothic" panose="020B0502020202020204" pitchFamily="34" charset="0"/>
              </a:rPr>
              <a:t>Roel of </a:t>
            </a:r>
            <a:r>
              <a:rPr lang="fr-FR" sz="2800" dirty="0" err="1" smtClean="0">
                <a:latin typeface="Century Gothic" panose="020B0502020202020204" pitchFamily="34" charset="0"/>
              </a:rPr>
              <a:t>phenotypic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plasticity</a:t>
            </a:r>
            <a:r>
              <a:rPr lang="fr-FR" sz="2800" dirty="0" smtClean="0">
                <a:latin typeface="Century Gothic" panose="020B0502020202020204" pitchFamily="34" charset="0"/>
              </a:rPr>
              <a:t> in </a:t>
            </a:r>
            <a:r>
              <a:rPr lang="fr-FR" sz="2800" dirty="0" err="1" smtClean="0">
                <a:latin typeface="Century Gothic" panose="020B0502020202020204" pitchFamily="34" charset="0"/>
              </a:rPr>
              <a:t>community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resistance</a:t>
            </a:r>
            <a:r>
              <a:rPr lang="fr-FR" sz="2800" dirty="0" smtClean="0">
                <a:latin typeface="Century Gothic" panose="020B0502020202020204" pitchFamily="34" charset="0"/>
              </a:rPr>
              <a:t> to invasion ?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629000"/>
          </a:xfrm>
        </p:spPr>
        <p:txBody>
          <a:bodyPr>
            <a:normAutofit/>
          </a:bodyPr>
          <a:lstStyle/>
          <a:p>
            <a:r>
              <a:rPr lang="fr-FR" dirty="0" err="1" smtClean="0">
                <a:latin typeface="Century Gothic" panose="020B0502020202020204" pitchFamily="34" charset="0"/>
              </a:rPr>
              <a:t>Climate</a:t>
            </a:r>
            <a:r>
              <a:rPr lang="fr-FR" dirty="0" smtClean="0">
                <a:latin typeface="Century Gothic" panose="020B0502020202020204" pitchFamily="34" charset="0"/>
              </a:rPr>
              <a:t> changes, </a:t>
            </a:r>
            <a:endParaRPr lang="fr-F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3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fr-FR" sz="4800" dirty="0" smtClean="0">
                <a:latin typeface="Century Gothic" panose="020B0502020202020204" pitchFamily="34" charset="0"/>
              </a:rPr>
              <a:t>Schedule</a:t>
            </a:r>
            <a:endParaRPr lang="fr-FR" sz="4800" dirty="0">
              <a:latin typeface="Century Gothic" panose="020B050202020202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fr-FR" sz="4800" dirty="0" smtClean="0">
                <a:latin typeface="Century Gothic" panose="020B0502020202020204" pitchFamily="34" charset="0"/>
              </a:rPr>
              <a:t>Training</a:t>
            </a:r>
            <a:endParaRPr lang="fr-FR" sz="4800" dirty="0">
              <a:latin typeface="Century Gothic" panose="020B050202020202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English (</a:t>
            </a:r>
            <a:r>
              <a:rPr lang="fr-FR" dirty="0" err="1" smtClean="0"/>
              <a:t>writing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Development</a:t>
            </a:r>
            <a:r>
              <a:rPr lang="fr-FR" dirty="0" smtClean="0"/>
              <a:t> of applications for </a:t>
            </a:r>
            <a:r>
              <a:rPr lang="fr-FR" dirty="0" err="1" smtClean="0"/>
              <a:t>numerical</a:t>
            </a:r>
            <a:r>
              <a:rPr lang="fr-FR" dirty="0" smtClean="0"/>
              <a:t> simulations</a:t>
            </a:r>
          </a:p>
          <a:p>
            <a:r>
              <a:rPr lang="fr-FR" dirty="0" smtClean="0"/>
              <a:t>Data </a:t>
            </a:r>
            <a:r>
              <a:rPr lang="fr-FR" dirty="0" err="1" smtClean="0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30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Century Gothic" panose="020B0502020202020204" pitchFamily="34" charset="0"/>
              </a:rPr>
              <a:t>Committee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schedule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916832"/>
            <a:ext cx="6851104" cy="36290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entury Gothic" panose="020B0502020202020204" pitchFamily="34" charset="0"/>
              </a:rPr>
              <a:t>30min </a:t>
            </a:r>
            <a:r>
              <a:rPr lang="fr-FR" dirty="0" err="1" smtClean="0">
                <a:latin typeface="Century Gothic" panose="020B0502020202020204" pitchFamily="34" charset="0"/>
              </a:rPr>
              <a:t>presentation</a:t>
            </a:r>
            <a:endParaRPr lang="fr-FR" dirty="0" smtClean="0">
              <a:latin typeface="Century Gothic" panose="020B0502020202020204" pitchFamily="34" charset="0"/>
            </a:endParaRPr>
          </a:p>
          <a:p>
            <a:r>
              <a:rPr lang="fr-FR" dirty="0" smtClean="0">
                <a:latin typeface="Century Gothic" panose="020B0502020202020204" pitchFamily="34" charset="0"/>
              </a:rPr>
              <a:t>1h discussion</a:t>
            </a:r>
          </a:p>
          <a:p>
            <a:r>
              <a:rPr lang="fr-FR" dirty="0" err="1" smtClean="0">
                <a:latin typeface="Century Gothic" panose="020B0502020202020204" pitchFamily="34" charset="0"/>
              </a:rPr>
              <a:t>Committee</a:t>
            </a:r>
            <a:r>
              <a:rPr lang="fr-FR" dirty="0" smtClean="0">
                <a:latin typeface="Century Gothic" panose="020B0502020202020204" pitchFamily="34" charset="0"/>
              </a:rPr>
              <a:t> and me</a:t>
            </a:r>
          </a:p>
          <a:p>
            <a:r>
              <a:rPr lang="fr-FR" dirty="0" err="1" smtClean="0">
                <a:latin typeface="Century Gothic" panose="020B0502020202020204" pitchFamily="34" charset="0"/>
              </a:rPr>
              <a:t>Committee</a:t>
            </a:r>
            <a:r>
              <a:rPr lang="fr-FR" dirty="0" smtClean="0">
                <a:latin typeface="Century Gothic" panose="020B0502020202020204" pitchFamily="34" charset="0"/>
              </a:rPr>
              <a:t> and Björn</a:t>
            </a:r>
          </a:p>
          <a:p>
            <a:r>
              <a:rPr lang="fr-FR" dirty="0" err="1" smtClean="0">
                <a:latin typeface="Century Gothic" panose="020B0502020202020204" pitchFamily="34" charset="0"/>
              </a:rPr>
              <a:t>Synthesis</a:t>
            </a:r>
            <a:endParaRPr lang="fr-FR" dirty="0">
              <a:latin typeface="Century Gothic" panose="020B0502020202020204" pitchFamily="34" charset="0"/>
            </a:endParaRPr>
          </a:p>
          <a:p>
            <a:r>
              <a:rPr lang="fr-FR" dirty="0" smtClean="0">
                <a:latin typeface="Century Gothic" panose="020B0502020202020204" pitchFamily="34" charset="0"/>
              </a:rPr>
              <a:t>Lunch</a:t>
            </a:r>
            <a:endParaRPr lang="fr-F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827584" y="2996952"/>
            <a:ext cx="7772400" cy="273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entury Gothic" panose="020B0502020202020204" pitchFamily="34" charset="0"/>
              </a:rPr>
              <a:t>Dynamic vegetation modelling for the assessment of key ecosystem services in mountain grasslands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>
                <a:latin typeface="Century Gothic" panose="020B0502020202020204" pitchFamily="34" charset="0"/>
              </a:rPr>
              <a:t>Ecosystem</a:t>
            </a:r>
            <a:r>
              <a:rPr lang="fr-FR" dirty="0" smtClean="0">
                <a:latin typeface="Century Gothic" panose="020B0502020202020204" pitchFamily="34" charset="0"/>
              </a:rPr>
              <a:t> services </a:t>
            </a:r>
            <a:r>
              <a:rPr lang="fr-FR" dirty="0" err="1" smtClean="0">
                <a:latin typeface="Century Gothic" panose="020B0502020202020204" pitchFamily="34" charset="0"/>
              </a:rPr>
              <a:t>assessment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endParaRPr lang="fr-F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entury Gothic" panose="020B0502020202020204" pitchFamily="34" charset="0"/>
              </a:rPr>
              <a:t>Intra-</a:t>
            </a:r>
            <a:r>
              <a:rPr lang="fr-FR" dirty="0" err="1" smtClean="0">
                <a:latin typeface="Century Gothic" panose="020B0502020202020204" pitchFamily="34" charset="0"/>
              </a:rPr>
              <a:t>specific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variability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676672"/>
          </a:xfrm>
        </p:spPr>
        <p:txBody>
          <a:bodyPr>
            <a:noAutofit/>
          </a:bodyPr>
          <a:lstStyle/>
          <a:p>
            <a:r>
              <a:rPr lang="fr-FR" sz="2800" dirty="0" err="1" smtClean="0">
                <a:latin typeface="Century Gothic" panose="020B0502020202020204" pitchFamily="34" charset="0"/>
              </a:rPr>
              <a:t>Imporatance</a:t>
            </a:r>
            <a:r>
              <a:rPr lang="fr-FR" sz="2800" dirty="0" smtClean="0">
                <a:latin typeface="Century Gothic" panose="020B0502020202020204" pitchFamily="34" charset="0"/>
              </a:rPr>
              <a:t> of intra-</a:t>
            </a:r>
            <a:r>
              <a:rPr lang="fr-FR" sz="2800" dirty="0" err="1" smtClean="0">
                <a:latin typeface="Century Gothic" panose="020B0502020202020204" pitchFamily="34" charset="0"/>
              </a:rPr>
              <a:t>specific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variability</a:t>
            </a:r>
            <a:r>
              <a:rPr lang="fr-FR" sz="2800" dirty="0" smtClean="0">
                <a:latin typeface="Century Gothic" panose="020B0502020202020204" pitchFamily="34" charset="0"/>
              </a:rPr>
              <a:t> in </a:t>
            </a:r>
            <a:r>
              <a:rPr lang="fr-FR" sz="2800" dirty="0" err="1" smtClean="0">
                <a:latin typeface="Century Gothic" panose="020B0502020202020204" pitchFamily="34" charset="0"/>
              </a:rPr>
              <a:t>community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response</a:t>
            </a:r>
            <a:endParaRPr lang="fr-FR" sz="2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fr-FR" sz="2800" dirty="0" smtClean="0">
              <a:latin typeface="Century Gothic" panose="020B0502020202020204" pitchFamily="34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4168" y="4077072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 smtClean="0">
                <a:latin typeface="Century Gothic" panose="020B0502020202020204" pitchFamily="34" charset="0"/>
              </a:rPr>
              <a:t>Sources of intra-</a:t>
            </a:r>
            <a:r>
              <a:rPr lang="fr-FR" sz="2800" dirty="0" err="1" smtClean="0">
                <a:latin typeface="Century Gothic" panose="020B0502020202020204" pitchFamily="34" charset="0"/>
              </a:rPr>
              <a:t>specific</a:t>
            </a:r>
            <a:r>
              <a:rPr lang="fr-FR" sz="2800" dirty="0" smtClean="0">
                <a:latin typeface="Century Gothic" panose="020B0502020202020204" pitchFamily="34" charset="0"/>
              </a:rPr>
              <a:t> </a:t>
            </a:r>
            <a:r>
              <a:rPr lang="fr-FR" sz="2800" dirty="0" err="1" smtClean="0">
                <a:latin typeface="Century Gothic" panose="020B0502020202020204" pitchFamily="34" charset="0"/>
              </a:rPr>
              <a:t>variability</a:t>
            </a:r>
            <a:endParaRPr lang="fr-FR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9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entury Gothic" panose="020B0502020202020204" pitchFamily="34" charset="0"/>
              </a:rPr>
              <a:t>Questions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629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 smtClean="0">
                <a:latin typeface="Century Gothic" panose="020B0502020202020204" pitchFamily="34" charset="0"/>
              </a:rPr>
              <a:t>Role</a:t>
            </a:r>
            <a:r>
              <a:rPr lang="fr-FR" dirty="0" smtClean="0">
                <a:latin typeface="Century Gothic" panose="020B0502020202020204" pitchFamily="34" charset="0"/>
              </a:rPr>
              <a:t> of </a:t>
            </a:r>
            <a:r>
              <a:rPr lang="fr-FR" dirty="0" err="1" smtClean="0">
                <a:latin typeface="Century Gothic" panose="020B0502020202020204" pitchFamily="34" charset="0"/>
              </a:rPr>
              <a:t>phenotypic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plasticity</a:t>
            </a:r>
            <a:r>
              <a:rPr lang="fr-FR" dirty="0" smtClean="0">
                <a:latin typeface="Century Gothic" panose="020B0502020202020204" pitchFamily="34" charset="0"/>
              </a:rPr>
              <a:t> as important driver of </a:t>
            </a:r>
            <a:r>
              <a:rPr lang="fr-FR" dirty="0" err="1" smtClean="0">
                <a:latin typeface="Century Gothic" panose="020B0502020202020204" pitchFamily="34" charset="0"/>
              </a:rPr>
              <a:t>instra-specific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variability</a:t>
            </a:r>
            <a:r>
              <a:rPr lang="fr-FR" dirty="0" smtClean="0">
                <a:latin typeface="Century Gothic" panose="020B0502020202020204" pitchFamily="34" charset="0"/>
              </a:rPr>
              <a:t> on:</a:t>
            </a:r>
          </a:p>
          <a:p>
            <a:r>
              <a:rPr lang="fr-FR" dirty="0" err="1" smtClean="0">
                <a:latin typeface="Century Gothic" panose="020B0502020202020204" pitchFamily="34" charset="0"/>
              </a:rPr>
              <a:t>species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specific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responses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smtClean="0">
                <a:latin typeface="Century Gothic" panose="020B0502020202020204" pitchFamily="34" charset="0"/>
              </a:rPr>
              <a:t>to altitude gradient;</a:t>
            </a:r>
            <a:endParaRPr lang="fr-FR" dirty="0">
              <a:latin typeface="Century Gothic" panose="020B0502020202020204" pitchFamily="34" charset="0"/>
            </a:endParaRPr>
          </a:p>
          <a:p>
            <a:r>
              <a:rPr lang="fr-FR" dirty="0" err="1" smtClean="0">
                <a:latin typeface="Century Gothic" panose="020B0502020202020204" pitchFamily="34" charset="0"/>
              </a:rPr>
              <a:t>diversity</a:t>
            </a:r>
            <a:r>
              <a:rPr lang="fr-FR" dirty="0" smtClean="0">
                <a:latin typeface="Century Gothic" panose="020B0502020202020204" pitchFamily="34" charset="0"/>
              </a:rPr>
              <a:t> and </a:t>
            </a:r>
            <a:r>
              <a:rPr lang="fr-FR" dirty="0" err="1" smtClean="0">
                <a:latin typeface="Century Gothic" panose="020B0502020202020204" pitchFamily="34" charset="0"/>
              </a:rPr>
              <a:t>productivity</a:t>
            </a:r>
            <a:r>
              <a:rPr lang="fr-FR" dirty="0" smtClean="0">
                <a:latin typeface="Century Gothic" panose="020B0502020202020204" pitchFamily="34" charset="0"/>
              </a:rPr>
              <a:t>: impact of </a:t>
            </a:r>
            <a:r>
              <a:rPr lang="fr-FR" dirty="0" err="1" smtClean="0">
                <a:latin typeface="Century Gothic" panose="020B0502020202020204" pitchFamily="34" charset="0"/>
              </a:rPr>
              <a:t>grazing</a:t>
            </a:r>
            <a:r>
              <a:rPr lang="fr-FR" dirty="0" smtClean="0">
                <a:latin typeface="Century Gothic" panose="020B0502020202020204" pitchFamily="34" charset="0"/>
              </a:rPr>
              <a:t> and </a:t>
            </a:r>
            <a:r>
              <a:rPr lang="fr-FR" dirty="0" err="1" smtClean="0">
                <a:latin typeface="Century Gothic" panose="020B0502020202020204" pitchFamily="34" charset="0"/>
              </a:rPr>
              <a:t>climate</a:t>
            </a:r>
            <a:r>
              <a:rPr lang="fr-FR" dirty="0" smtClean="0">
                <a:latin typeface="Century Gothic" panose="020B0502020202020204" pitchFamily="34" charset="0"/>
              </a:rPr>
              <a:t> change;</a:t>
            </a:r>
          </a:p>
          <a:p>
            <a:r>
              <a:rPr lang="fr-FR" dirty="0" err="1" smtClean="0">
                <a:latin typeface="Century Gothic" panose="020B0502020202020204" pitchFamily="34" charset="0"/>
              </a:rPr>
              <a:t>community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err="1" smtClean="0">
                <a:latin typeface="Century Gothic" panose="020B0502020202020204" pitchFamily="34" charset="0"/>
              </a:rPr>
              <a:t>stability</a:t>
            </a:r>
            <a:r>
              <a:rPr lang="fr-FR" dirty="0" smtClean="0">
                <a:latin typeface="Century Gothic" panose="020B0502020202020204" pitchFamily="34" charset="0"/>
              </a:rPr>
              <a:t> in </a:t>
            </a:r>
            <a:r>
              <a:rPr lang="fr-FR" dirty="0" err="1" smtClean="0">
                <a:latin typeface="Century Gothic" panose="020B0502020202020204" pitchFamily="34" charset="0"/>
              </a:rPr>
              <a:t>climate</a:t>
            </a:r>
            <a:r>
              <a:rPr lang="fr-FR" dirty="0" smtClean="0">
                <a:latin typeface="Century Gothic" panose="020B0502020202020204" pitchFamily="34" charset="0"/>
              </a:rPr>
              <a:t> change </a:t>
            </a:r>
            <a:r>
              <a:rPr lang="fr-FR" dirty="0" err="1" smtClean="0">
                <a:latin typeface="Century Gothic" panose="020B0502020202020204" pitchFamily="34" charset="0"/>
              </a:rPr>
              <a:t>context</a:t>
            </a:r>
            <a:r>
              <a:rPr lang="fr-FR" dirty="0" smtClean="0">
                <a:latin typeface="Century Gothic" panose="020B0502020202020204" pitchFamily="34" charset="0"/>
              </a:rPr>
              <a:t>.</a:t>
            </a:r>
            <a:endParaRPr lang="fr-FR" dirty="0">
              <a:latin typeface="Century Gothic" panose="020B0502020202020204" pitchFamily="34" charset="0"/>
            </a:endParaRPr>
          </a:p>
          <a:p>
            <a:endParaRPr lang="fr-F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entury Gothic" panose="020B0502020202020204" pitchFamily="34" charset="0"/>
              </a:rPr>
              <a:t>Grass </a:t>
            </a:r>
            <a:r>
              <a:rPr lang="fr-FR" dirty="0" err="1" smtClean="0">
                <a:latin typeface="Century Gothic" panose="020B0502020202020204" pitchFamily="34" charset="0"/>
              </a:rPr>
              <a:t>representation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6290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entury Gothic" panose="020B0502020202020204" pitchFamily="34" charset="0"/>
              </a:rPr>
              <a:t>Trade-off</a:t>
            </a:r>
          </a:p>
          <a:p>
            <a:r>
              <a:rPr lang="fr-FR" dirty="0" err="1" smtClean="0">
                <a:latin typeface="Century Gothic" panose="020B0502020202020204" pitchFamily="34" charset="0"/>
              </a:rPr>
              <a:t>Compartments</a:t>
            </a:r>
            <a:endParaRPr lang="fr-FR" dirty="0">
              <a:latin typeface="Century Gothic" panose="020B0502020202020204" pitchFamily="34" charset="0"/>
            </a:endParaRPr>
          </a:p>
          <a:p>
            <a:r>
              <a:rPr lang="fr-FR" dirty="0" err="1" smtClean="0">
                <a:latin typeface="Century Gothic" panose="020B0502020202020204" pitchFamily="34" charset="0"/>
              </a:rPr>
              <a:t>Plasticity</a:t>
            </a:r>
            <a:endParaRPr lang="fr-FR" dirty="0" smtClean="0">
              <a:latin typeface="Century Gothic" panose="020B0502020202020204" pitchFamily="34" charset="0"/>
            </a:endParaRPr>
          </a:p>
          <a:p>
            <a:r>
              <a:rPr lang="fr-FR" dirty="0" smtClean="0">
                <a:latin typeface="Century Gothic" panose="020B0502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29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Century Gothic" panose="020B0502020202020204" pitchFamily="34" charset="0"/>
              </a:rPr>
              <a:t>Reactivity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smtClean="0">
                <a:latin typeface="Century Gothic" panose="020B0502020202020204" pitchFamily="34" charset="0"/>
              </a:rPr>
              <a:t>and memory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629000"/>
          </a:xfrm>
        </p:spPr>
        <p:txBody>
          <a:bodyPr>
            <a:normAutofit/>
          </a:bodyPr>
          <a:lstStyle/>
          <a:p>
            <a:r>
              <a:rPr lang="fr-FR" dirty="0" err="1" smtClean="0">
                <a:latin typeface="Century Gothic" panose="020B0502020202020204" pitchFamily="34" charset="0"/>
              </a:rPr>
              <a:t>Why</a:t>
            </a:r>
            <a:r>
              <a:rPr lang="fr-FR" dirty="0" smtClean="0">
                <a:latin typeface="Century Gothic" panose="020B0502020202020204" pitchFamily="34" charset="0"/>
              </a:rPr>
              <a:t>?</a:t>
            </a:r>
          </a:p>
          <a:p>
            <a:endParaRPr lang="fr-FR" dirty="0">
              <a:latin typeface="Century Gothic" panose="020B0502020202020204" pitchFamily="34" charset="0"/>
            </a:endParaRPr>
          </a:p>
          <a:p>
            <a:r>
              <a:rPr lang="fr-FR" smtClean="0">
                <a:latin typeface="Century Gothic" panose="020B0502020202020204" pitchFamily="34" charset="0"/>
              </a:rPr>
              <a:t>How? </a:t>
            </a:r>
            <a:endParaRPr lang="fr-FR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entury Gothic" panose="020B0502020202020204" pitchFamily="34" charset="0"/>
              </a:rPr>
              <a:t>Model </a:t>
            </a:r>
            <a:r>
              <a:rPr lang="fr-FR" dirty="0" err="1" smtClean="0">
                <a:latin typeface="Century Gothic" panose="020B0502020202020204" pitchFamily="34" charset="0"/>
              </a:rPr>
              <a:t>processes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6290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entury Gothic" panose="020B0502020202020204" pitchFamily="34" charset="0"/>
              </a:rPr>
              <a:t>sdf</a:t>
            </a:r>
            <a:endParaRPr lang="fr-F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202</Words>
  <Application>Microsoft Office PowerPoint</Application>
  <PresentationFormat>Affichage à l'écran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Dynamic vegetation modelling for the assessment of key ecosystem services in mountain grasslands</vt:lpstr>
      <vt:lpstr>Committee schedule</vt:lpstr>
      <vt:lpstr>Présentation PowerPoint</vt:lpstr>
      <vt:lpstr>Ecosystem services assessment </vt:lpstr>
      <vt:lpstr>Intra-specific variability</vt:lpstr>
      <vt:lpstr>Questions</vt:lpstr>
      <vt:lpstr>Grass representation</vt:lpstr>
      <vt:lpstr>Reactivity and memory</vt:lpstr>
      <vt:lpstr>Model processes</vt:lpstr>
      <vt:lpstr>Source of intra-specific vairaibility: the role of plasticity and local environment</vt:lpstr>
      <vt:lpstr>Source of intra-specific vairaibility: the role of plasticity and local environment</vt:lpstr>
      <vt:lpstr>How does phenotypic plasticity impact coexistence mechanisms ?</vt:lpstr>
      <vt:lpstr>How does phenotypic plasticity impact coexistence mechanisms ?</vt:lpstr>
      <vt:lpstr>Roel of phenotypic plasticity in community resistance to invasion ?</vt:lpstr>
      <vt:lpstr>Schedule</vt:lpstr>
      <vt:lpstr>Training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vegetation modelling for the assessment of key ecosystem services in mountain grasslands</dc:title>
  <dc:creator>Viguier Clément</dc:creator>
  <cp:lastModifiedBy>Viguier Clément</cp:lastModifiedBy>
  <cp:revision>14</cp:revision>
  <dcterms:created xsi:type="dcterms:W3CDTF">2015-10-07T06:05:31Z</dcterms:created>
  <dcterms:modified xsi:type="dcterms:W3CDTF">2015-10-07T16:21:45Z</dcterms:modified>
</cp:coreProperties>
</file>