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66" r:id="rId4"/>
    <p:sldId id="267" r:id="rId5"/>
    <p:sldId id="268" r:id="rId6"/>
    <p:sldId id="260" r:id="rId7"/>
    <p:sldId id="263" r:id="rId8"/>
    <p:sldId id="288" r:id="rId9"/>
    <p:sldId id="281" r:id="rId10"/>
    <p:sldId id="280" r:id="rId11"/>
    <p:sldId id="323" r:id="rId12"/>
    <p:sldId id="276" r:id="rId13"/>
    <p:sldId id="321" r:id="rId14"/>
    <p:sldId id="317" r:id="rId15"/>
    <p:sldId id="283" r:id="rId16"/>
    <p:sldId id="324" r:id="rId17"/>
    <p:sldId id="298" r:id="rId18"/>
    <p:sldId id="318" r:id="rId19"/>
    <p:sldId id="308" r:id="rId20"/>
    <p:sldId id="319" r:id="rId21"/>
    <p:sldId id="285" r:id="rId22"/>
    <p:sldId id="286" r:id="rId23"/>
    <p:sldId id="322" r:id="rId24"/>
    <p:sldId id="303" r:id="rId25"/>
    <p:sldId id="301" r:id="rId26"/>
    <p:sldId id="304" r:id="rId27"/>
    <p:sldId id="302" r:id="rId28"/>
    <p:sldId id="316" r:id="rId29"/>
  </p:sldIdLst>
  <p:sldSz cx="9144000" cy="6858000" type="screen4x3"/>
  <p:notesSz cx="6799263" cy="9929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88CA90"/>
    <a:srgbClr val="31FD66"/>
    <a:srgbClr val="02D439"/>
    <a:srgbClr val="CDEEB4"/>
    <a:srgbClr val="E3B50B"/>
    <a:srgbClr val="F3C20D"/>
    <a:srgbClr val="C9E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4660"/>
  </p:normalViewPr>
  <p:slideViewPr>
    <p:cSldViewPr>
      <p:cViewPr>
        <p:scale>
          <a:sx n="100" d="100"/>
          <a:sy n="100" d="100"/>
        </p:scale>
        <p:origin x="-50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6347" cy="4964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344" y="2"/>
            <a:ext cx="2946347" cy="4964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8C766-9E70-4979-A59D-F9E29772FBB4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2" y="9431600"/>
            <a:ext cx="2946347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344" y="9431600"/>
            <a:ext cx="2946347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FA63F-14F3-4C42-8FDE-ADEA71608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035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275" y="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5FD8-9EC3-49EE-A955-8EB9B9645630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6462"/>
            <a:ext cx="5440363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43CCF-B359-49B3-B770-BE510ABF5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8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43CCF-B359-49B3-B770-BE510ABF575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33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2A96-3F2D-46A4-B346-18505724EF3D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916F-FBFE-43AF-B05B-0104D1ADE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72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2A96-3F2D-46A4-B346-18505724EF3D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916F-FBFE-43AF-B05B-0104D1ADE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23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2A96-3F2D-46A4-B346-18505724EF3D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916F-FBFE-43AF-B05B-0104D1ADE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70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2A96-3F2D-46A4-B346-18505724EF3D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916F-FBFE-43AF-B05B-0104D1ADE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92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2A96-3F2D-46A4-B346-18505724EF3D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916F-FBFE-43AF-B05B-0104D1ADE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88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2A96-3F2D-46A4-B346-18505724EF3D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916F-FBFE-43AF-B05B-0104D1ADE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05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2A96-3F2D-46A4-B346-18505724EF3D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916F-FBFE-43AF-B05B-0104D1ADE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1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2A96-3F2D-46A4-B346-18505724EF3D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916F-FBFE-43AF-B05B-0104D1ADE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78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2A96-3F2D-46A4-B346-18505724EF3D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916F-FBFE-43AF-B05B-0104D1ADE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37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2A96-3F2D-46A4-B346-18505724EF3D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916F-FBFE-43AF-B05B-0104D1ADE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41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2A96-3F2D-46A4-B346-18505724EF3D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916F-FBFE-43AF-B05B-0104D1ADE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11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92A96-3F2D-46A4-B346-18505724EF3D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916F-FBFE-43AF-B05B-0104D1ADE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47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2.emf"/><Relationship Id="rId7" Type="http://schemas.openxmlformats.org/officeDocument/2006/relationships/image" Target="../media/image15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5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clement.viguier\Documents\These\2014-2015\Prod\Images\Photos\Greg\00264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3" y="0"/>
            <a:ext cx="103273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188640" y="3429000"/>
            <a:ext cx="11665296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7524" y="3429000"/>
            <a:ext cx="8712968" cy="1944215"/>
          </a:xfrm>
        </p:spPr>
        <p:txBody>
          <a:bodyPr>
            <a:normAutofit/>
          </a:bodyPr>
          <a:lstStyle/>
          <a:p>
            <a:r>
              <a:rPr lang="fr-FR" dirty="0" smtClean="0"/>
              <a:t>Un modèle des prairies de montagne intégrant la plasticité phénotypique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5157192"/>
            <a:ext cx="6400800" cy="1440160"/>
          </a:xfrm>
        </p:spPr>
        <p:txBody>
          <a:bodyPr>
            <a:normAutofit lnSpcReduction="10000"/>
          </a:bodyPr>
          <a:lstStyle/>
          <a:p>
            <a:r>
              <a:rPr lang="fr-FR" sz="3600" dirty="0" smtClean="0"/>
              <a:t>Clément Viguier</a:t>
            </a:r>
          </a:p>
          <a:p>
            <a:r>
              <a:rPr lang="fr-FR" sz="2400" dirty="0" smtClean="0"/>
              <a:t>IRSTEA Grenoble - EMGR – EDGE</a:t>
            </a:r>
          </a:p>
          <a:p>
            <a:r>
              <a:rPr lang="fr-FR" sz="2400" dirty="0" smtClean="0"/>
              <a:t>Supervision Björn Reineking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7376632" y="6550223"/>
            <a:ext cx="17315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Gregory Loucougaray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Compromis d’allocation</a:t>
            </a:r>
            <a:endParaRPr lang="fr-FR" dirty="0"/>
          </a:p>
        </p:txBody>
      </p:sp>
      <p:pic>
        <p:nvPicPr>
          <p:cNvPr id="15363" name="Picture 3" descr="C:\Users\clement.viguier\Documents\These\2014-2015\Prod\Images\Photos\leaf_cross_sectio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2" b="54186"/>
          <a:stretch/>
        </p:blipFill>
        <p:spPr bwMode="auto">
          <a:xfrm>
            <a:off x="-34795" y="1193800"/>
            <a:ext cx="9178793" cy="176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16632"/>
            <a:ext cx="792088" cy="59095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522517" y="2955808"/>
            <a:ext cx="11179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Dwight Kuhn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03324" y="6381328"/>
            <a:ext cx="6597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Reich et al., </a:t>
            </a:r>
            <a:r>
              <a:rPr lang="en-US" sz="1400" i="1" dirty="0" smtClean="0"/>
              <a:t>Ecological </a:t>
            </a:r>
            <a:r>
              <a:rPr lang="en-US" sz="1400" i="1" dirty="0"/>
              <a:t>Monographs</a:t>
            </a:r>
            <a:r>
              <a:rPr lang="en-US" sz="1400" dirty="0"/>
              <a:t>, Vol. 62, No. 3 (Sep., 1992), pp. </a:t>
            </a:r>
            <a:r>
              <a:rPr lang="en-US" sz="1400" dirty="0" smtClean="0"/>
              <a:t>365-392</a:t>
            </a:r>
          </a:p>
          <a:p>
            <a:r>
              <a:rPr lang="en-US" sz="1400" dirty="0"/>
              <a:t>Wright et al., </a:t>
            </a:r>
            <a:r>
              <a:rPr lang="en-US" sz="1400" i="1" dirty="0"/>
              <a:t>Nature</a:t>
            </a:r>
            <a:r>
              <a:rPr lang="en-US" sz="1400" dirty="0"/>
              <a:t>, 2004, </a:t>
            </a:r>
            <a:r>
              <a:rPr lang="en-US" sz="1400" dirty="0" err="1"/>
              <a:t>vol</a:t>
            </a:r>
            <a:r>
              <a:rPr lang="en-US" sz="1400" dirty="0"/>
              <a:t> </a:t>
            </a:r>
            <a:r>
              <a:rPr lang="en-US" sz="1400" dirty="0" smtClean="0"/>
              <a:t>428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7522517" y="2648030"/>
            <a:ext cx="11179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Dwight Kuhn</a:t>
            </a:r>
          </a:p>
        </p:txBody>
      </p:sp>
      <p:sp>
        <p:nvSpPr>
          <p:cNvPr id="22" name="Espace réservé du contenu 2"/>
          <p:cNvSpPr txBox="1">
            <a:spLocks/>
          </p:cNvSpPr>
          <p:nvPr/>
        </p:nvSpPr>
        <p:spPr>
          <a:xfrm>
            <a:off x="251520" y="3253229"/>
            <a:ext cx="2808312" cy="338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 smtClean="0"/>
              <a:t>Tissus </a:t>
            </a:r>
            <a:r>
              <a:rPr lang="fr-FR" sz="2400" b="1" dirty="0" smtClean="0"/>
              <a:t>actifs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 smtClean="0"/>
              <a:t>Tissus </a:t>
            </a:r>
            <a:r>
              <a:rPr lang="fr-FR" sz="2400" b="1" dirty="0" smtClean="0"/>
              <a:t>structuraux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2400" b="1" dirty="0"/>
          </a:p>
          <a:p>
            <a:pPr algn="ctr">
              <a:buFont typeface="Wingdings"/>
              <a:buChar char="à"/>
            </a:pPr>
            <a:r>
              <a:rPr lang="fr-FR" sz="2400" dirty="0" err="1" smtClean="0">
                <a:sym typeface="Wingdings" panose="05000000000000000000" pitchFamily="2" charset="2"/>
              </a:rPr>
              <a:t>Leaf</a:t>
            </a:r>
            <a:r>
              <a:rPr lang="fr-FR" sz="2400" dirty="0" smtClean="0">
                <a:sym typeface="Wingdings" panose="05000000000000000000" pitchFamily="2" charset="2"/>
              </a:rPr>
              <a:t> </a:t>
            </a:r>
            <a:r>
              <a:rPr lang="fr-FR" sz="2400" dirty="0" err="1" smtClean="0">
                <a:sym typeface="Wingdings" panose="05000000000000000000" pitchFamily="2" charset="2"/>
              </a:rPr>
              <a:t>Economic</a:t>
            </a:r>
            <a:r>
              <a:rPr lang="fr-FR" sz="2400" dirty="0" smtClean="0">
                <a:sym typeface="Wingdings" panose="05000000000000000000" pitchFamily="2" charset="2"/>
              </a:rPr>
              <a:t> Spectrum</a:t>
            </a:r>
          </a:p>
          <a:p>
            <a:pPr marL="0" indent="0" algn="ctr">
              <a:buNone/>
            </a:pPr>
            <a:r>
              <a:rPr lang="fr-FR" sz="2400" dirty="0" smtClean="0">
                <a:sym typeface="Wingdings" panose="05000000000000000000" pitchFamily="2" charset="2"/>
              </a:rPr>
              <a:t> Relier allocation et paramètres physiologiques</a:t>
            </a:r>
            <a:endParaRPr lang="fr-FR" sz="2400" dirty="0">
              <a:sym typeface="Wingdings" panose="05000000000000000000" pitchFamily="2" charset="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373363"/>
            <a:ext cx="3226321" cy="262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76891"/>
            <a:ext cx="2464259" cy="2524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28364" y="332656"/>
            <a:ext cx="5981192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4000" b="1" dirty="0" smtClean="0"/>
              <a:t>Variabilité intra-spécifique</a:t>
            </a:r>
          </a:p>
          <a:p>
            <a:pPr algn="ctr"/>
            <a:r>
              <a:rPr lang="fr-FR" sz="4000" b="1" dirty="0" smtClean="0"/>
              <a:t>et plasticité phénotypique</a:t>
            </a:r>
            <a:endParaRPr lang="fr-FR" sz="4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04" y="1916832"/>
            <a:ext cx="6408712" cy="404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6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Variabilité</a:t>
            </a:r>
            <a:r>
              <a:rPr lang="en-US" noProof="0" dirty="0" smtClean="0"/>
              <a:t> intra-</a:t>
            </a:r>
            <a:r>
              <a:rPr lang="en-US" noProof="0" dirty="0" err="1" smtClean="0"/>
              <a:t>spécifique</a:t>
            </a:r>
            <a:endParaRPr lang="en-US" noProof="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67" y="1225191"/>
            <a:ext cx="2376263" cy="231577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930" y="1765993"/>
            <a:ext cx="2390586" cy="279419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3843" y="2107505"/>
            <a:ext cx="2421632" cy="2452679"/>
          </a:xfrm>
          <a:prstGeom prst="rect">
            <a:avLst/>
          </a:prstGeom>
        </p:spPr>
      </p:pic>
      <p:sp>
        <p:nvSpPr>
          <p:cNvPr id="14" name="Espace réservé du contenu 2"/>
          <p:cNvSpPr txBox="1">
            <a:spLocks/>
          </p:cNvSpPr>
          <p:nvPr/>
        </p:nvSpPr>
        <p:spPr>
          <a:xfrm>
            <a:off x="395536" y="3561884"/>
            <a:ext cx="3312370" cy="8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 smtClean="0"/>
              <a:t>20-40% de la variabilité expliquée</a:t>
            </a:r>
            <a:endParaRPr lang="fr-FR" sz="2400" dirty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3615088" y="3561975"/>
            <a:ext cx="5517468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 smtClean="0"/>
              <a:t>Réponses spécifiques contrastées (signes et amplitude)</a:t>
            </a: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179512" y="6334780"/>
            <a:ext cx="4270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Albert et al., </a:t>
            </a:r>
            <a:r>
              <a:rPr lang="en-US" sz="1400" i="1" dirty="0"/>
              <a:t>Functional </a:t>
            </a:r>
            <a:r>
              <a:rPr lang="en-US" sz="1400" i="1" dirty="0" smtClean="0"/>
              <a:t>Ecology, </a:t>
            </a:r>
            <a:r>
              <a:rPr lang="en-US" sz="1400" dirty="0"/>
              <a:t>2010, 24, 1192–1201</a:t>
            </a:r>
            <a:endParaRPr lang="en-US" sz="1400" dirty="0" smtClean="0"/>
          </a:p>
          <a:p>
            <a:r>
              <a:rPr lang="en-US" sz="1400" dirty="0" err="1" smtClean="0"/>
              <a:t>Kichenin</a:t>
            </a:r>
            <a:r>
              <a:rPr lang="en-US" sz="1400" dirty="0" smtClean="0"/>
              <a:t> et al., </a:t>
            </a:r>
            <a:r>
              <a:rPr lang="en-US" sz="1400" i="1" dirty="0" smtClean="0"/>
              <a:t>Functional Ecology, </a:t>
            </a:r>
            <a:r>
              <a:rPr lang="en-US" sz="1400" dirty="0"/>
              <a:t>2013, 27, 1254–1261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5600462" y="4545743"/>
            <a:ext cx="3078037" cy="1619561"/>
          </a:xfrm>
          <a:prstGeom prst="rect">
            <a:avLst/>
          </a:prstGeom>
          <a:solidFill>
            <a:srgbClr val="CDE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498874" y="5155468"/>
            <a:ext cx="13645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+mj-lt"/>
              </a:rPr>
              <a:t>Génétique</a:t>
            </a:r>
            <a:endParaRPr lang="fr-FR" sz="20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46742" y="5155468"/>
            <a:ext cx="1653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+mj-lt"/>
              </a:rPr>
              <a:t>Épigénétique</a:t>
            </a:r>
            <a:endParaRPr lang="fr-FR" sz="2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31448" y="5043774"/>
            <a:ext cx="17470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+mj-lt"/>
              </a:rPr>
              <a:t>Plasticité </a:t>
            </a:r>
          </a:p>
          <a:p>
            <a:r>
              <a:rPr lang="fr-FR" sz="2000" dirty="0" smtClean="0">
                <a:latin typeface="+mj-lt"/>
              </a:rPr>
              <a:t>Phénotypique</a:t>
            </a:r>
            <a:endParaRPr lang="fr-FR" sz="2000" dirty="0">
              <a:latin typeface="+mj-lt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862" y="4717714"/>
            <a:ext cx="1218570" cy="136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638" y="4545743"/>
            <a:ext cx="778178" cy="156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4545744"/>
            <a:ext cx="632858" cy="1536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577142" y="6550223"/>
            <a:ext cx="4555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Grassein</a:t>
            </a:r>
            <a:r>
              <a:rPr lang="en-US" sz="1400" dirty="0" smtClean="0"/>
              <a:t> et al., </a:t>
            </a:r>
            <a:r>
              <a:rPr lang="en-US" sz="1400" i="1" dirty="0" smtClean="0"/>
              <a:t>Global </a:t>
            </a:r>
            <a:r>
              <a:rPr lang="en-US" sz="1400" i="1" dirty="0"/>
              <a:t>Change </a:t>
            </a:r>
            <a:r>
              <a:rPr lang="en-US" sz="1400" i="1" dirty="0" smtClean="0"/>
              <a:t>Biology, </a:t>
            </a:r>
            <a:r>
              <a:rPr lang="en-US" sz="1400" dirty="0" smtClean="0"/>
              <a:t>2014, </a:t>
            </a:r>
            <a:r>
              <a:rPr lang="en-US" sz="1400" dirty="0"/>
              <a:t>20, 1452–1460</a:t>
            </a:r>
            <a:endParaRPr lang="fr-FR" sz="1400" dirty="0"/>
          </a:p>
        </p:txBody>
      </p:sp>
      <p:pic>
        <p:nvPicPr>
          <p:cNvPr id="24" name="Picture 2" descr="C:\Users\clement.viguier\Documents\These\2014-2015\Prod\Images\Figures\Kichenin_altitude-gradient-traits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7" t="1870" r="34266" b="50969"/>
          <a:stretch/>
        </p:blipFill>
        <p:spPr bwMode="auto">
          <a:xfrm>
            <a:off x="5076056" y="1200436"/>
            <a:ext cx="2439687" cy="241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Comment </a:t>
            </a:r>
            <a:r>
              <a:rPr lang="en-US" dirty="0" err="1" smtClean="0"/>
              <a:t>représenter</a:t>
            </a:r>
            <a:r>
              <a:rPr lang="en-US" dirty="0" smtClean="0"/>
              <a:t> la </a:t>
            </a:r>
            <a:r>
              <a:rPr lang="en-US" dirty="0" err="1" smtClean="0"/>
              <a:t>plasticité</a:t>
            </a:r>
            <a:r>
              <a:rPr lang="en-US" dirty="0" smtClean="0"/>
              <a:t> ?</a:t>
            </a:r>
            <a:endParaRPr lang="en-US" noProof="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930" y="1765993"/>
            <a:ext cx="2390586" cy="279419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843" y="2107505"/>
            <a:ext cx="2421632" cy="2452679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27984" y="2204864"/>
            <a:ext cx="4402832" cy="384929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Plasticité </a:t>
            </a:r>
            <a:r>
              <a:rPr lang="fr-FR" b="1" dirty="0" smtClean="0"/>
              <a:t>adaptative</a:t>
            </a:r>
            <a:r>
              <a:rPr lang="fr-FR" dirty="0" smtClean="0"/>
              <a:t> = faire mieux dans le futur</a:t>
            </a:r>
          </a:p>
          <a:p>
            <a:pPr>
              <a:buFont typeface="Wingdings"/>
              <a:buChar char="à"/>
            </a:pPr>
            <a:r>
              <a:rPr lang="fr-FR" b="1" dirty="0" smtClean="0">
                <a:sym typeface="Wingdings" panose="05000000000000000000" pitchFamily="2" charset="2"/>
              </a:rPr>
              <a:t>Quel futur ?</a:t>
            </a:r>
          </a:p>
          <a:p>
            <a:pPr>
              <a:buFont typeface="Wingdings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A quelle vitesse ?</a:t>
            </a:r>
          </a:p>
          <a:p>
            <a:pPr>
              <a:buFont typeface="Wingdings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Avec quelles limites 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389471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2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Plasticité phénotypique</a:t>
            </a:r>
            <a:br>
              <a:rPr lang="fr-FR" dirty="0" smtClean="0"/>
            </a:br>
            <a:r>
              <a:rPr lang="fr-FR" dirty="0" smtClean="0"/>
              <a:t>Equilibre fonctionnel – exemple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139952" y="5491132"/>
            <a:ext cx="4217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 smtClean="0"/>
              <a:t>↗part des tissus actifs foliaire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↘part des tissus actifs racines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↗ </a:t>
            </a:r>
            <a:r>
              <a:rPr lang="fr-FR" sz="2400" dirty="0" smtClean="0"/>
              <a:t>rapport feuilles/racines</a:t>
            </a:r>
            <a:endParaRPr lang="fr-FR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475656" y="5860463"/>
            <a:ext cx="2047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↗Eau/Lumière</a:t>
            </a:r>
          </a:p>
        </p:txBody>
      </p:sp>
      <p:pic>
        <p:nvPicPr>
          <p:cNvPr id="1331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1273"/>
            <a:ext cx="8229600" cy="373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2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 smtClean="0"/>
              <a:t>Plasticité</a:t>
            </a:r>
            <a:r>
              <a:rPr lang="en-US" noProof="0" dirty="0" smtClean="0"/>
              <a:t> </a:t>
            </a:r>
            <a:r>
              <a:rPr lang="en-US" noProof="0" dirty="0" err="1" smtClean="0"/>
              <a:t>phénotypique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dirty="0" err="1" smtClean="0"/>
              <a:t>Quel</a:t>
            </a:r>
            <a:r>
              <a:rPr lang="en-US" dirty="0" smtClean="0"/>
              <a:t> </a:t>
            </a:r>
            <a:r>
              <a:rPr lang="en-US" dirty="0" err="1" smtClean="0"/>
              <a:t>futur</a:t>
            </a:r>
            <a:r>
              <a:rPr lang="en-US" dirty="0" smtClean="0"/>
              <a:t> ?</a:t>
            </a:r>
            <a:endParaRPr lang="en-US" noProof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50" y="1700808"/>
            <a:ext cx="2550615" cy="199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04975"/>
            <a:ext cx="1733947" cy="234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04248" y="1914833"/>
            <a:ext cx="18722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prstClr val="black"/>
                </a:solidFill>
              </a:rPr>
              <a:t>Expérience</a:t>
            </a:r>
            <a:r>
              <a:rPr lang="fr-FR" sz="2400" dirty="0" smtClean="0">
                <a:solidFill>
                  <a:prstClr val="black"/>
                </a:solidFill>
              </a:rPr>
              <a:t> individuelle</a:t>
            </a:r>
          </a:p>
          <a:p>
            <a:pPr algn="ctr"/>
            <a:r>
              <a:rPr lang="fr-FR" sz="1600" i="1" dirty="0" smtClean="0">
                <a:solidFill>
                  <a:prstClr val="black"/>
                </a:solidFill>
              </a:rPr>
              <a:t>Ajustement aux variations de conditions</a:t>
            </a:r>
            <a:endParaRPr lang="fr-FR" sz="1600" i="1" dirty="0"/>
          </a:p>
        </p:txBody>
      </p:sp>
      <p:sp>
        <p:nvSpPr>
          <p:cNvPr id="12" name="Rectangle 11"/>
          <p:cNvSpPr/>
          <p:nvPr/>
        </p:nvSpPr>
        <p:spPr>
          <a:xfrm>
            <a:off x="260525" y="2088586"/>
            <a:ext cx="18722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prstClr val="black"/>
                </a:solidFill>
              </a:rPr>
              <a:t>« A priori » </a:t>
            </a:r>
            <a:r>
              <a:rPr lang="fr-FR" sz="2400" dirty="0" smtClean="0">
                <a:solidFill>
                  <a:prstClr val="black"/>
                </a:solidFill>
              </a:rPr>
              <a:t>génétique</a:t>
            </a:r>
          </a:p>
          <a:p>
            <a:pPr algn="ctr"/>
            <a:r>
              <a:rPr lang="fr-FR" sz="1600" i="1" dirty="0"/>
              <a:t>Stabilise et contraint le « chemin stratégique »</a:t>
            </a:r>
          </a:p>
          <a:p>
            <a:pPr algn="ctr"/>
            <a:endParaRPr lang="fr-FR" sz="16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61" y="4797152"/>
            <a:ext cx="1872208" cy="1879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807775" y="5044365"/>
            <a:ext cx="24841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2800" dirty="0" smtClean="0">
                <a:solidFill>
                  <a:prstClr val="black"/>
                </a:solidFill>
                <a:sym typeface="Wingdings" panose="05000000000000000000" pitchFamily="2" charset="2"/>
              </a:rPr>
              <a:t>= </a:t>
            </a:r>
            <a:r>
              <a:rPr lang="fr-FR" sz="2800" dirty="0" smtClean="0">
                <a:solidFill>
                  <a:prstClr val="black"/>
                </a:solidFill>
              </a:rPr>
              <a:t>Estimation des conditions futures</a:t>
            </a:r>
            <a:endParaRPr lang="fr-FR" sz="2800" dirty="0">
              <a:solidFill>
                <a:prstClr val="black"/>
              </a:solidFill>
            </a:endParaRPr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3049855" y="3911880"/>
            <a:ext cx="2908523" cy="276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angle isocèle 18"/>
          <p:cNvSpPr/>
          <p:nvPr/>
        </p:nvSpPr>
        <p:spPr>
          <a:xfrm>
            <a:off x="4292217" y="3863045"/>
            <a:ext cx="423798" cy="64607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041844" y="3914925"/>
            <a:ext cx="28528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b="1" dirty="0"/>
              <a:t>« Réactivité </a:t>
            </a:r>
            <a:r>
              <a:rPr lang="fr-FR" sz="2400" b="1" dirty="0" smtClean="0"/>
              <a:t>»</a:t>
            </a:r>
          </a:p>
          <a:p>
            <a:pPr algn="ctr"/>
            <a:r>
              <a:rPr lang="fr-FR" sz="1600" i="1" dirty="0"/>
              <a:t>Définit la stabilité du </a:t>
            </a:r>
            <a:r>
              <a:rPr lang="fr-FR" sz="1600" i="1" dirty="0" smtClean="0"/>
              <a:t>phénotype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5463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 smtClean="0"/>
              <a:t>Plasticité</a:t>
            </a:r>
            <a:r>
              <a:rPr lang="en-US" noProof="0" dirty="0" smtClean="0"/>
              <a:t> </a:t>
            </a:r>
            <a:r>
              <a:rPr lang="en-US" noProof="0" dirty="0" err="1" smtClean="0"/>
              <a:t>phénotypique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dirty="0" err="1" smtClean="0"/>
              <a:t>Une</a:t>
            </a:r>
            <a:r>
              <a:rPr lang="en-US" dirty="0" smtClean="0"/>
              <a:t> vision du </a:t>
            </a:r>
            <a:r>
              <a:rPr lang="en-US" dirty="0" err="1" smtClean="0"/>
              <a:t>futur</a:t>
            </a:r>
            <a:r>
              <a:rPr lang="en-US" dirty="0" smtClean="0"/>
              <a:t> </a:t>
            </a:r>
            <a:r>
              <a:rPr lang="en-US" dirty="0" err="1" smtClean="0"/>
              <a:t>déterminante</a:t>
            </a:r>
            <a:endParaRPr lang="en-US" noProof="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66" y="1572444"/>
            <a:ext cx="3820586" cy="236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21723"/>
            <a:ext cx="3814091" cy="238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 descr="C:\Users\clement.viguier\Documents\These\2014-2015\Prod\Images\Figures\Kichenin_altitude-gradient-trait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7" t="1870" r="34266" b="50969"/>
          <a:stretch/>
        </p:blipFill>
        <p:spPr bwMode="auto">
          <a:xfrm>
            <a:off x="5436096" y="2494432"/>
            <a:ext cx="3087759" cy="305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0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clement.viguier\Documents\These\2014-2015\Prod\Images\Photos\Greg\0026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1671" y="0"/>
            <a:ext cx="10348247" cy="687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828600" y="3026370"/>
            <a:ext cx="11233248" cy="3946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652" y="2882354"/>
            <a:ext cx="8229600" cy="1143000"/>
          </a:xfrm>
        </p:spPr>
        <p:txBody>
          <a:bodyPr/>
          <a:lstStyle/>
          <a:p>
            <a:r>
              <a:rPr lang="en-US" noProof="0" dirty="0" smtClean="0"/>
              <a:t>Conclusion à propos du </a:t>
            </a:r>
            <a:r>
              <a:rPr lang="en-US" noProof="0" dirty="0" err="1" smtClean="0"/>
              <a:t>modèle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4106490"/>
            <a:ext cx="8784976" cy="3066926"/>
          </a:xfrm>
        </p:spPr>
        <p:txBody>
          <a:bodyPr>
            <a:normAutofit/>
          </a:bodyPr>
          <a:lstStyle/>
          <a:p>
            <a:r>
              <a:rPr lang="fr-FR" sz="2800" dirty="0"/>
              <a:t>Compétition explicite pour des ressources aériennes et souterraines</a:t>
            </a:r>
          </a:p>
          <a:p>
            <a:r>
              <a:rPr lang="fr-FR" sz="2800" dirty="0" smtClean="0"/>
              <a:t>Représentation simplifiée des communautés (diversité de stratégie, résolution, interactions, …)</a:t>
            </a:r>
            <a:endParaRPr lang="fr-FR" sz="2800" dirty="0"/>
          </a:p>
          <a:p>
            <a:r>
              <a:rPr lang="fr-FR" sz="2800" dirty="0" smtClean="0"/>
              <a:t>Intégration de la plasticité phénotypique</a:t>
            </a:r>
          </a:p>
        </p:txBody>
      </p:sp>
    </p:spTree>
    <p:extLst>
      <p:ext uri="{BB962C8B-B14F-4D97-AF65-F5344CB8AC3E}">
        <p14:creationId xmlns:p14="http://schemas.microsoft.com/office/powerpoint/2010/main" val="16668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lement.viguier\Documents\These\2014-2015\Prod\Images\Photos\computer_old_scho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1251520"/>
            <a:ext cx="9252520" cy="872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828600" y="3026370"/>
            <a:ext cx="11233248" cy="3946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852936"/>
            <a:ext cx="8525036" cy="1143000"/>
          </a:xfrm>
        </p:spPr>
        <p:txBody>
          <a:bodyPr>
            <a:noAutofit/>
          </a:bodyPr>
          <a:lstStyle/>
          <a:p>
            <a:r>
              <a:rPr lang="en-US" noProof="0" dirty="0" smtClean="0"/>
              <a:t>Questions à explorer</a:t>
            </a:r>
            <a:endParaRPr lang="en-US" noProof="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98610" y="1819300"/>
            <a:ext cx="6984776" cy="968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latin typeface="+mj-lt"/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39552" y="3933056"/>
            <a:ext cx="8229600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Le </a:t>
            </a:r>
            <a:r>
              <a:rPr lang="fr-FR" dirty="0"/>
              <a:t>rôle de la plasticité </a:t>
            </a:r>
            <a:r>
              <a:rPr lang="fr-FR" dirty="0" smtClean="0"/>
              <a:t>dans…</a:t>
            </a:r>
          </a:p>
          <a:p>
            <a:pPr marL="0" indent="0">
              <a:buNone/>
            </a:pPr>
            <a:r>
              <a:rPr lang="fr-FR" sz="2400" dirty="0" smtClean="0"/>
              <a:t>… </a:t>
            </a:r>
            <a:r>
              <a:rPr lang="fr-FR" sz="2400" dirty="0"/>
              <a:t>la </a:t>
            </a:r>
            <a:r>
              <a:rPr lang="fr-FR" sz="2400" dirty="0" smtClean="0"/>
              <a:t>réponse à un gradient</a:t>
            </a:r>
          </a:p>
          <a:p>
            <a:pPr marL="0" indent="0">
              <a:buNone/>
            </a:pPr>
            <a:r>
              <a:rPr lang="fr-FR" sz="2400" dirty="0" smtClean="0"/>
              <a:t>… le maintien de la diversité</a:t>
            </a:r>
          </a:p>
          <a:p>
            <a:pPr marL="0" indent="0">
              <a:buNone/>
            </a:pPr>
            <a:r>
              <a:rPr lang="fr-FR" sz="2400" dirty="0" smtClean="0"/>
              <a:t>… la relation diversité-productivité</a:t>
            </a:r>
          </a:p>
          <a:p>
            <a:pPr marL="0" indent="0">
              <a:buNone/>
            </a:pPr>
            <a:r>
              <a:rPr lang="fr-FR" sz="2400" dirty="0" smtClean="0"/>
              <a:t>… la réponse aux différents scénarios de gestion</a:t>
            </a:r>
          </a:p>
          <a:p>
            <a:pPr marL="0" indent="0">
              <a:buNone/>
            </a:pPr>
            <a:r>
              <a:rPr lang="fr-FR" sz="2400" dirty="0" smtClean="0"/>
              <a:t>… la résistance  aux invasions</a:t>
            </a:r>
          </a:p>
        </p:txBody>
      </p:sp>
    </p:spTree>
    <p:extLst>
      <p:ext uri="{BB962C8B-B14F-4D97-AF65-F5344CB8AC3E}">
        <p14:creationId xmlns:p14="http://schemas.microsoft.com/office/powerpoint/2010/main" val="183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74" y="3239864"/>
            <a:ext cx="2775826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3528392"/>
          </a:xfrm>
        </p:spPr>
        <p:txBody>
          <a:bodyPr>
            <a:normAutofit/>
          </a:bodyPr>
          <a:lstStyle/>
          <a:p>
            <a:r>
              <a:rPr lang="fr-FR" dirty="0" smtClean="0"/>
              <a:t>Merci pour votre attention !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4000" dirty="0" smtClean="0"/>
              <a:t>Des questions, suggestions , remarques… ?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8920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3964" y="1052736"/>
            <a:ext cx="6552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dirty="0">
                <a:solidFill>
                  <a:srgbClr val="008A3E"/>
                </a:solidFill>
              </a:rPr>
              <a:t>Evaluer l’évolution future des niveaux de services écosystémiques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3212976"/>
            <a:ext cx="69445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 smtClean="0"/>
              <a:t>Lien</a:t>
            </a:r>
            <a:r>
              <a:rPr lang="fr-FR" sz="3600" dirty="0" smtClean="0"/>
              <a:t> </a:t>
            </a:r>
            <a:r>
              <a:rPr lang="fr-FR" sz="3600" b="1" dirty="0" smtClean="0"/>
              <a:t>mécanistique</a:t>
            </a:r>
            <a:r>
              <a:rPr lang="fr-FR" sz="3600" dirty="0" smtClean="0"/>
              <a:t> entre le </a:t>
            </a:r>
            <a:r>
              <a:rPr lang="fr-FR" sz="3600" b="1" dirty="0" smtClean="0"/>
              <a:t>climat</a:t>
            </a:r>
            <a:r>
              <a:rPr lang="fr-FR" sz="3600" dirty="0" smtClean="0"/>
              <a:t> et les modes de </a:t>
            </a:r>
            <a:r>
              <a:rPr lang="fr-FR" sz="3600" b="1" dirty="0" smtClean="0"/>
              <a:t>gestion</a:t>
            </a:r>
            <a:r>
              <a:rPr lang="fr-FR" sz="3600" dirty="0" smtClean="0"/>
              <a:t>,</a:t>
            </a:r>
          </a:p>
          <a:p>
            <a:pPr algn="ctr"/>
            <a:r>
              <a:rPr lang="fr-FR" sz="3600" dirty="0" smtClean="0"/>
              <a:t>et les niveaux de </a:t>
            </a:r>
            <a:r>
              <a:rPr lang="fr-FR" sz="3600" b="1" dirty="0" smtClean="0"/>
              <a:t>services écosystémiques</a:t>
            </a:r>
          </a:p>
        </p:txBody>
      </p:sp>
    </p:spTree>
    <p:extLst>
      <p:ext uri="{BB962C8B-B14F-4D97-AF65-F5344CB8AC3E}">
        <p14:creationId xmlns:p14="http://schemas.microsoft.com/office/powerpoint/2010/main" val="31339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5642196"/>
            <a:ext cx="5147022" cy="10991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noProof="0" dirty="0" err="1" smtClean="0">
                <a:latin typeface="+mj-lt"/>
              </a:rPr>
              <a:t>Rôle</a:t>
            </a:r>
            <a:r>
              <a:rPr lang="en-US" sz="2400" noProof="0" dirty="0" smtClean="0">
                <a:latin typeface="+mj-lt"/>
              </a:rPr>
              <a:t> de la </a:t>
            </a:r>
            <a:r>
              <a:rPr lang="en-US" sz="2400" noProof="0" dirty="0" err="1" smtClean="0">
                <a:latin typeface="+mj-lt"/>
              </a:rPr>
              <a:t>capacité</a:t>
            </a:r>
            <a:r>
              <a:rPr lang="en-US" sz="2400" noProof="0" dirty="0" smtClean="0">
                <a:latin typeface="+mj-lt"/>
              </a:rPr>
              <a:t> de </a:t>
            </a:r>
            <a:r>
              <a:rPr lang="en-US" sz="2400" noProof="0" dirty="0" err="1" smtClean="0">
                <a:latin typeface="+mj-lt"/>
              </a:rPr>
              <a:t>plasticité</a:t>
            </a:r>
            <a:r>
              <a:rPr lang="en-US" sz="2400" noProof="0" dirty="0" smtClean="0">
                <a:latin typeface="+mj-lt"/>
              </a:rPr>
              <a:t> ?</a:t>
            </a:r>
          </a:p>
          <a:p>
            <a:pPr marL="0" indent="0">
              <a:buNone/>
            </a:pPr>
            <a:r>
              <a:rPr lang="en-US" sz="2400" noProof="0" dirty="0" err="1" smtClean="0">
                <a:latin typeface="+mj-lt"/>
              </a:rPr>
              <a:t>Rôle</a:t>
            </a:r>
            <a:r>
              <a:rPr lang="en-US" sz="2400" noProof="0" dirty="0" smtClean="0">
                <a:latin typeface="+mj-lt"/>
              </a:rPr>
              <a:t> de la perception des conditions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340768"/>
            <a:ext cx="2952328" cy="1353787"/>
          </a:xfrm>
          <a:prstGeom prst="rect">
            <a:avLst/>
          </a:prstGeom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395535" y="4844299"/>
            <a:ext cx="2664296" cy="658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 smtClean="0">
                <a:latin typeface="+mj-lt"/>
              </a:rPr>
              <a:t>Turn-over = importance de l’adaptation locale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059831" y="4858335"/>
            <a:ext cx="2643591" cy="658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 smtClean="0">
                <a:latin typeface="+mj-lt"/>
              </a:rPr>
              <a:t>Homogénéité = mécanismes manquants</a:t>
            </a: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5738421" y="4858838"/>
            <a:ext cx="3024336" cy="658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 smtClean="0">
                <a:latin typeface="+mj-lt"/>
              </a:rPr>
              <a:t>Similaire = confirme le rôle de la plasticité phénotypique</a:t>
            </a:r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Source de </a:t>
            </a:r>
            <a:r>
              <a:rPr lang="en-US" sz="3200" dirty="0" err="1" smtClean="0"/>
              <a:t>variabilité</a:t>
            </a:r>
            <a:r>
              <a:rPr lang="en-US" sz="3200" dirty="0" smtClean="0"/>
              <a:t> intra-</a:t>
            </a:r>
            <a:r>
              <a:rPr lang="en-US" sz="3200" dirty="0" err="1" smtClean="0"/>
              <a:t>spécifique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Rôle</a:t>
            </a:r>
            <a:r>
              <a:rPr lang="en-US" sz="3200" dirty="0" smtClean="0"/>
              <a:t> de la </a:t>
            </a:r>
            <a:r>
              <a:rPr lang="en-US" sz="3200" dirty="0" err="1" smtClean="0"/>
              <a:t>plasticité</a:t>
            </a:r>
            <a:r>
              <a:rPr lang="en-US" sz="3200" dirty="0" smtClean="0"/>
              <a:t> et de </a:t>
            </a:r>
            <a:r>
              <a:rPr lang="en-US" sz="3200" dirty="0" err="1" smtClean="0"/>
              <a:t>l’environnement</a:t>
            </a:r>
            <a:r>
              <a:rPr lang="en-US" sz="3200" dirty="0" smtClean="0"/>
              <a:t> local</a:t>
            </a:r>
            <a:endParaRPr lang="en-US" sz="3200" dirty="0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1097618" y="1474843"/>
            <a:ext cx="3924426" cy="1306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 smtClean="0">
                <a:latin typeface="+mj-lt"/>
              </a:rPr>
              <a:t>Tester les différences de signe et d’amplitude le long du gradient d’altitude</a:t>
            </a:r>
            <a:endParaRPr lang="fr-FR" sz="2400" dirty="0">
              <a:latin typeface="+mj-lt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7" y="2941624"/>
            <a:ext cx="2064692" cy="1917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2938882"/>
            <a:ext cx="2076187" cy="1919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086" y="3001124"/>
            <a:ext cx="2000615" cy="185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6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noProof="0" dirty="0" smtClean="0"/>
              <a:t>Comment la </a:t>
            </a:r>
            <a:r>
              <a:rPr lang="en-US" sz="3200" noProof="0" dirty="0" err="1" smtClean="0"/>
              <a:t>plasticit</a:t>
            </a:r>
            <a:r>
              <a:rPr lang="en-US" sz="3200" dirty="0" smtClean="0"/>
              <a:t>é </a:t>
            </a:r>
            <a:r>
              <a:rPr lang="en-US" sz="3200" dirty="0" err="1" smtClean="0"/>
              <a:t>impacte</a:t>
            </a:r>
            <a:r>
              <a:rPr lang="en-US" sz="3200" dirty="0" smtClean="0"/>
              <a:t> la coexistence ?</a:t>
            </a:r>
            <a:endParaRPr lang="en-US" sz="3200" noProof="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48" y="2852936"/>
            <a:ext cx="7807501" cy="2745000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1079610" y="1628800"/>
            <a:ext cx="6984776" cy="968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 smtClean="0">
                <a:latin typeface="+mj-lt"/>
              </a:rPr>
              <a:t>Tester les différences de diversité en fonction du mécanisme de plasticité phénotypique</a:t>
            </a:r>
            <a:endParaRPr lang="fr-F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008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– Variables (plantes)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0507" y="2132856"/>
            <a:ext cx="4212468" cy="37444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800" b="1" dirty="0" smtClean="0"/>
              <a:t>Espèces </a:t>
            </a:r>
            <a:r>
              <a:rPr lang="fr-FR" sz="2800" dirty="0" smtClean="0"/>
              <a:t>(stratégie)</a:t>
            </a:r>
          </a:p>
          <a:p>
            <a:r>
              <a:rPr lang="fr-FR" sz="2400" dirty="0" smtClean="0">
                <a:solidFill>
                  <a:srgbClr val="008A3E"/>
                </a:solidFill>
              </a:rPr>
              <a:t>Masse </a:t>
            </a:r>
            <a:r>
              <a:rPr lang="fr-FR" sz="2400" dirty="0">
                <a:solidFill>
                  <a:srgbClr val="008A3E"/>
                </a:solidFill>
              </a:rPr>
              <a:t>des graines</a:t>
            </a:r>
          </a:p>
          <a:p>
            <a:r>
              <a:rPr lang="fr-FR" sz="2400" dirty="0" smtClean="0">
                <a:solidFill>
                  <a:srgbClr val="008A3E"/>
                </a:solidFill>
              </a:rPr>
              <a:t>Maturité des plants</a:t>
            </a:r>
            <a:endParaRPr lang="fr-FR" sz="2400" dirty="0">
              <a:solidFill>
                <a:srgbClr val="008A3E"/>
              </a:solidFill>
            </a:endParaRPr>
          </a:p>
          <a:p>
            <a:r>
              <a:rPr lang="fr-FR" sz="2400" dirty="0">
                <a:solidFill>
                  <a:srgbClr val="008A3E"/>
                </a:solidFill>
              </a:rPr>
              <a:t>Actif/structural feuilles</a:t>
            </a:r>
          </a:p>
          <a:p>
            <a:r>
              <a:rPr lang="fr-FR" sz="2400" dirty="0">
                <a:solidFill>
                  <a:srgbClr val="008A3E"/>
                </a:solidFill>
              </a:rPr>
              <a:t>Actif/structural </a:t>
            </a:r>
            <a:r>
              <a:rPr lang="fr-FR" sz="2400" dirty="0" smtClean="0">
                <a:solidFill>
                  <a:srgbClr val="008A3E"/>
                </a:solidFill>
              </a:rPr>
              <a:t>racines</a:t>
            </a:r>
            <a:endParaRPr lang="fr-FR" sz="2400" dirty="0">
              <a:solidFill>
                <a:srgbClr val="008A3E"/>
              </a:solidFill>
            </a:endParaRPr>
          </a:p>
          <a:p>
            <a:r>
              <a:rPr lang="fr-FR" sz="2400" dirty="0">
                <a:solidFill>
                  <a:srgbClr val="008A3E"/>
                </a:solidFill>
              </a:rPr>
              <a:t>Coefficient </a:t>
            </a:r>
            <a:r>
              <a:rPr lang="fr-FR" sz="2400" dirty="0" smtClean="0">
                <a:solidFill>
                  <a:srgbClr val="008A3E"/>
                </a:solidFill>
              </a:rPr>
              <a:t>d’allocation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« A priori » des conditions 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environnementales</a:t>
            </a:r>
          </a:p>
          <a:p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Réactivité</a:t>
            </a:r>
            <a:endParaRPr lang="fr-FR" sz="2400" dirty="0">
              <a:solidFill>
                <a:srgbClr val="008A3E"/>
              </a:solidFill>
            </a:endParaRPr>
          </a:p>
          <a:p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Coefficient de forme</a:t>
            </a:r>
          </a:p>
          <a:p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Coefficient d’occupation de l’espace</a:t>
            </a:r>
            <a:endParaRPr lang="fr-FR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716016" y="2132856"/>
            <a:ext cx="41148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800" b="1" dirty="0" smtClean="0"/>
              <a:t>Individus </a:t>
            </a:r>
            <a:r>
              <a:rPr lang="fr-FR" sz="3800" dirty="0" smtClean="0"/>
              <a:t>(état)</a:t>
            </a:r>
          </a:p>
          <a:p>
            <a:r>
              <a:rPr lang="fr-FR" dirty="0" smtClean="0">
                <a:solidFill>
                  <a:srgbClr val="008A3E"/>
                </a:solidFill>
              </a:rPr>
              <a:t>Masse </a:t>
            </a:r>
            <a:r>
              <a:rPr lang="fr-FR" dirty="0">
                <a:solidFill>
                  <a:srgbClr val="008A3E"/>
                </a:solidFill>
              </a:rPr>
              <a:t>des </a:t>
            </a:r>
            <a:r>
              <a:rPr lang="fr-FR" dirty="0" smtClean="0">
                <a:solidFill>
                  <a:srgbClr val="008A3E"/>
                </a:solidFill>
              </a:rPr>
              <a:t>racines</a:t>
            </a:r>
          </a:p>
          <a:p>
            <a:r>
              <a:rPr lang="fr-FR" dirty="0">
                <a:solidFill>
                  <a:srgbClr val="008A3E"/>
                </a:solidFill>
              </a:rPr>
              <a:t>Masse des </a:t>
            </a:r>
            <a:r>
              <a:rPr lang="fr-FR" dirty="0" smtClean="0">
                <a:solidFill>
                  <a:srgbClr val="008A3E"/>
                </a:solidFill>
              </a:rPr>
              <a:t>feuilles</a:t>
            </a:r>
            <a:endParaRPr lang="fr-FR" dirty="0">
              <a:solidFill>
                <a:srgbClr val="008A3E"/>
              </a:solidFill>
            </a:endParaRPr>
          </a:p>
          <a:p>
            <a:r>
              <a:rPr lang="fr-FR" dirty="0" smtClean="0">
                <a:solidFill>
                  <a:srgbClr val="008A3E"/>
                </a:solidFill>
              </a:rPr>
              <a:t>Ratio actif/structural </a:t>
            </a:r>
            <a:r>
              <a:rPr lang="fr-FR" dirty="0">
                <a:solidFill>
                  <a:srgbClr val="008A3E"/>
                </a:solidFill>
              </a:rPr>
              <a:t>feuilles</a:t>
            </a:r>
          </a:p>
          <a:p>
            <a:r>
              <a:rPr lang="fr-FR" dirty="0" smtClean="0">
                <a:solidFill>
                  <a:srgbClr val="008A3E"/>
                </a:solidFill>
              </a:rPr>
              <a:t>Ratio actif/structural racines</a:t>
            </a:r>
          </a:p>
          <a:p>
            <a:r>
              <a:rPr lang="fr-FR" dirty="0" smtClean="0">
                <a:solidFill>
                  <a:srgbClr val="008A3E"/>
                </a:solidFill>
              </a:rPr>
              <a:t>Masse </a:t>
            </a:r>
            <a:r>
              <a:rPr lang="fr-FR" dirty="0">
                <a:solidFill>
                  <a:srgbClr val="008A3E"/>
                </a:solidFill>
              </a:rPr>
              <a:t>tissus </a:t>
            </a:r>
            <a:r>
              <a:rPr lang="fr-FR" dirty="0" smtClean="0">
                <a:solidFill>
                  <a:srgbClr val="008A3E"/>
                </a:solidFill>
              </a:rPr>
              <a:t>reproducteurs</a:t>
            </a:r>
            <a:endParaRPr lang="fr-FR" dirty="0">
              <a:solidFill>
                <a:srgbClr val="008A3E"/>
              </a:solidFill>
            </a:endParaRPr>
          </a:p>
          <a:p>
            <a:r>
              <a:rPr lang="fr-FR" dirty="0" smtClean="0">
                <a:solidFill>
                  <a:srgbClr val="92D050"/>
                </a:solidFill>
              </a:rPr>
              <a:t>Age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Disponibilité estimée des ressources</a:t>
            </a:r>
            <a:endParaRPr lang="fr-FR" dirty="0" smtClean="0">
              <a:solidFill>
                <a:srgbClr val="92D050"/>
              </a:solidFill>
            </a:endParaRP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Position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Rayons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Hauteur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Productivité nette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Jour consécutif de sécheresse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83568" y="6021288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800" b="1" dirty="0" smtClean="0"/>
              <a:t>Paramètres physiologiques communs à toutes les espèces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907704" y="1412776"/>
            <a:ext cx="532859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800" dirty="0" smtClean="0"/>
              <a:t>Multitude d’axes de différenciation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Modèle – Variables (enviro</a:t>
            </a:r>
            <a:r>
              <a:rPr lang="fr-FR" dirty="0"/>
              <a:t>n</a:t>
            </a:r>
            <a:r>
              <a:rPr lang="fr-FR" dirty="0" smtClean="0"/>
              <a:t>nement)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1870373"/>
            <a:ext cx="3816423" cy="36364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 smtClean="0"/>
              <a:t>Sol </a:t>
            </a:r>
            <a:endParaRPr lang="fr-FR" sz="2400" dirty="0">
              <a:solidFill>
                <a:srgbClr val="008A3E"/>
              </a:solidFill>
            </a:endParaRP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</a:rPr>
              <a:t>Profondeur</a:t>
            </a:r>
          </a:p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Teneur critique en eau</a:t>
            </a:r>
          </a:p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Teneur en eau de saturation</a:t>
            </a:r>
          </a:p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Teneur en eau</a:t>
            </a:r>
          </a:p>
          <a:p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LAI</a:t>
            </a:r>
          </a:p>
          <a:p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(Température)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148064" y="1902421"/>
            <a:ext cx="2376264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dirty="0" smtClean="0"/>
              <a:t>Atmosphère</a:t>
            </a:r>
            <a:endParaRPr lang="fr-FR" sz="2400" dirty="0" smtClean="0">
              <a:solidFill>
                <a:srgbClr val="008A3E"/>
              </a:solidFill>
            </a:endParaRPr>
          </a:p>
          <a:p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Luminosité</a:t>
            </a:r>
          </a:p>
          <a:p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Température</a:t>
            </a:r>
          </a:p>
          <a:p>
            <a:pPr marL="0" indent="0">
              <a:buNone/>
            </a:pP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2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dans l’espace</a:t>
            </a:r>
            <a:endParaRPr lang="fr-FR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08667"/>
            <a:ext cx="343774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755" y="2285628"/>
            <a:ext cx="3883497" cy="347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9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Compétition pour les ressources</a:t>
            </a:r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4960751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961153" y="1177033"/>
            <a:ext cx="3400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/>
              <a:t>Exemple de la lumière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247506" y="2559427"/>
            <a:ext cx="3392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La lumière incidente absorbée par chaque couche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247505" y="3528943"/>
            <a:ext cx="339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Chaque couche est homogène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247505" y="4355561"/>
            <a:ext cx="3643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Disponibilité totale</a:t>
            </a:r>
          </a:p>
          <a:p>
            <a:pPr algn="ctr"/>
            <a:r>
              <a:rPr lang="fr-FR" sz="2000" dirty="0" smtClean="0"/>
              <a:t>= lumière absorbée dans chaque couche de chaque pixel</a:t>
            </a:r>
          </a:p>
        </p:txBody>
      </p:sp>
      <p:pic>
        <p:nvPicPr>
          <p:cNvPr id="8" name="Picture 4" descr="https://upload.wikimedia.org/wikipedia/commons/thumb/c/c7/Coexistence-Phalaris-CA-ODE-1400619436.png/330px-Coexistence-Phalaris-CA-ODE-140061943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28"/>
          <a:stretch/>
        </p:blipFill>
        <p:spPr bwMode="auto">
          <a:xfrm>
            <a:off x="8385620" y="0"/>
            <a:ext cx="758380" cy="6866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6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Relations supposées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SLA longévité</a:t>
            </a:r>
          </a:p>
          <a:p>
            <a:r>
              <a:rPr lang="fr-FR" dirty="0" smtClean="0"/>
              <a:t>SRL longévité</a:t>
            </a:r>
          </a:p>
          <a:p>
            <a:r>
              <a:rPr lang="fr-FR" dirty="0" smtClean="0"/>
              <a:t>SLA respiration</a:t>
            </a:r>
          </a:p>
          <a:p>
            <a:r>
              <a:rPr lang="fr-FR" dirty="0" smtClean="0"/>
              <a:t>SRL respiration</a:t>
            </a:r>
          </a:p>
          <a:p>
            <a:r>
              <a:rPr lang="fr-FR" dirty="0" smtClean="0"/>
              <a:t>SLA WUE</a:t>
            </a:r>
          </a:p>
          <a:p>
            <a:r>
              <a:rPr lang="fr-FR" dirty="0" smtClean="0"/>
              <a:t>Masse des graines – taux de germination &amp; survie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42" name="Picture 2" descr="C:\Users\clement.viguier\Documents\These\2014-2015\Prod\Images\Figures\Jung_intra-vs-int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473825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V="1">
            <a:off x="6012160" y="2132856"/>
            <a:ext cx="0" cy="72008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6027666" y="3140968"/>
            <a:ext cx="0" cy="72008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228184" y="3316342"/>
            <a:ext cx="236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Intra-</a:t>
            </a:r>
            <a:r>
              <a:rPr lang="fr-FR" dirty="0" err="1" smtClean="0"/>
              <a:t>specific</a:t>
            </a:r>
            <a:r>
              <a:rPr lang="fr-FR" dirty="0" smtClean="0"/>
              <a:t> variations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228184" y="2329678"/>
            <a:ext cx="26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Inter-</a:t>
            </a:r>
            <a:r>
              <a:rPr lang="fr-FR" dirty="0" err="1" smtClean="0"/>
              <a:t>specific</a:t>
            </a:r>
            <a:r>
              <a:rPr lang="fr-FR" dirty="0" smtClean="0"/>
              <a:t> (=turn-over)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6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èche droite 8"/>
          <p:cNvSpPr/>
          <p:nvPr/>
        </p:nvSpPr>
        <p:spPr>
          <a:xfrm>
            <a:off x="2627784" y="2538482"/>
            <a:ext cx="5400600" cy="3344516"/>
          </a:xfrm>
          <a:prstGeom prst="rightArrow">
            <a:avLst>
              <a:gd name="adj1" fmla="val 50000"/>
              <a:gd name="adj2" fmla="val 161476"/>
            </a:avLst>
          </a:prstGeom>
          <a:solidFill>
            <a:srgbClr val="C9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dirty="0" smtClean="0"/>
              <a:t>Du climat aux services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266203" y="1628800"/>
            <a:ext cx="1114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Climat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1105825" y="3599729"/>
            <a:ext cx="1305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Gestion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7020208" y="1772816"/>
            <a:ext cx="1371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/>
              <a:t>Services</a:t>
            </a:r>
            <a:endParaRPr lang="fr-FR" sz="2800" dirty="0"/>
          </a:p>
        </p:txBody>
      </p:sp>
      <p:pic>
        <p:nvPicPr>
          <p:cNvPr id="2050" name="Picture 2" descr="http://www.eea.europa.eu/data-and-maps/figures/temperature-and-precipitation-in-the-alps-for-the-period-196120131990/figure-2-4.tif/image_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72980"/>
            <a:ext cx="3312368" cy="108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lement.viguier\Documents\These\2014-2015\Prod\Images\Photos\00173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14" y="4122950"/>
            <a:ext cx="3092950" cy="201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lement.viguier\Documents\These\2014-2015\Prod\Images\Photos\Greg\002642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907" y="2515313"/>
            <a:ext cx="2417621" cy="16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6609985" y="4293096"/>
            <a:ext cx="2174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Fourrage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Fleurs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Séquestration C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019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èche droite 8"/>
          <p:cNvSpPr/>
          <p:nvPr/>
        </p:nvSpPr>
        <p:spPr>
          <a:xfrm>
            <a:off x="2627784" y="2538482"/>
            <a:ext cx="5400600" cy="3344516"/>
          </a:xfrm>
          <a:prstGeom prst="rightArrow">
            <a:avLst>
              <a:gd name="adj1" fmla="val 50000"/>
              <a:gd name="adj2" fmla="val 161476"/>
            </a:avLst>
          </a:prstGeom>
          <a:solidFill>
            <a:srgbClr val="C9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dirty="0" smtClean="0"/>
              <a:t>Du climat aux services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716" y="2982296"/>
            <a:ext cx="2664296" cy="238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266203" y="1628800"/>
            <a:ext cx="1114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Climat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1105825" y="3599729"/>
            <a:ext cx="1305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Gestion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3550716" y="1680360"/>
            <a:ext cx="29141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/>
              <a:t>Propriétés</a:t>
            </a:r>
          </a:p>
          <a:p>
            <a:pPr algn="ctr"/>
            <a:r>
              <a:rPr lang="fr-FR" sz="2800" dirty="0" smtClean="0"/>
              <a:t>de la communauté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7020208" y="1782689"/>
            <a:ext cx="1371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/>
              <a:t>Services</a:t>
            </a:r>
            <a:endParaRPr lang="fr-FR" sz="2800" dirty="0"/>
          </a:p>
        </p:txBody>
      </p:sp>
      <p:pic>
        <p:nvPicPr>
          <p:cNvPr id="2050" name="Picture 2" descr="http://www.eea.europa.eu/data-and-maps/figures/temperature-and-precipitation-in-the-alps-for-the-period-196120131990/figure-2-4.tif/image_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72980"/>
            <a:ext cx="3312368" cy="108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lement.viguier\Documents\These\2014-2015\Prod\Images\Photos\00173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14" y="4122950"/>
            <a:ext cx="3092950" cy="201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lement.viguier\Documents\These\2014-2015\Prod\Images\Photos\Greg\002642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907" y="2525186"/>
            <a:ext cx="2417621" cy="16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6609985" y="4302969"/>
            <a:ext cx="2174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Fourrage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Fleurs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Séquestration C</a:t>
            </a:r>
            <a:endParaRPr lang="fr-FR" sz="20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18632"/>
            <a:ext cx="69865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7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Déterminer la distribution des traits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25504" y="5050938"/>
            <a:ext cx="2952328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Règles d’assemblages</a:t>
            </a:r>
          </a:p>
          <a:p>
            <a:pPr marL="0" indent="0">
              <a:buNone/>
            </a:pPr>
            <a:r>
              <a:rPr lang="fr-FR" sz="2400" dirty="0" smtClean="0"/>
              <a:t>Réponse des espèces</a:t>
            </a: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Interactions</a:t>
            </a:r>
            <a:endParaRPr lang="fr-FR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08920"/>
            <a:ext cx="2593133" cy="232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e 16"/>
          <p:cNvGrpSpPr/>
          <p:nvPr/>
        </p:nvGrpSpPr>
        <p:grpSpPr>
          <a:xfrm>
            <a:off x="292368" y="1423231"/>
            <a:ext cx="8589198" cy="1087671"/>
            <a:chOff x="292368" y="1423231"/>
            <a:chExt cx="8589198" cy="1087671"/>
          </a:xfrm>
        </p:grpSpPr>
        <p:sp>
          <p:nvSpPr>
            <p:cNvPr id="5" name="ZoneTexte 4"/>
            <p:cNvSpPr txBox="1"/>
            <p:nvPr/>
          </p:nvSpPr>
          <p:spPr>
            <a:xfrm>
              <a:off x="292368" y="1423231"/>
              <a:ext cx="27038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fr-FR" sz="2000" dirty="0" smtClean="0"/>
                <a:t>Hétérogénéité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fr-FR" sz="2000" dirty="0" smtClean="0"/>
                <a:t>Interactions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fr-FR" sz="2000" dirty="0" smtClean="0"/>
                <a:t>Stratégies multiples</a:t>
              </a:r>
              <a:endParaRPr lang="fr-FR" sz="2000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3727946" y="1607896"/>
              <a:ext cx="20023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000" dirty="0" smtClean="0"/>
                <a:t>Réponses et</a:t>
              </a:r>
            </a:p>
            <a:p>
              <a:pPr algn="ctr"/>
              <a:r>
                <a:rPr lang="fr-FR" sz="2000" dirty="0" smtClean="0"/>
                <a:t>motifs complexes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6406221" y="1495239"/>
              <a:ext cx="24753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smtClean="0"/>
                <a:t>Difficile de prédire</a:t>
              </a:r>
              <a:r>
                <a:rPr lang="fr-FR" sz="2000" dirty="0"/>
                <a:t> </a:t>
              </a:r>
              <a:r>
                <a:rPr lang="fr-FR" sz="2000" dirty="0" smtClean="0"/>
                <a:t>la réponse de la communauté</a:t>
              </a:r>
            </a:p>
          </p:txBody>
        </p:sp>
        <p:cxnSp>
          <p:nvCxnSpPr>
            <p:cNvPr id="9" name="Connecteur droit avec flèche 8"/>
            <p:cNvCxnSpPr>
              <a:endCxn id="6" idx="1"/>
            </p:cNvCxnSpPr>
            <p:nvPr/>
          </p:nvCxnSpPr>
          <p:spPr>
            <a:xfrm>
              <a:off x="2884656" y="1961839"/>
              <a:ext cx="8432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6" idx="3"/>
            </p:cNvCxnSpPr>
            <p:nvPr/>
          </p:nvCxnSpPr>
          <p:spPr>
            <a:xfrm>
              <a:off x="5730289" y="1961839"/>
              <a:ext cx="8579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 descr="C:\Users\clement.viguier\Documents\These\2014-2015\Prod\Images\Figures\Kichenin_altitude-gradient-trai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7" t="1870" r="34266" b="50969"/>
          <a:stretch/>
        </p:blipFill>
        <p:spPr bwMode="auto">
          <a:xfrm>
            <a:off x="1210627" y="2996952"/>
            <a:ext cx="334805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459337" y="6559621"/>
            <a:ext cx="36846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 err="1">
                <a:solidFill>
                  <a:prstClr val="black"/>
                </a:solidFill>
              </a:rPr>
              <a:t>Kichenin</a:t>
            </a:r>
            <a:r>
              <a:rPr lang="en-US" sz="1200" dirty="0">
                <a:solidFill>
                  <a:prstClr val="black"/>
                </a:solidFill>
              </a:rPr>
              <a:t> et al., </a:t>
            </a:r>
            <a:r>
              <a:rPr lang="en-US" sz="1200" i="1" dirty="0">
                <a:solidFill>
                  <a:prstClr val="black"/>
                </a:solidFill>
              </a:rPr>
              <a:t>Functional Ecology, </a:t>
            </a:r>
            <a:r>
              <a:rPr lang="en-US" sz="1200" dirty="0">
                <a:solidFill>
                  <a:prstClr val="black"/>
                </a:solidFill>
              </a:rPr>
              <a:t>2013, 27, 1254–1261</a:t>
            </a:r>
            <a:endParaRPr lang="fr-FR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15616" y="1196752"/>
            <a:ext cx="63367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dirty="0" smtClean="0"/>
              <a:t>Lien mécanistique =</a:t>
            </a:r>
          </a:p>
          <a:p>
            <a:pPr algn="ctr"/>
            <a:endParaRPr lang="fr-FR" sz="4000" b="1" dirty="0"/>
          </a:p>
          <a:p>
            <a:pPr algn="ctr"/>
            <a:r>
              <a:rPr lang="fr-FR" sz="4000" b="1" dirty="0" smtClean="0"/>
              <a:t>Compromis d’allocation et de traits d’histoire de vie</a:t>
            </a:r>
          </a:p>
          <a:p>
            <a:pPr algn="ctr"/>
            <a:r>
              <a:rPr lang="fr-FR" sz="4000" dirty="0" smtClean="0"/>
              <a:t>(= variabilité </a:t>
            </a:r>
            <a:r>
              <a:rPr lang="fr-FR" sz="4000" dirty="0" err="1" smtClean="0"/>
              <a:t>inter-spécifique</a:t>
            </a:r>
            <a:r>
              <a:rPr lang="fr-FR" sz="4000" dirty="0" smtClean="0"/>
              <a:t>)</a:t>
            </a:r>
            <a:endParaRPr lang="fr-FR" sz="4000" b="1" dirty="0" smtClean="0"/>
          </a:p>
          <a:p>
            <a:pPr algn="ctr"/>
            <a:r>
              <a:rPr lang="fr-FR" sz="4000" b="1" dirty="0" smtClean="0"/>
              <a:t>Plasticité des plantes</a:t>
            </a:r>
          </a:p>
          <a:p>
            <a:pPr algn="ctr"/>
            <a:r>
              <a:rPr lang="fr-FR" sz="4000" dirty="0" smtClean="0"/>
              <a:t>(= </a:t>
            </a:r>
            <a:r>
              <a:rPr lang="fr-FR" sz="4000" dirty="0"/>
              <a:t>variabilité </a:t>
            </a:r>
            <a:r>
              <a:rPr lang="fr-FR" sz="4000" dirty="0" smtClean="0"/>
              <a:t>intra-spécifique</a:t>
            </a:r>
            <a:r>
              <a:rPr lang="fr-FR" sz="4000" dirty="0"/>
              <a:t>)</a:t>
            </a:r>
          </a:p>
          <a:p>
            <a:pPr algn="ctr"/>
            <a:endParaRPr lang="fr-F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0765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modèle centré sur la communauté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95536" y="4256221"/>
            <a:ext cx="74888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11560" y="382417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Molécule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947499" y="382417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Organe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715486" y="3824173"/>
            <a:ext cx="100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Individu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788024" y="3803447"/>
            <a:ext cx="187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Communauté</a:t>
            </a:r>
            <a:endParaRPr lang="fr-FR" sz="2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732240" y="382417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Paysage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11560" y="440023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947499" y="440023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</a:t>
            </a:r>
            <a:r>
              <a:rPr lang="fr-FR" dirty="0"/>
              <a:t>/</a:t>
            </a:r>
            <a:r>
              <a:rPr lang="fr-FR" dirty="0" smtClean="0"/>
              <a:t>min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715486" y="4400237"/>
            <a:ext cx="100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h/j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971835" y="4400237"/>
            <a:ext cx="150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j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6732240" y="440023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j/sem.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344308" y="5313337"/>
            <a:ext cx="108012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DGVMs</a:t>
            </a:r>
            <a:endParaRPr lang="fr-FR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687894" y="5329973"/>
            <a:ext cx="203505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Modèles physio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223745" y="5336786"/>
            <a:ext cx="198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Modèles à base d’individus</a:t>
            </a:r>
            <a:endParaRPr lang="fr-FR" b="1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5790764" y="5310100"/>
            <a:ext cx="0" cy="15479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4" descr="https://upload.wikimedia.org/wikipedia/commons/thumb/c/c7/Coexistence-Phalaris-CA-ODE-1400619436.png/330px-Coexistence-Phalaris-CA-ODE-140061943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28"/>
          <a:stretch/>
        </p:blipFill>
        <p:spPr bwMode="auto">
          <a:xfrm>
            <a:off x="3351655" y="1801580"/>
            <a:ext cx="1728192" cy="15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353" y="1755884"/>
            <a:ext cx="221987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 descr="Polhemus FASTRAK Study #2: Rice Growt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027" y="1616596"/>
            <a:ext cx="1371318" cy="19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1947499" y="467768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mm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715486" y="4677681"/>
            <a:ext cx="100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cm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4971835" y="4677681"/>
            <a:ext cx="150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</a:t>
            </a:r>
            <a:r>
              <a:rPr lang="fr-FR" b="1" dirty="0" smtClean="0"/>
              <a:t>m/m</a:t>
            </a:r>
            <a:endParaRPr lang="fr-FR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6732240" y="467768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m/km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5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– vue générale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89" y="2574196"/>
            <a:ext cx="684078" cy="67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41" y="3350974"/>
            <a:ext cx="888825" cy="69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540" y="2814184"/>
            <a:ext cx="699434" cy="69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necteur droit avec flèche 7"/>
          <p:cNvCxnSpPr/>
          <p:nvPr/>
        </p:nvCxnSpPr>
        <p:spPr>
          <a:xfrm>
            <a:off x="1939829" y="4202209"/>
            <a:ext cx="409677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433452" y="4202209"/>
            <a:ext cx="421294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79512" y="2204864"/>
            <a:ext cx="216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Précipitations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905747" y="2450387"/>
            <a:ext cx="151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Températures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732240" y="5081444"/>
            <a:ext cx="100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Diversité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740352" y="5219908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Productivité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020272" y="5733256"/>
            <a:ext cx="1297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Stratégies</a:t>
            </a:r>
          </a:p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dominantes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064086" y="4202209"/>
            <a:ext cx="178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Etats du système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Connecteur droit avec flèche 18"/>
          <p:cNvCxnSpPr>
            <a:stCxn id="18" idx="2"/>
            <a:endCxn id="13" idx="0"/>
          </p:cNvCxnSpPr>
          <p:nvPr/>
        </p:nvCxnSpPr>
        <p:spPr>
          <a:xfrm flipH="1">
            <a:off x="7235391" y="4571541"/>
            <a:ext cx="722306" cy="50990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8" idx="2"/>
            <a:endCxn id="16" idx="0"/>
          </p:cNvCxnSpPr>
          <p:nvPr/>
        </p:nvCxnSpPr>
        <p:spPr>
          <a:xfrm>
            <a:off x="7957697" y="4571541"/>
            <a:ext cx="442548" cy="64836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8" idx="2"/>
            <a:endCxn id="17" idx="0"/>
          </p:cNvCxnSpPr>
          <p:nvPr/>
        </p:nvCxnSpPr>
        <p:spPr>
          <a:xfrm flipH="1">
            <a:off x="7668944" y="4571541"/>
            <a:ext cx="288753" cy="116171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450" y="2503044"/>
            <a:ext cx="1938587" cy="173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ZoneTexte 35"/>
          <p:cNvSpPr txBox="1"/>
          <p:nvPr/>
        </p:nvSpPr>
        <p:spPr>
          <a:xfrm>
            <a:off x="1290470" y="423507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79512" y="5199704"/>
            <a:ext cx="929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Pluie de</a:t>
            </a:r>
          </a:p>
          <a:p>
            <a:pPr algn="ct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graines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52" y="3601297"/>
            <a:ext cx="1527462" cy="87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3995311" y="1772816"/>
            <a:ext cx="151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MODELE</a:t>
            </a:r>
            <a:endParaRPr lang="fr-F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14378" y="1772816"/>
            <a:ext cx="151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ENTREES</a:t>
            </a:r>
            <a:endParaRPr lang="fr-F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927715" y="1772816"/>
            <a:ext cx="151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SORTIES</a:t>
            </a:r>
            <a:endParaRPr lang="fr-F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2699792" y="5062335"/>
            <a:ext cx="3733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Compétition (eau et lumière), production, allocation,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reproduction, mortalité, …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89" y="4620913"/>
            <a:ext cx="1030249" cy="70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ZoneTexte 68"/>
          <p:cNvSpPr txBox="1"/>
          <p:nvPr/>
        </p:nvSpPr>
        <p:spPr>
          <a:xfrm>
            <a:off x="1099650" y="5418190"/>
            <a:ext cx="92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00" y="4370664"/>
            <a:ext cx="723038" cy="697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64904"/>
            <a:ext cx="4234145" cy="239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ZoneTexte 31"/>
          <p:cNvSpPr txBox="1"/>
          <p:nvPr/>
        </p:nvSpPr>
        <p:spPr>
          <a:xfrm>
            <a:off x="190027" y="4013316"/>
            <a:ext cx="109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Lumière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910439" y="2112531"/>
            <a:ext cx="3733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d’individus, spatialement explicite</a:t>
            </a:r>
          </a:p>
        </p:txBody>
      </p:sp>
    </p:spTree>
    <p:extLst>
      <p:ext uri="{BB962C8B-B14F-4D97-AF65-F5344CB8AC3E}">
        <p14:creationId xmlns:p14="http://schemas.microsoft.com/office/powerpoint/2010/main" val="34298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66" y="1512079"/>
            <a:ext cx="7271426" cy="502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14604" y="188640"/>
            <a:ext cx="59811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/>
              <a:t>Modèle – Représentation de la diversité ?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4525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22359</TotalTime>
  <Words>685</Words>
  <Application>Microsoft Office PowerPoint</Application>
  <PresentationFormat>Affichage à l'écran (4:3)</PresentationFormat>
  <Paragraphs>194</Paragraphs>
  <Slides>28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Thème Office</vt:lpstr>
      <vt:lpstr>Un modèle des prairies de montagne intégrant la plasticité phénotypique</vt:lpstr>
      <vt:lpstr>Présentation PowerPoint</vt:lpstr>
      <vt:lpstr>Du climat aux services</vt:lpstr>
      <vt:lpstr>Du climat aux services</vt:lpstr>
      <vt:lpstr>Déterminer la distribution des traits</vt:lpstr>
      <vt:lpstr>Présentation PowerPoint</vt:lpstr>
      <vt:lpstr>Un modèle centré sur la communauté</vt:lpstr>
      <vt:lpstr>Modèle – vue générale</vt:lpstr>
      <vt:lpstr>Présentation PowerPoint</vt:lpstr>
      <vt:lpstr>Compromis d’allocation</vt:lpstr>
      <vt:lpstr>Présentation PowerPoint</vt:lpstr>
      <vt:lpstr>Variabilité intra-spécifique</vt:lpstr>
      <vt:lpstr>Comment représenter la plasticité ?</vt:lpstr>
      <vt:lpstr>Plasticité phénotypique Equilibre fonctionnel – exemple</vt:lpstr>
      <vt:lpstr>Plasticité phénotypique Quel futur ?</vt:lpstr>
      <vt:lpstr>Plasticité phénotypique Une vision du futur déterminante</vt:lpstr>
      <vt:lpstr>Conclusion à propos du modèle</vt:lpstr>
      <vt:lpstr>Questions à explorer</vt:lpstr>
      <vt:lpstr>Merci pour votre attention !  Des questions, suggestions , remarques… ?</vt:lpstr>
      <vt:lpstr>Présentation PowerPoint</vt:lpstr>
      <vt:lpstr>Présentation PowerPoint</vt:lpstr>
      <vt:lpstr>Comment la plasticité impacte la coexistence ?</vt:lpstr>
      <vt:lpstr>Modèle – Variables (plantes)</vt:lpstr>
      <vt:lpstr>Modèle – Variables (environnement)</vt:lpstr>
      <vt:lpstr>Représentation dans l’espace</vt:lpstr>
      <vt:lpstr>Compétition pour les ressources</vt:lpstr>
      <vt:lpstr>Relations supposées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Viguier Clément</dc:creator>
  <cp:lastModifiedBy>Viguier Clément</cp:lastModifiedBy>
  <cp:revision>180</cp:revision>
  <cp:lastPrinted>2015-12-08T09:56:34Z</cp:lastPrinted>
  <dcterms:created xsi:type="dcterms:W3CDTF">2015-10-22T09:28:25Z</dcterms:created>
  <dcterms:modified xsi:type="dcterms:W3CDTF">2015-12-09T09:54:48Z</dcterms:modified>
</cp:coreProperties>
</file>