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9" r:id="rId3"/>
    <p:sldId id="287" r:id="rId4"/>
    <p:sldId id="288" r:id="rId5"/>
    <p:sldId id="260" r:id="rId6"/>
    <p:sldId id="261" r:id="rId7"/>
    <p:sldId id="283" r:id="rId8"/>
    <p:sldId id="284" r:id="rId9"/>
    <p:sldId id="279" r:id="rId10"/>
    <p:sldId id="280" r:id="rId11"/>
    <p:sldId id="281" r:id="rId12"/>
    <p:sldId id="282" r:id="rId13"/>
    <p:sldId id="285" r:id="rId14"/>
    <p:sldId id="262" r:id="rId15"/>
    <p:sldId id="267" r:id="rId16"/>
    <p:sldId id="266" r:id="rId17"/>
    <p:sldId id="268" r:id="rId18"/>
    <p:sldId id="269" r:id="rId19"/>
    <p:sldId id="272" r:id="rId20"/>
    <p:sldId id="270" r:id="rId21"/>
    <p:sldId id="271" r:id="rId22"/>
    <p:sldId id="273" r:id="rId23"/>
    <p:sldId id="274" r:id="rId24"/>
    <p:sldId id="275" r:id="rId25"/>
    <p:sldId id="286" r:id="rId26"/>
    <p:sldId id="263" r:id="rId27"/>
    <p:sldId id="277" r:id="rId28"/>
    <p:sldId id="276" r:id="rId29"/>
    <p:sldId id="264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532" autoAdjust="0"/>
  </p:normalViewPr>
  <p:slideViewPr>
    <p:cSldViewPr snapToGrid="0">
      <p:cViewPr varScale="1">
        <p:scale>
          <a:sx n="105" d="100"/>
          <a:sy n="105" d="100"/>
        </p:scale>
        <p:origin x="19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94C-0373-4EA6-96BF-E9783890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6629399" cy="2488584"/>
          </a:xfrm>
        </p:spPr>
        <p:txBody>
          <a:bodyPr wrap="square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0E96-9C95-4196-997C-563D4EFA8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7"/>
            <a:ext cx="6629399" cy="17257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44EED-73EF-47F3-B788-790F1FCB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F253-6DAB-42E2-BB28-C797BC23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E8C4-CD5D-40FB-8748-AE82F71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A5C43E-BF1E-435B-9B7C-973F8F39E1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122363"/>
            <a:ext cx="2743200" cy="505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0B44-5817-4B5A-B8BD-21D41B03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41D7-2F80-4DD1-A7D1-999146B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C7AA-B643-404D-97F3-853C45D9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7AED-D6E2-4A06-B212-E8C1620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B7CDF-2844-4D1F-A386-41D34C8F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F61A-9075-4B1F-895F-9CCA101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B49F-4090-4237-B648-640A1852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59BD7-4C04-43F5-964C-A2128BF8F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979B-7D0D-4F04-B4D0-5DCE240F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9487-4FB7-4C38-A48E-C1502429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325C-ECC0-4D4E-A066-FA633988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4472F-C0E2-465D-98A8-C512CA9A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7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9870-F222-4DB4-AFA2-152CCDA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ABE8-442D-4DE2-8C21-B7C46C0B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9263-0686-42E5-9265-EC3D58B2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7A60-9707-4E85-B88A-5F763E5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65D-5F6D-4A28-BEC2-AB1B7AF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9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A554C-9102-4F6E-BFB2-833BB179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F7D0-FA55-4EB2-B7FD-EB12B6FA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F81F-AFA2-4B7D-863E-637BAA91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852E-584D-4AC8-8233-6105072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D814-FCC9-4F4B-A9DA-50A526D3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5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F63-59D8-4390-A000-E11758AF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7F1E4-A8F2-4C08-8BC8-B6CD33E21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7DDC-7E1C-46F4-8CAB-F15A7DF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BAB0-A72B-469C-8622-55A998D4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3CD0-7021-456E-AE5A-542DF674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94C-0373-4EA6-96BF-E9783890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6629399" cy="2488584"/>
          </a:xfrm>
        </p:spPr>
        <p:txBody>
          <a:bodyPr wrap="square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0E96-9C95-4196-997C-563D4EFA8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7"/>
            <a:ext cx="6629399" cy="17257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44EED-73EF-47F3-B788-790F1FCB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F253-6DAB-42E2-BB28-C797BC23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E8C4-CD5D-40FB-8748-AE82F71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A5C43E-BF1E-435B-9B7C-973F8F39E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-1597794" y="1122363"/>
            <a:ext cx="5636394" cy="5054600"/>
          </a:xfrm>
        </p:spPr>
        <p:txBody>
          <a:bodyPr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45000"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</a:lstStyle>
          <a:p>
            <a:pPr lvl="0"/>
            <a:r>
              <a:rPr lang="fr-FR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275E1E-8BBE-4209-AA45-596504707B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0"/>
            <a:ext cx="12191999" cy="6176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5050-3B63-417E-8D07-8841870A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6268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6B79A-ADBF-4CC5-A9C4-A77C079C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37C20-1B0A-4100-8F3B-E8850252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C8F45-BC7C-4260-B23B-5E68A62E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53BB-D318-4C98-B8F4-91A2EC7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E3EF-7464-44DC-BD92-121242D8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EC8A-71ED-4405-8006-C8B07707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0CED-C403-48D7-89E5-477E4EF0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993C-8FDC-4F37-A177-3CA52EDA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9481-6B88-4551-A4AF-CAECE6C7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C88C-B250-49E2-AA78-B2A1F773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9B87-5781-4877-8AD4-48E064FA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E9ED-47D6-4AA6-801C-CD1F162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8AF8-F22F-4285-B818-1056C64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052B-1BB0-48C0-AD95-D4605DD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5E9C-FE3A-47C2-96BE-474910228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C703-2EEA-41CD-9340-69CC543F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CC82-ACBA-4CE9-BC3F-D709E354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248C-C9A6-46E3-BCE2-1FB5582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E563-ACFE-458D-AD77-41B3182C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4644-7927-4298-B671-48CC60F5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BFBC-2744-4F1F-A161-2884501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398" y="1681163"/>
            <a:ext cx="4262634" cy="823912"/>
          </a:xfrm>
        </p:spPr>
        <p:txBody>
          <a:bodyPr anchor="b"/>
          <a:lstStyle>
            <a:lvl1pPr marL="0" indent="0" algn="r">
              <a:buNone/>
              <a:defRPr lang="en-US" dirty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E408-604B-4B7C-996C-C42C9B56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2398" y="2505075"/>
            <a:ext cx="4262634" cy="3684588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77FA5-1441-49CF-B8FD-E2B9071F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7015" y="1681163"/>
            <a:ext cx="4283626" cy="823912"/>
          </a:xfrm>
        </p:spPr>
        <p:txBody>
          <a:bodyPr anchor="b"/>
          <a:lstStyle>
            <a:lvl1pPr marL="0" indent="0" algn="r">
              <a:buNone/>
              <a:defRPr lang="en-US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88217-7A89-4E8F-810C-5BADDFB59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07015" y="2505075"/>
            <a:ext cx="4283626" cy="3684588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1801-27AF-4CF2-89CB-DB87885B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C8C31-56FB-4CBC-862E-4847A544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54355-4A59-4782-95F4-CA011EBD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8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41E-7CD1-4B0E-AD47-5196EAC9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9D757-1FC0-4D3A-80BD-506CCEA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7F94-15FC-42AA-9BAA-C83489E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18A0-3B3D-4AE5-82A8-94CEB35B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457B0-F72E-4BF3-A77A-99CD1EA2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27E7-D2E7-489C-BAD5-4D41E640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282E-DEB8-4710-B292-3E935A6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7C481-759A-4198-9D45-7F4884A4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EBA3-935B-4FA9-A2FF-5A342C88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89A8-8AE1-4F47-9DA1-825D7B49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B93C-638D-48DA-9ED4-2FC2BAE17C46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9487-57BE-4AE9-91E2-398138ED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1EB7-24E8-4E31-B124-B3F9528F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187E-3B1D-49CC-A6C2-74DAB6A28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FF328F-2895-46B6-BA82-F88B0B8A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66000"/>
                    </a14:imgEffect>
                    <a14:imgEffect>
                      <a14:brightnessContrast bright="24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7393" y="-2782772"/>
            <a:ext cx="7657216" cy="1258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5AF5FD-49FA-4AE1-B0F6-E17572C79A07}"/>
              </a:ext>
            </a:extLst>
          </p:cNvPr>
          <p:cNvSpPr/>
          <p:nvPr/>
        </p:nvSpPr>
        <p:spPr>
          <a:xfrm>
            <a:off x="-83976" y="-314025"/>
            <a:ext cx="12391054" cy="763244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E75B-D3CD-4872-8C89-D112B0228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err="1"/>
              <a:t>Mountain</a:t>
            </a:r>
            <a:r>
              <a:rPr lang="fr-FR" sz="4800" dirty="0"/>
              <a:t> </a:t>
            </a:r>
            <a:r>
              <a:rPr lang="fr-FR" sz="4800" dirty="0" err="1"/>
              <a:t>grassland</a:t>
            </a:r>
            <a:r>
              <a:rPr lang="fr-FR" sz="4800" dirty="0"/>
              <a:t> </a:t>
            </a:r>
            <a:r>
              <a:rPr lang="fr-FR" sz="4800" dirty="0" err="1"/>
              <a:t>dynamics</a:t>
            </a:r>
            <a:r>
              <a:rPr lang="fr-FR" sz="4800" dirty="0"/>
              <a:t>: </a:t>
            </a:r>
            <a:r>
              <a:rPr lang="fr-FR" sz="4800" dirty="0" err="1"/>
              <a:t>integrating</a:t>
            </a:r>
            <a:r>
              <a:rPr lang="fr-FR" sz="4800" dirty="0"/>
              <a:t> </a:t>
            </a:r>
            <a:r>
              <a:rPr lang="fr-FR" sz="4800" dirty="0" err="1"/>
              <a:t>phenotypic</a:t>
            </a:r>
            <a:r>
              <a:rPr lang="fr-FR" sz="4800" dirty="0"/>
              <a:t> </a:t>
            </a:r>
            <a:r>
              <a:rPr lang="fr-FR" sz="4800" dirty="0" err="1"/>
              <a:t>plasticity</a:t>
            </a:r>
            <a:r>
              <a:rPr lang="fr-FR" sz="4800" dirty="0"/>
              <a:t> in a new agent-</a:t>
            </a:r>
            <a:r>
              <a:rPr lang="fr-FR" sz="4800" dirty="0" err="1"/>
              <a:t>based</a:t>
            </a:r>
            <a:r>
              <a:rPr lang="fr-FR" sz="4800" dirty="0"/>
              <a:t> model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316B6-7A89-43EB-AFD7-5B1EE509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228561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Ph.D</a:t>
            </a:r>
            <a:r>
              <a:rPr lang="fr-FR" dirty="0"/>
              <a:t>. </a:t>
            </a:r>
            <a:r>
              <a:rPr lang="fr-FR" dirty="0" err="1"/>
              <a:t>defence</a:t>
            </a:r>
            <a:r>
              <a:rPr lang="fr-FR" dirty="0"/>
              <a:t> of</a:t>
            </a:r>
          </a:p>
          <a:p>
            <a:r>
              <a:rPr lang="fr-FR" sz="3200" b="1" dirty="0"/>
              <a:t>Clément Viguier</a:t>
            </a:r>
          </a:p>
          <a:p>
            <a:r>
              <a:rPr lang="fr-FR" dirty="0" err="1"/>
              <a:t>realised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supervision of</a:t>
            </a:r>
          </a:p>
          <a:p>
            <a:r>
              <a:rPr lang="fr-FR" b="1" dirty="0"/>
              <a:t>Björn </a:t>
            </a:r>
            <a:r>
              <a:rPr lang="fr-FR" b="1" dirty="0" err="1"/>
              <a:t>Reineking</a:t>
            </a:r>
            <a:endParaRPr lang="fr-FR" b="1" dirty="0"/>
          </a:p>
          <a:p>
            <a:r>
              <a:rPr lang="fr-FR" dirty="0"/>
              <a:t>at IRSTEA Grenoble - EMGR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319-0ABA-45D5-8168-D5561317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Trade-</a:t>
            </a:r>
            <a:r>
              <a:rPr lang="fr-FR" sz="2800" dirty="0" err="1"/>
              <a:t>offs</a:t>
            </a:r>
            <a:r>
              <a:rPr lang="fr-FR" sz="2800" dirty="0"/>
              <a:t> for a diverse </a:t>
            </a:r>
            <a:r>
              <a:rPr lang="fr-FR" sz="2800" dirty="0" err="1"/>
              <a:t>community</a:t>
            </a:r>
            <a:r>
              <a:rPr lang="fr-FR" sz="2800" dirty="0"/>
              <a:t> </a:t>
            </a:r>
            <a:r>
              <a:rPr lang="fr-FR" sz="2800" dirty="0" err="1"/>
              <a:t>framework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335C-2D13-463A-806E-D1468C0B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F86C-B5FC-4B11-AF69-0C4B296E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573-3EE3-422C-ADD4-E8C16A35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plasticity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8B3F-3D4C-4BD0-B4E2-9E6D0510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Active vs passive: </a:t>
            </a:r>
            <a:r>
              <a:rPr lang="fr-FR" dirty="0" err="1"/>
              <a:t>plasticity</a:t>
            </a:r>
            <a:r>
              <a:rPr lang="fr-FR" dirty="0"/>
              <a:t> as a </a:t>
            </a:r>
            <a:r>
              <a:rPr lang="fr-FR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3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573-3EE3-422C-ADD4-E8C16A35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plasticity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8B3F-3D4C-4BD0-B4E2-9E6D0510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Plasticity</a:t>
            </a:r>
            <a:r>
              <a:rPr lang="fr-FR" dirty="0"/>
              <a:t> in </a:t>
            </a:r>
            <a:r>
              <a:rPr lang="fr-FR" dirty="0" err="1"/>
              <a:t>models</a:t>
            </a:r>
            <a:r>
              <a:rPr lang="fr-FR" dirty="0"/>
              <a:t>: dimensions, objectives and </a:t>
            </a:r>
            <a:r>
              <a:rPr lang="fr-FR" dirty="0" err="1"/>
              <a:t>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23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C8CFA-895C-4664-B5D2-3EAC10F2C4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D09FD0-6269-4671-A398-FDC8CFD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Model </a:t>
            </a:r>
            <a:r>
              <a:rPr lang="fr-FR" dirty="0" err="1">
                <a:solidFill>
                  <a:schemeClr val="tx1"/>
                </a:solidFill>
              </a:rPr>
              <a:t>overview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36BA8-306A-4DA1-9263-1E219B957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6" t="2242" r="29869" b="2242"/>
          <a:stretch/>
        </p:blipFill>
        <p:spPr>
          <a:xfrm>
            <a:off x="0" y="0"/>
            <a:ext cx="4292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>
            <a:normAutofit/>
          </a:bodyPr>
          <a:lstStyle/>
          <a:p>
            <a:pPr algn="l"/>
            <a:r>
              <a:rPr lang="fr-FR" sz="8000" dirty="0" err="1"/>
              <a:t>Results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 err="1"/>
              <a:t>Individual</a:t>
            </a:r>
            <a:r>
              <a:rPr lang="fr-FR" dirty="0"/>
              <a:t>- and </a:t>
            </a:r>
            <a:r>
              <a:rPr lang="fr-FR" dirty="0" err="1"/>
              <a:t>community-level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 of </a:t>
            </a:r>
            <a:r>
              <a:rPr lang="fr-FR" dirty="0" err="1"/>
              <a:t>plasticity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7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5F26-8DD9-4522-90D8-E7E6FA3A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individual</a:t>
            </a:r>
            <a:r>
              <a:rPr lang="fr-FR" dirty="0"/>
              <a:t> to the </a:t>
            </a:r>
            <a:r>
              <a:rPr lang="fr-FR" dirty="0" err="1"/>
              <a:t>community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2EDAF-CEF4-4AF9-A55A-7E31DE73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3584" y="1690688"/>
            <a:ext cx="4322416" cy="823912"/>
          </a:xfrm>
        </p:spPr>
        <p:txBody>
          <a:bodyPr/>
          <a:lstStyle/>
          <a:p>
            <a:pPr algn="r"/>
            <a:r>
              <a:rPr lang="fr-FR" b="0" dirty="0"/>
              <a:t>INDIVIDUAL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89419-FB31-46B3-991A-122AED5C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3584" y="2514600"/>
            <a:ext cx="4322416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Futura Lt BT" panose="020B0402020204020303" pitchFamily="34" charset="0"/>
              </a:rPr>
              <a:t>Understand</a:t>
            </a:r>
            <a:r>
              <a:rPr lang="fr-FR" dirty="0">
                <a:latin typeface="Futura Lt BT" panose="020B0402020204020303" pitchFamily="34" charset="0"/>
              </a:rPr>
              <a:t> components of plant </a:t>
            </a:r>
            <a:r>
              <a:rPr lang="fr-FR" dirty="0" err="1">
                <a:latin typeface="Futura Lt BT" panose="020B0402020204020303" pitchFamily="34" charset="0"/>
              </a:rPr>
              <a:t>growth</a:t>
            </a:r>
            <a:endParaRPr lang="fr-FR" dirty="0">
              <a:latin typeface="Futura Lt BT" panose="020B04020202040203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latin typeface="Futura Lt BT" panose="020B04020202040203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Futura Lt BT" panose="020B0402020204020303" pitchFamily="34" charset="0"/>
              </a:rPr>
              <a:t>Link </a:t>
            </a:r>
            <a:r>
              <a:rPr lang="fr-FR" dirty="0" err="1">
                <a:latin typeface="Futura Lt BT" panose="020B0402020204020303" pitchFamily="34" charset="0"/>
              </a:rPr>
              <a:t>strategies</a:t>
            </a:r>
            <a:r>
              <a:rPr lang="fr-FR" dirty="0">
                <a:latin typeface="Futura Lt BT" panose="020B0402020204020303" pitchFamily="34" charset="0"/>
              </a:rPr>
              <a:t> and the </a:t>
            </a:r>
            <a:r>
              <a:rPr lang="fr-FR" dirty="0" err="1">
                <a:latin typeface="Futura Lt BT" panose="020B0402020204020303" pitchFamily="34" charset="0"/>
              </a:rPr>
              <a:t>potential</a:t>
            </a:r>
            <a:r>
              <a:rPr lang="fr-FR" dirty="0">
                <a:latin typeface="Futura Lt BT" panose="020B0402020204020303" pitchFamily="34" charset="0"/>
              </a:rPr>
              <a:t> niche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latin typeface="Futura Lt BT" panose="020B0402020204020303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Futura Lt BT" panose="020B0402020204020303" pitchFamily="34" charset="0"/>
              </a:rPr>
              <a:t>Study</a:t>
            </a:r>
            <a:r>
              <a:rPr lang="fr-FR" dirty="0">
                <a:latin typeface="Futura Lt BT" panose="020B0402020204020303" pitchFamily="34" charset="0"/>
              </a:rPr>
              <a:t> the </a:t>
            </a:r>
            <a:r>
              <a:rPr lang="fr-FR" dirty="0" err="1">
                <a:latin typeface="Futura Lt BT" panose="020B0402020204020303" pitchFamily="34" charset="0"/>
              </a:rPr>
              <a:t>effect</a:t>
            </a:r>
            <a:r>
              <a:rPr lang="fr-FR" dirty="0">
                <a:latin typeface="Futura Lt BT" panose="020B0402020204020303" pitchFamily="34" charset="0"/>
              </a:rPr>
              <a:t> of </a:t>
            </a:r>
            <a:r>
              <a:rPr lang="fr-FR" dirty="0" err="1">
                <a:latin typeface="Futura Lt BT" panose="020B0402020204020303" pitchFamily="34" charset="0"/>
              </a:rPr>
              <a:t>plasticity</a:t>
            </a:r>
            <a:r>
              <a:rPr lang="fr-FR" dirty="0">
                <a:latin typeface="Futura Lt BT" panose="020B0402020204020303" pitchFamily="34" charset="0"/>
              </a:rPr>
              <a:t> on </a:t>
            </a:r>
            <a:r>
              <a:rPr lang="fr-FR" dirty="0" err="1">
                <a:latin typeface="Futura Lt BT" panose="020B0402020204020303" pitchFamily="34" charset="0"/>
              </a:rPr>
              <a:t>potential</a:t>
            </a:r>
            <a:r>
              <a:rPr lang="fr-FR" dirty="0">
                <a:latin typeface="Futura Lt BT" panose="020B0402020204020303" pitchFamily="34" charset="0"/>
              </a:rPr>
              <a:t> niche</a:t>
            </a:r>
            <a:endParaRPr lang="en-GB" dirty="0">
              <a:latin typeface="Futura Lt BT" panose="020B04020202040203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590A-2868-464D-8822-1413593D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6258" y="1622974"/>
            <a:ext cx="3985953" cy="823912"/>
          </a:xfrm>
        </p:spPr>
        <p:txBody>
          <a:bodyPr/>
          <a:lstStyle/>
          <a:p>
            <a:pPr algn="r"/>
            <a:r>
              <a:rPr lang="fr-FR" b="0" dirty="0">
                <a:latin typeface="Futura Bk BT" panose="020B0502020204020303" pitchFamily="34" charset="0"/>
              </a:rPr>
              <a:t>COMMUNITY</a:t>
            </a:r>
            <a:endParaRPr lang="en-GB" b="0" dirty="0">
              <a:latin typeface="Futura Bk BT" panose="020B05020202040203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299F-9168-41DE-AEB2-21CCAD1B6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66258" y="2446886"/>
            <a:ext cx="3985953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Futura Lt BT" panose="020B0402020204020303" pitchFamily="34" charset="0"/>
              </a:rPr>
              <a:t>Test </a:t>
            </a:r>
            <a:r>
              <a:rPr lang="fr-FR" dirty="0" err="1">
                <a:latin typeface="Futura Lt BT" panose="020B0402020204020303" pitchFamily="34" charset="0"/>
              </a:rPr>
              <a:t>realised</a:t>
            </a:r>
            <a:r>
              <a:rPr lang="fr-FR" dirty="0">
                <a:latin typeface="Futura Lt BT" panose="020B0402020204020303" pitchFamily="34" charset="0"/>
              </a:rPr>
              <a:t> </a:t>
            </a:r>
            <a:r>
              <a:rPr lang="fr-FR" dirty="0" err="1">
                <a:latin typeface="Futura Lt BT" panose="020B0402020204020303" pitchFamily="34" charset="0"/>
              </a:rPr>
              <a:t>effects</a:t>
            </a:r>
            <a:r>
              <a:rPr lang="fr-FR" dirty="0">
                <a:latin typeface="Futura Lt BT" panose="020B0402020204020303" pitchFamily="34" charset="0"/>
              </a:rPr>
              <a:t> on </a:t>
            </a:r>
            <a:r>
              <a:rPr lang="fr-FR" dirty="0" err="1">
                <a:latin typeface="Futura Lt BT" panose="020B0402020204020303" pitchFamily="34" charset="0"/>
              </a:rPr>
              <a:t>community</a:t>
            </a:r>
            <a:r>
              <a:rPr lang="fr-FR" dirty="0">
                <a:latin typeface="Futura Lt BT" panose="020B0402020204020303" pitchFamily="34" charset="0"/>
              </a:rPr>
              <a:t> </a:t>
            </a:r>
            <a:r>
              <a:rPr lang="fr-FR" dirty="0" err="1">
                <a:latin typeface="Futura Lt BT" panose="020B0402020204020303" pitchFamily="34" charset="0"/>
              </a:rPr>
              <a:t>properties</a:t>
            </a:r>
            <a:endParaRPr lang="fr-FR" dirty="0">
              <a:latin typeface="Futura Lt BT" panose="020B04020202040203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latin typeface="Futura Lt BT" panose="020B0402020204020303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Futura Lt BT" panose="020B0402020204020303" pitchFamily="34" charset="0"/>
              </a:rPr>
              <a:t>Understand</a:t>
            </a:r>
            <a:r>
              <a:rPr lang="fr-FR" dirty="0">
                <a:latin typeface="Futura Lt BT" panose="020B0402020204020303" pitchFamily="34" charset="0"/>
              </a:rPr>
              <a:t> the balance </a:t>
            </a:r>
            <a:r>
              <a:rPr lang="fr-FR" dirty="0" err="1">
                <a:latin typeface="Futura Lt BT" panose="020B0402020204020303" pitchFamily="34" charset="0"/>
              </a:rPr>
              <a:t>between</a:t>
            </a:r>
            <a:r>
              <a:rPr lang="fr-FR" dirty="0">
                <a:latin typeface="Futura Lt BT" panose="020B0402020204020303" pitchFamily="34" charset="0"/>
              </a:rPr>
              <a:t> </a:t>
            </a:r>
            <a:r>
              <a:rPr lang="fr-FR" dirty="0" err="1">
                <a:latin typeface="Futura Lt BT" panose="020B0402020204020303" pitchFamily="34" charset="0"/>
              </a:rPr>
              <a:t>filtering</a:t>
            </a:r>
            <a:r>
              <a:rPr lang="fr-FR" dirty="0">
                <a:latin typeface="Futura Lt BT" panose="020B0402020204020303" pitchFamily="34" charset="0"/>
              </a:rPr>
              <a:t> </a:t>
            </a:r>
            <a:r>
              <a:rPr lang="fr-FR" dirty="0" err="1">
                <a:latin typeface="Futura Lt BT" panose="020B0402020204020303" pitchFamily="34" charset="0"/>
              </a:rPr>
              <a:t>mechanisms</a:t>
            </a:r>
            <a:endParaRPr lang="fr-FR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2AF-34EA-4D35-863D-ADFA05C8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9502" y="1122363"/>
            <a:ext cx="6629399" cy="2488584"/>
          </a:xfrm>
        </p:spPr>
        <p:txBody>
          <a:bodyPr/>
          <a:lstStyle/>
          <a:p>
            <a:pPr algn="l"/>
            <a:r>
              <a:rPr lang="fr-FR" dirty="0" err="1"/>
              <a:t>Individual-level</a:t>
            </a:r>
            <a:r>
              <a:rPr lang="fr-FR" dirty="0"/>
              <a:t> simulations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8EB1-1862-4C77-8E78-56ED7DD3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502" y="3602037"/>
            <a:ext cx="6629399" cy="172579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plasticity</a:t>
            </a:r>
            <a:r>
              <a:rPr lang="fr-FR" dirty="0"/>
              <a:t> and the </a:t>
            </a:r>
            <a:r>
              <a:rPr lang="fr-FR" dirty="0" err="1"/>
              <a:t>potential</a:t>
            </a:r>
            <a:r>
              <a:rPr lang="fr-FR" dirty="0"/>
              <a:t> niche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254F79-651A-4923-803E-A765C6EF058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1" y="145472"/>
            <a:ext cx="4430445" cy="6567055"/>
          </a:xfrm>
        </p:spPr>
      </p:pic>
    </p:spTree>
    <p:extLst>
      <p:ext uri="{BB962C8B-B14F-4D97-AF65-F5344CB8AC3E}">
        <p14:creationId xmlns:p14="http://schemas.microsoft.com/office/powerpoint/2010/main" val="256920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E031-468D-4D45-86D0-66787EBF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Components of plant </a:t>
            </a:r>
            <a:r>
              <a:rPr lang="fr-FR" dirty="0" err="1"/>
              <a:t>growth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8BE8-C10D-4A90-B239-BB277712A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NET EXCHANGE RATE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6CA80-FAD9-40E0-B8B5-CD7A44293A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0DDF9-3DDE-4E48-BA43-F6146B1AF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EQUILIBRIUM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1C9A1C-6A2D-4A3F-B44E-2C27AD1B38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9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EE35-21AC-4A7A-B31A-8E156DF5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gain in </a:t>
            </a:r>
            <a:r>
              <a:rPr lang="fr-FR" dirty="0" err="1"/>
              <a:t>homogeneous</a:t>
            </a:r>
            <a:r>
              <a:rPr lang="fr-FR" dirty="0"/>
              <a:t> conditions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F9286-7CD4-48A8-815E-61E3AD8C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564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40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B79B-5B0F-4CEE-A994-9C2E13A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Consequences</a:t>
            </a:r>
            <a:r>
              <a:rPr lang="fr-FR" dirty="0"/>
              <a:t>: </a:t>
            </a:r>
            <a:r>
              <a:rPr lang="fr-FR" dirty="0" err="1"/>
              <a:t>widening</a:t>
            </a:r>
            <a:r>
              <a:rPr lang="fr-FR" dirty="0"/>
              <a:t> of</a:t>
            </a:r>
            <a:br>
              <a:rPr lang="fr-FR" dirty="0"/>
            </a:br>
            <a:r>
              <a:rPr lang="fr-FR" dirty="0" err="1"/>
              <a:t>potential</a:t>
            </a:r>
            <a:r>
              <a:rPr lang="fr-FR" dirty="0"/>
              <a:t> niche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26B6-FB5D-48D8-AF74-19B7A513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D643-9470-40BE-BA73-49D0D131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/>
          <a:lstStyle/>
          <a:p>
            <a:pPr algn="l"/>
            <a:r>
              <a:rPr lang="fr-FR" sz="9600" dirty="0" err="1"/>
              <a:t>Context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 err="1"/>
              <a:t>Mountain</a:t>
            </a:r>
            <a:r>
              <a:rPr lang="fr-FR" dirty="0"/>
              <a:t> </a:t>
            </a:r>
            <a:r>
              <a:rPr lang="fr-FR" dirty="0" err="1"/>
              <a:t>grasslands</a:t>
            </a:r>
            <a:r>
              <a:rPr lang="fr-FR" dirty="0"/>
              <a:t> in a </a:t>
            </a:r>
            <a:r>
              <a:rPr lang="fr-FR" dirty="0" err="1"/>
              <a:t>changing</a:t>
            </a:r>
            <a:r>
              <a:rPr lang="fr-FR" dirty="0"/>
              <a:t> world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F30EC2-AD16-4F7B-8884-B901003ACE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950" r="3003" b="1082"/>
          <a:stretch/>
        </p:blipFill>
        <p:spPr>
          <a:xfrm>
            <a:off x="0" y="0"/>
            <a:ext cx="4292600" cy="6858000"/>
          </a:xfrm>
          <a:prstGeom prst="rect">
            <a:avLst/>
          </a:prstGeom>
          <a:noFill/>
          <a:ln w="88900" cap="sq">
            <a:noFill/>
            <a:miter lim="800000"/>
          </a:ln>
          <a:effectLst/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1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EE35-21AC-4A7A-B31A-8E156DF5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Dynamic gain in </a:t>
            </a:r>
            <a:r>
              <a:rPr lang="fr-FR" dirty="0" err="1"/>
              <a:t>heterogeneous</a:t>
            </a:r>
            <a:r>
              <a:rPr lang="fr-FR" dirty="0"/>
              <a:t> conditions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F9286-7CD4-48A8-815E-61E3AD8C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B79B-5B0F-4CEE-A994-9C2E13A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Consequences</a:t>
            </a:r>
            <a:r>
              <a:rPr lang="fr-FR" dirty="0"/>
              <a:t>: shift in dominant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26B6-FB5D-48D8-AF74-19B7A513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D643-9470-40BE-BA73-49D0D131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1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AD2275-9C64-424F-902E-589519A1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" t="19258" r="1227" b="396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E3585D-C2ED-406E-9381-B25808CA14E9}"/>
              </a:ext>
            </a:extLst>
          </p:cNvPr>
          <p:cNvSpPr/>
          <p:nvPr/>
        </p:nvSpPr>
        <p:spPr>
          <a:xfrm>
            <a:off x="266534" y="3558639"/>
            <a:ext cx="6342743" cy="307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952AF-34EA-4D35-863D-ADFA05C8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336" y="2971119"/>
            <a:ext cx="6629399" cy="2488584"/>
          </a:xfrm>
        </p:spPr>
        <p:txBody>
          <a:bodyPr/>
          <a:lstStyle/>
          <a:p>
            <a:pPr algn="l"/>
            <a:r>
              <a:rPr lang="fr-FR" dirty="0"/>
              <a:t>Community-</a:t>
            </a:r>
            <a:r>
              <a:rPr lang="fr-FR" dirty="0" err="1"/>
              <a:t>level</a:t>
            </a:r>
            <a:r>
              <a:rPr lang="fr-FR" dirty="0"/>
              <a:t> simulations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8EB1-1862-4C77-8E78-56ED7DD3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336" y="5487695"/>
            <a:ext cx="3439885" cy="1725793"/>
          </a:xfrm>
        </p:spPr>
        <p:txBody>
          <a:bodyPr/>
          <a:lstStyle/>
          <a:p>
            <a:r>
              <a:rPr lang="fr-FR" dirty="0"/>
              <a:t>Community structure and </a:t>
            </a:r>
            <a:r>
              <a:rPr lang="fr-FR" dirty="0" err="1"/>
              <a:t>diversity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2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D9E-C93E-4DC8-BDFB-C16CB6B8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of the niche </a:t>
            </a:r>
            <a:r>
              <a:rPr lang="fr-FR" dirty="0" err="1"/>
              <a:t>widening</a:t>
            </a:r>
            <a:r>
              <a:rPr lang="fr-FR" dirty="0"/>
              <a:t> on </a:t>
            </a:r>
            <a:r>
              <a:rPr lang="fr-FR" dirty="0" err="1"/>
              <a:t>diversity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E333-BD7F-4ED2-A985-548593652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14AD-BCC8-46DF-AAB3-2B002944F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7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D9E-C93E-4DC8-BDFB-C16CB6B8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Dominant </a:t>
            </a:r>
            <a:r>
              <a:rPr lang="fr-FR" dirty="0" err="1"/>
              <a:t>strategies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community</a:t>
            </a:r>
            <a:r>
              <a:rPr lang="fr-FR" dirty="0"/>
              <a:t>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E333-BD7F-4ED2-A985-548593652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Effect</a:t>
            </a:r>
            <a:r>
              <a:rPr lang="fr-FR" dirty="0"/>
              <a:t> on dominant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14AD-BCC8-46DF-AAB3-2B002944F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meta-community</a:t>
            </a:r>
            <a:r>
              <a:rPr lang="fr-FR" dirty="0"/>
              <a:t>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61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480781-8F75-46BA-81C4-40DA3F7C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Limits of the </a:t>
            </a:r>
            <a:r>
              <a:rPr lang="fr-FR" dirty="0" err="1"/>
              <a:t>interpretation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D4AD-BAE0-4CAC-92FD-6C8D1F78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Plasticity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due to </a:t>
            </a:r>
            <a:r>
              <a:rPr lang="fr-FR" dirty="0" err="1"/>
              <a:t>poor</a:t>
            </a:r>
            <a:r>
              <a:rPr lang="fr-FR" dirty="0"/>
              <a:t> trait </a:t>
            </a:r>
            <a:r>
              <a:rPr lang="fr-FR" dirty="0" err="1"/>
              <a:t>selection</a:t>
            </a:r>
            <a:r>
              <a:rPr lang="fr-FR" dirty="0"/>
              <a:t> in the first place</a:t>
            </a:r>
          </a:p>
          <a:p>
            <a:pPr>
              <a:buFontTx/>
              <a:buChar char="-"/>
            </a:pPr>
            <a:r>
              <a:rPr lang="fr-FR" dirty="0" err="1"/>
              <a:t>Plasticity</a:t>
            </a:r>
            <a:r>
              <a:rPr lang="fr-FR" dirty="0"/>
              <a:t> </a:t>
            </a:r>
            <a:r>
              <a:rPr lang="fr-FR" dirty="0" err="1"/>
              <a:t>facilitates</a:t>
            </a:r>
            <a:r>
              <a:rPr lang="fr-FR" dirty="0"/>
              <a:t> the exploration of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A588D2-7422-4CAC-B8F3-F7DB4BB9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4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80FF8E-A9A0-4596-B485-61146C6D6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t="1476" r="42907" b="1476"/>
          <a:stretch/>
        </p:blipFill>
        <p:spPr>
          <a:xfrm>
            <a:off x="0" y="0"/>
            <a:ext cx="4292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>
            <a:normAutofit/>
          </a:bodyPr>
          <a:lstStyle/>
          <a:p>
            <a:pPr algn="l"/>
            <a:r>
              <a:rPr lang="fr-FR" sz="8000" dirty="0"/>
              <a:t>Discussion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/>
              <a:t>Impact on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dynamics</a:t>
            </a:r>
            <a:r>
              <a:rPr lang="fr-FR" dirty="0"/>
              <a:t> and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modelling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2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2C2F-C8CC-4DCF-A551-9930A2F3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Commmunity</a:t>
            </a:r>
            <a:r>
              <a:rPr lang="fr-FR" dirty="0"/>
              <a:t> </a:t>
            </a:r>
            <a:r>
              <a:rPr lang="fr-FR" dirty="0" err="1"/>
              <a:t>dynamics</a:t>
            </a:r>
            <a:r>
              <a:rPr lang="fr-FR" dirty="0"/>
              <a:t> and </a:t>
            </a:r>
            <a:r>
              <a:rPr lang="fr-FR" dirty="0" err="1"/>
              <a:t>stability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CA36-BD9A-4270-8BF6-FBCCB20F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hypothesis</a:t>
            </a:r>
            <a:r>
              <a:rPr lang="fr-FR" dirty="0">
                <a:sym typeface="Wingdings" panose="05000000000000000000" pitchFamily="2" charset="2"/>
              </a:rPr>
              <a:t>  simulation plan</a:t>
            </a:r>
            <a:r>
              <a:rPr lang="en-GB" dirty="0">
                <a:sym typeface="Wingdings" panose="05000000000000000000" pitchFamily="2" charset="2"/>
              </a:rPr>
              <a:t> + limitations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GB" dirty="0" err="1">
                <a:sym typeface="Wingdings" panose="05000000000000000000" pitchFamily="2" charset="2"/>
              </a:rPr>
              <a:t>ommunity</a:t>
            </a:r>
            <a:r>
              <a:rPr lang="en-GB" dirty="0">
                <a:sym typeface="Wingdings" panose="05000000000000000000" pitchFamily="2" charset="2"/>
              </a:rPr>
              <a:t> instability and overlap  soft abundance changes, not critical transition  establish stable communities (better exploration of trait space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208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9F4D-68BA-4301-8281-CB805B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Convergence vs divergence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704C-3604-481B-B0AD-9FEFC963F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BB0F7-F7C7-40A8-B002-39D9515BE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D13154-1F60-47E0-9F27-AE6DF724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1" t="1215" r="34577" b="3075"/>
          <a:stretch/>
        </p:blipFill>
        <p:spPr>
          <a:xfrm flipH="1">
            <a:off x="0" y="-1"/>
            <a:ext cx="42926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dirty="0"/>
              <a:t>Conclusion &amp; Perspectives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hypothesis</a:t>
            </a:r>
            <a:r>
              <a:rPr lang="fr-FR" dirty="0"/>
              <a:t> and simulations</a:t>
            </a:r>
          </a:p>
          <a:p>
            <a:r>
              <a:rPr lang="fr-FR" dirty="0"/>
              <a:t>Model </a:t>
            </a:r>
            <a:r>
              <a:rPr lang="fr-FR" dirty="0" err="1"/>
              <a:t>developments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204A2E-5184-4389-B1D4-0E4879A49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FF8041-2825-4EBF-B6C7-EDFE7712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High </a:t>
            </a:r>
            <a:r>
              <a:rPr lang="fr-FR" dirty="0" err="1">
                <a:solidFill>
                  <a:schemeClr val="tx1"/>
                </a:solidFill>
              </a:rPr>
              <a:t>diversity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mountain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grasslands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1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CCAB-509C-4FAD-BBE7-8FCD919A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Diverse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505F-B63A-46CA-AEEC-60BFF0D8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8F0E1-9A64-4D1C-B402-9ACDEDDC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Ecosystem</a:t>
            </a:r>
            <a:r>
              <a:rPr lang="fr-FR" dirty="0"/>
              <a:t> services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C6C53-645D-4DCB-A836-AD96C65358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A0592-E762-48C8-BBFA-3DE9F4708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46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947EA2-3963-4647-B35C-3386CF77D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5" t="2321" r="28108" b="2321"/>
          <a:stretch/>
        </p:blipFill>
        <p:spPr>
          <a:xfrm flipH="1">
            <a:off x="0" y="0"/>
            <a:ext cx="42925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>
            <a:normAutofit fontScale="90000"/>
          </a:bodyPr>
          <a:lstStyle/>
          <a:p>
            <a:pPr algn="l"/>
            <a:r>
              <a:rPr lang="fr-FR" sz="9600" dirty="0"/>
              <a:t>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 err="1"/>
              <a:t>Conceptual</a:t>
            </a:r>
            <a:r>
              <a:rPr lang="fr-FR" dirty="0"/>
              <a:t> and </a:t>
            </a:r>
            <a:r>
              <a:rPr lang="fr-FR" dirty="0" err="1"/>
              <a:t>scientific</a:t>
            </a:r>
            <a:r>
              <a:rPr lang="fr-FR" dirty="0"/>
              <a:t> interrogations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5BC643-5530-4D17-BFC9-21476FB1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8" t="2321" r="13359" b="2321"/>
          <a:stretch/>
        </p:blipFill>
        <p:spPr>
          <a:xfrm flipH="1">
            <a:off x="0" y="0"/>
            <a:ext cx="4292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C0438-2837-4BFC-921F-C3FE12F14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9468" y="1122363"/>
            <a:ext cx="5198532" cy="2488584"/>
          </a:xfrm>
        </p:spPr>
        <p:txBody>
          <a:bodyPr>
            <a:normAutofit/>
          </a:bodyPr>
          <a:lstStyle/>
          <a:p>
            <a:pPr algn="l"/>
            <a:r>
              <a:rPr lang="fr-FR" sz="8000" dirty="0" err="1"/>
              <a:t>Introducion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D2EF-512A-46F9-A7D3-7DE832C84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468" y="3602037"/>
            <a:ext cx="5198531" cy="1725793"/>
          </a:xfrm>
        </p:spPr>
        <p:txBody>
          <a:bodyPr/>
          <a:lstStyle/>
          <a:p>
            <a:r>
              <a:rPr lang="fr-FR" dirty="0"/>
              <a:t>State of the art, concepts and model </a:t>
            </a:r>
            <a:r>
              <a:rPr lang="fr-FR" dirty="0" err="1"/>
              <a:t>presentation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192E31-6BEC-46FB-AF9F-61B0B33ED853}"/>
              </a:ext>
            </a:extLst>
          </p:cNvPr>
          <p:cNvSpPr txBox="1">
            <a:spLocks/>
          </p:cNvSpPr>
          <p:nvPr/>
        </p:nvSpPr>
        <p:spPr>
          <a:xfrm>
            <a:off x="-1597795" y="1122363"/>
            <a:ext cx="5390862" cy="5054600"/>
          </a:xfrm>
          <a:prstGeom prst="rect">
            <a:avLst/>
          </a:prstGeom>
        </p:spPr>
        <p:txBody>
          <a:bodyPr vert="horz" lIns="91440" tIns="45720" rIns="91440" bIns="0" rtlCol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utura" panose="02020800000000000000" pitchFamily="18" charset="0"/>
                <a:cs typeface="Futura" panose="020208000000000000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C8CFA-895C-4664-B5D2-3EAC10F2C4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D09FD0-6269-4671-A398-FDC8CFD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State of the art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4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C8CFA-895C-4664-B5D2-3EAC10F2C4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D09FD0-6269-4671-A398-FDC8CFD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Conceptual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319-0ABA-45D5-8168-D5561317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concept of niche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335C-2D13-463A-806E-D1468C0B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F86C-B5FC-4B11-AF69-0C4B296E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9972"/>
      </p:ext>
    </p:extLst>
  </p:cSld>
  <p:clrMapOvr>
    <a:masterClrMapping/>
  </p:clrMapOvr>
</p:sld>
</file>

<file path=ppt/theme/theme1.xml><?xml version="1.0" encoding="utf-8"?>
<a:theme xmlns:a="http://schemas.openxmlformats.org/drawingml/2006/main" name="PhD-defence">
  <a:themeElements>
    <a:clrScheme name="Ph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426"/>
      </a:accent1>
      <a:accent2>
        <a:srgbClr val="178E5B"/>
      </a:accent2>
      <a:accent3>
        <a:srgbClr val="F37820"/>
      </a:accent3>
      <a:accent4>
        <a:srgbClr val="36BEBE"/>
      </a:accent4>
      <a:accent5>
        <a:srgbClr val="FAC950"/>
      </a:accent5>
      <a:accent6>
        <a:srgbClr val="0C86BF"/>
      </a:accent6>
      <a:hlink>
        <a:srgbClr val="A5A5A5"/>
      </a:hlink>
      <a:folHlink>
        <a:srgbClr val="3F3F3F"/>
      </a:folHlink>
    </a:clrScheme>
    <a:fontScheme name="Custom 3">
      <a:majorFont>
        <a:latin typeface="Gill Sans M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-defence" id="{6A44465F-596F-473C-90DA-390CAE2C4EA0}" vid="{CBE85B21-356E-42C1-BF60-0D1C3DDFBC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PhD-defence</Template>
  <TotalTime>2132</TotalTime>
  <Words>293</Words>
  <Application>Microsoft Office PowerPoint</Application>
  <PresentationFormat>Widescreen</PresentationFormat>
  <Paragraphs>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Futura</vt:lpstr>
      <vt:lpstr>Futura Bk BT</vt:lpstr>
      <vt:lpstr>Futura Lt BT</vt:lpstr>
      <vt:lpstr>Gill Sans MT</vt:lpstr>
      <vt:lpstr>Wingdings</vt:lpstr>
      <vt:lpstr>PhD-defence</vt:lpstr>
      <vt:lpstr>Mountain grassland dynamics: integrating phenotypic plasticity in a new agent-based model</vt:lpstr>
      <vt:lpstr>Context</vt:lpstr>
      <vt:lpstr>High diversity of mountain grasslands</vt:lpstr>
      <vt:lpstr>Ecosystem services</vt:lpstr>
      <vt:lpstr>Questions</vt:lpstr>
      <vt:lpstr>Introducion</vt:lpstr>
      <vt:lpstr>State of the art</vt:lpstr>
      <vt:lpstr>Conceptual framework</vt:lpstr>
      <vt:lpstr>The concept of niche</vt:lpstr>
      <vt:lpstr>Trade-offs for a diverse community framework</vt:lpstr>
      <vt:lpstr>Modelling plasticity</vt:lpstr>
      <vt:lpstr>Modelling plasticity</vt:lpstr>
      <vt:lpstr>Model overview</vt:lpstr>
      <vt:lpstr>Results</vt:lpstr>
      <vt:lpstr>From the individual to the community.</vt:lpstr>
      <vt:lpstr>Individual-level simulations</vt:lpstr>
      <vt:lpstr>Components of plant growth</vt:lpstr>
      <vt:lpstr>Static gain in homogeneous conditions</vt:lpstr>
      <vt:lpstr>Consequences: widening of potential niche</vt:lpstr>
      <vt:lpstr>Dynamic gain in heterogeneous conditions</vt:lpstr>
      <vt:lpstr>Consequences: shift in dominant strategy</vt:lpstr>
      <vt:lpstr>Community-level simulations</vt:lpstr>
      <vt:lpstr>Effect of the niche widening on diversity</vt:lpstr>
      <vt:lpstr>Dominant strategies and community structure</vt:lpstr>
      <vt:lpstr>Limits of the interpretation</vt:lpstr>
      <vt:lpstr>Discussion</vt:lpstr>
      <vt:lpstr>Commmunity dynamics and stability</vt:lpstr>
      <vt:lpstr>Convergence vs divergence</vt:lpstr>
      <vt:lpstr>Conclusion &amp; Perspectives</vt:lpstr>
      <vt:lpstr>Diverse community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 grassland dynamics: integrating phenotypic plasticity in a new agent-based model</dc:title>
  <dc:creator>Clemt</dc:creator>
  <cp:lastModifiedBy>Clemt</cp:lastModifiedBy>
  <cp:revision>30</cp:revision>
  <dcterms:created xsi:type="dcterms:W3CDTF">2018-11-06T10:56:40Z</dcterms:created>
  <dcterms:modified xsi:type="dcterms:W3CDTF">2018-11-10T13:01:05Z</dcterms:modified>
</cp:coreProperties>
</file>