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28" r:id="rId3"/>
    <p:sldId id="332" r:id="rId4"/>
    <p:sldId id="333" r:id="rId5"/>
    <p:sldId id="325" r:id="rId6"/>
    <p:sldId id="334" r:id="rId7"/>
    <p:sldId id="336" r:id="rId8"/>
    <p:sldId id="337" r:id="rId9"/>
    <p:sldId id="338" r:id="rId10"/>
    <p:sldId id="339" r:id="rId11"/>
    <p:sldId id="340" r:id="rId12"/>
    <p:sldId id="335" r:id="rId13"/>
    <p:sldId id="341" r:id="rId14"/>
    <p:sldId id="327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  <p14:sldId id="328"/>
            <p14:sldId id="332"/>
            <p14:sldId id="333"/>
            <p14:sldId id="325"/>
            <p14:sldId id="334"/>
            <p14:sldId id="336"/>
            <p14:sldId id="337"/>
            <p14:sldId id="338"/>
            <p14:sldId id="339"/>
            <p14:sldId id="340"/>
            <p14:sldId id="335"/>
            <p14:sldId id="341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D24726"/>
    <a:srgbClr val="FF9B45"/>
    <a:srgbClr val="DD462F"/>
    <a:srgbClr val="F8CFB6"/>
    <a:srgbClr val="F8CAB6"/>
    <a:srgbClr val="923922"/>
    <a:srgbClr val="404040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99" autoAdjust="0"/>
  </p:normalViewPr>
  <p:slideViewPr>
    <p:cSldViewPr snapToGrid="0">
      <p:cViewPr varScale="1">
        <p:scale>
          <a:sx n="122" d="100"/>
          <a:sy n="122" d="100"/>
        </p:scale>
        <p:origin x="96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44"/>
    </p:cViewPr>
  </p:sorter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39AE3-23C8-4A75-AE3D-7834E3577537}" type="datetime1">
              <a:rPr lang="fr-FR" smtClean="0"/>
              <a:t>10/05/2017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78C86-2CF6-409D-9F71-8C53728D7A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0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425C0D5-EBC5-4903-B8F4-E0E49FF04D64}" type="datetime1">
              <a:rPr lang="fr-FR" smtClean="0"/>
              <a:pPr/>
              <a:t>10/05/2017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DF61EA0F-A667-4B49-8422-0062BC55E24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oleObject" Target="../embeddings/oleObject2.bin"/><Relationship Id="rId5" Type="http://schemas.openxmlformats.org/officeDocument/2006/relationships/tags" Target="../tags/tag4.xml"/><Relationship Id="rId10" Type="http://schemas.openxmlformats.org/officeDocument/2006/relationships/image" Target="../media/image3.emf"/><Relationship Id="rId4" Type="http://schemas.openxmlformats.org/officeDocument/2006/relationships/tags" Target="../tags/tag3.xml"/><Relationship Id="rId9" Type="http://schemas.openxmlformats.org/officeDocument/2006/relationships/oleObject" Target="../embeddings/oleObject1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>
          <a:xfrm>
            <a:off x="254950" y="262784"/>
            <a:ext cx="11682101" cy="50952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0E19CB-0414-46C6-94E0-941CD9FB34A9}" type="datetime1">
              <a:rPr lang="fr-FR" smtClean="0"/>
              <a:pPr/>
              <a:t>10/05/2017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27" y="5745184"/>
            <a:ext cx="3726077" cy="5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82757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rtlCol="0" anchor="b"/>
          <a:lstStyle>
            <a:lvl1pPr marL="0" indent="0" algn="l" rtl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4" name="Espace réservé du contenu 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Modifiez les styles du texte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Deuxième niveau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Troisième niveau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Quatrième niveau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0" y="5755817"/>
            <a:ext cx="595039" cy="5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rtlCol="0" anchor="b"/>
          <a:lstStyle>
            <a:lvl1pPr marL="0" indent="0" algn="l" rtl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4" name="Espace réservé du contenu 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Modifier les styles du texte du masque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0" y="5755817"/>
            <a:ext cx="595039" cy="5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6F2A1F-BD05-477F-91FD-93F6F2B4EC07}" type="datetime1">
              <a:rPr lang="fr-FR" smtClean="0"/>
              <a:pPr/>
              <a:t>10/05/2017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Rectangle 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sp>
        <p:nvSpPr>
          <p:cNvPr id="10" name="Rectangle 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sp>
        <p:nvSpPr>
          <p:cNvPr id="12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rtlCol="0" anchor="b">
            <a:normAutofit/>
          </a:bodyPr>
          <a:lstStyle>
            <a:lvl1pPr marL="0" indent="0" algn="l" rtl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3" name="Espace réservé du contenu 3"/>
          <p:cNvSpPr>
            <a:spLocks noGrp="1"/>
          </p:cNvSpPr>
          <p:nvPr>
            <p:ph sz="half" idx="2" hasCustomPrompt="1"/>
          </p:nvPr>
        </p:nvSpPr>
        <p:spPr>
          <a:xfrm>
            <a:off x="604434" y="2616942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Modifiez les styles du texte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0" y="5755817"/>
            <a:ext cx="595039" cy="5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4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763089" y="6661264"/>
            <a:ext cx="1603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fld id="{C1F8E7BC-49FC-4636-955B-3DCD054F63E9}" type="slidenum">
              <a:rPr lang="en-US" sz="700" smtClean="0">
                <a:solidFill>
                  <a:schemeClr val="tx2"/>
                </a:solidFill>
              </a:rPr>
              <a:pPr algn="ctr" eaLnBrk="1" hangingPunct="1">
                <a:defRPr/>
              </a:pPr>
              <a:t>‹N°›</a:t>
            </a:fld>
            <a:endParaRPr lang="en-US" sz="70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>
            <p:custDataLst>
              <p:tags r:id="rId4"/>
            </p:custDataLst>
          </p:nvPr>
        </p:nvCxnSpPr>
        <p:spPr>
          <a:xfrm flipH="1">
            <a:off x="0" y="6362700"/>
            <a:ext cx="12192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2" hidden="1"/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0" y="1"/>
          <a:ext cx="181708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7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81708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5"/>
          <p:cNvCxnSpPr/>
          <p:nvPr userDrawn="1">
            <p:custDataLst>
              <p:tags r:id="rId6"/>
            </p:custDataLst>
          </p:nvPr>
        </p:nvCxnSpPr>
        <p:spPr>
          <a:xfrm flipH="1">
            <a:off x="0" y="847725"/>
            <a:ext cx="12192000" cy="0"/>
          </a:xfrm>
          <a:prstGeom prst="line">
            <a:avLst/>
          </a:prstGeom>
          <a:ln w="381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63" y="6427789"/>
            <a:ext cx="48650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9220201" y="6427789"/>
            <a:ext cx="2760784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fr-FR" altLang="en-US" sz="700" dirty="0">
                <a:solidFill>
                  <a:schemeClr val="tx2"/>
                </a:solidFill>
              </a:rPr>
              <a:t>Former et accompagner sur simulateur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1803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21" y="1494766"/>
            <a:ext cx="1179397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283546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29382"/>
            <a:ext cx="11631168" cy="130829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37CF-A324-4189-96F4-3698E5513341}" type="datetime1">
              <a:rPr lang="en-US" smtClean="0"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83" y="6436426"/>
            <a:ext cx="1624383" cy="42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1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9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D825D-6841-4AFF-B80A-865903B3234C}" type="datetime1">
              <a:rPr lang="fr-FR" smtClean="0"/>
              <a:pPr/>
              <a:t>10/05/2017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6" r:id="rId5"/>
    <p:sldLayoutId id="2147483667" r:id="rId6"/>
    <p:sldLayoutId id="2147483668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 idx="4294967295"/>
          </p:nvPr>
        </p:nvSpPr>
        <p:spPr>
          <a:xfrm>
            <a:off x="838200" y="2129116"/>
            <a:ext cx="10515600" cy="1150416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800" dirty="0" smtClean="0">
                <a:solidFill>
                  <a:schemeClr val="bg1"/>
                </a:solidFill>
              </a:rPr>
              <a:t>Semaine Intensive Intégration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27" y="5745184"/>
            <a:ext cx="3726077" cy="59542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043" y="5577452"/>
            <a:ext cx="3018854" cy="76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6341289" cy="641350"/>
          </a:xfrm>
        </p:spPr>
        <p:txBody>
          <a:bodyPr>
            <a:normAutofit/>
          </a:bodyPr>
          <a:lstStyle/>
          <a:p>
            <a:r>
              <a:rPr lang="fr-FR" dirty="0" smtClean="0"/>
              <a:t>Actualités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1013895" cy="3978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800" dirty="0" smtClean="0"/>
              <a:t>Tableau montrant les différents actualités du site.</a:t>
            </a:r>
          </a:p>
        </p:txBody>
      </p:sp>
    </p:spTree>
    <p:extLst>
      <p:ext uri="{BB962C8B-B14F-4D97-AF65-F5344CB8AC3E}">
        <p14:creationId xmlns:p14="http://schemas.microsoft.com/office/powerpoint/2010/main" val="301582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6341289" cy="641350"/>
          </a:xfrm>
        </p:spPr>
        <p:txBody>
          <a:bodyPr>
            <a:normAutofit/>
          </a:bodyPr>
          <a:lstStyle/>
          <a:p>
            <a:r>
              <a:rPr lang="fr-FR" dirty="0" smtClean="0"/>
              <a:t>Contact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1013895" cy="3978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800" dirty="0" smtClean="0"/>
              <a:t>Formulaire classique de contact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 smtClean="0"/>
              <a:t>Information sur la société</a:t>
            </a:r>
          </a:p>
        </p:txBody>
      </p:sp>
    </p:spTree>
    <p:extLst>
      <p:ext uri="{BB962C8B-B14F-4D97-AF65-F5344CB8AC3E}">
        <p14:creationId xmlns:p14="http://schemas.microsoft.com/office/powerpoint/2010/main" val="3233187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6710" y="1539506"/>
            <a:ext cx="10530517" cy="641350"/>
          </a:xfrm>
        </p:spPr>
        <p:txBody>
          <a:bodyPr>
            <a:normAutofit/>
          </a:bodyPr>
          <a:lstStyle/>
          <a:p>
            <a:r>
              <a:rPr lang="fr-FR" dirty="0" smtClean="0"/>
              <a:t>Nos attentes Front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04434" y="2616942"/>
            <a:ext cx="11159674" cy="3978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 smtClean="0"/>
              <a:t>1</a:t>
            </a:r>
            <a:r>
              <a:rPr lang="fr-FR" dirty="0"/>
              <a:t>/ Repenser complètement le design si nécessaire : </a:t>
            </a:r>
            <a:r>
              <a:rPr lang="fr-FR" dirty="0" err="1"/>
              <a:t>Corporate</a:t>
            </a:r>
            <a:r>
              <a:rPr lang="fr-FR" dirty="0"/>
              <a:t> </a:t>
            </a:r>
            <a:r>
              <a:rPr lang="fr-FR" dirty="0" smtClean="0"/>
              <a:t>&amp; Fun</a:t>
            </a:r>
            <a:r>
              <a:rPr lang="fr-F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/>
              <a:t>2/ Intégration Responsive (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 smtClean="0"/>
              <a:t>css</a:t>
            </a:r>
            <a:r>
              <a:rPr lang="fr-FR" dirty="0" smtClean="0"/>
              <a:t> ou </a:t>
            </a:r>
            <a:r>
              <a:rPr lang="fr-FR" dirty="0" err="1" smtClean="0"/>
              <a:t>from</a:t>
            </a:r>
            <a:r>
              <a:rPr lang="fr-FR" dirty="0" smtClean="0"/>
              <a:t> scratch).</a:t>
            </a:r>
            <a:endParaRPr lang="fr-FR" dirty="0"/>
          </a:p>
          <a:p>
            <a:pPr marL="0" indent="0">
              <a:lnSpc>
                <a:spcPct val="100000"/>
              </a:lnSpc>
              <a:buNone/>
            </a:pPr>
            <a:r>
              <a:rPr lang="fr-FR" dirty="0"/>
              <a:t>3/ Si animation : full </a:t>
            </a:r>
            <a:r>
              <a:rPr lang="fr-FR" dirty="0" err="1"/>
              <a:t>css</a:t>
            </a:r>
            <a:r>
              <a:rPr lang="fr-F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 smtClean="0"/>
              <a:t>Bonus </a:t>
            </a:r>
            <a:r>
              <a:rPr lang="fr-FR" dirty="0"/>
              <a:t>: possibilité de lire les magazine en ligne directement depuis le site web</a:t>
            </a:r>
          </a:p>
          <a:p>
            <a:pPr marL="0" indent="0">
              <a:lnSpc>
                <a:spcPct val="100000"/>
              </a:lnSpc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1868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6710" y="1539506"/>
            <a:ext cx="10530517" cy="641350"/>
          </a:xfrm>
        </p:spPr>
        <p:txBody>
          <a:bodyPr>
            <a:normAutofit/>
          </a:bodyPr>
          <a:lstStyle/>
          <a:p>
            <a:r>
              <a:rPr lang="fr-FR" dirty="0" smtClean="0"/>
              <a:t>Nos attentes </a:t>
            </a:r>
            <a:r>
              <a:rPr lang="fr-FR" dirty="0" smtClean="0"/>
              <a:t>Back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04434" y="2616942"/>
            <a:ext cx="11159674" cy="3978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 smtClean="0"/>
              <a:t>1</a:t>
            </a:r>
            <a:r>
              <a:rPr lang="fr-FR" dirty="0" smtClean="0"/>
              <a:t>/ Une interface de gestion des magasines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 smtClean="0"/>
              <a:t>2/ </a:t>
            </a:r>
            <a:r>
              <a:rPr lang="fr-FR" smtClean="0"/>
              <a:t>PHP Objet </a:t>
            </a:r>
            <a:endParaRPr lang="fr-FR" dirty="0"/>
          </a:p>
          <a:p>
            <a:pPr marL="0" indent="0">
              <a:lnSpc>
                <a:spcPct val="100000"/>
              </a:lnSpc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7329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Nos attentes côté Front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1013895" cy="3978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fr-F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 smtClean="0"/>
              <a:t>1</a:t>
            </a:r>
            <a:r>
              <a:rPr lang="fr-FR" sz="1800" dirty="0"/>
              <a:t>/ Repenser complètement le design si nécessaire : </a:t>
            </a:r>
            <a:r>
              <a:rPr lang="fr-FR" sz="1800" dirty="0" err="1"/>
              <a:t>Corporate</a:t>
            </a:r>
            <a:r>
              <a:rPr lang="fr-FR" sz="1800" dirty="0"/>
              <a:t> vs. </a:t>
            </a:r>
            <a:r>
              <a:rPr lang="fr-FR" sz="1800" dirty="0" smtClean="0"/>
              <a:t>Fun.</a:t>
            </a:r>
            <a:endParaRPr lang="fr-F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 smtClean="0"/>
              <a:t>2/ Intégration </a:t>
            </a:r>
            <a:r>
              <a:rPr lang="fr-FR" sz="1800" dirty="0"/>
              <a:t>Responsive (</a:t>
            </a:r>
            <a:r>
              <a:rPr lang="fr-FR" sz="1800" dirty="0" err="1"/>
              <a:t>framework</a:t>
            </a:r>
            <a:r>
              <a:rPr lang="fr-FR" sz="1800" dirty="0"/>
              <a:t> </a:t>
            </a:r>
            <a:r>
              <a:rPr lang="fr-FR" sz="1800" dirty="0" err="1"/>
              <a:t>css</a:t>
            </a:r>
            <a:r>
              <a:rPr lang="fr-FR" sz="1800" dirty="0" smtClean="0"/>
              <a:t>).</a:t>
            </a:r>
            <a:endParaRPr lang="fr-F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 smtClean="0"/>
              <a:t>3/ Si animation : full </a:t>
            </a:r>
            <a:r>
              <a:rPr lang="fr-FR" sz="1800" dirty="0" err="1" smtClean="0"/>
              <a:t>css</a:t>
            </a:r>
            <a:r>
              <a:rPr lang="fr-FR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 smtClean="0"/>
              <a:t>Bonus </a:t>
            </a:r>
            <a:r>
              <a:rPr lang="fr-FR" sz="1800" dirty="0"/>
              <a:t>: possibilité de lire les magazine en ligne </a:t>
            </a:r>
            <a:r>
              <a:rPr lang="fr-FR" sz="1800" dirty="0" smtClean="0"/>
              <a:t>directement depuis le site web</a:t>
            </a:r>
            <a:endParaRPr lang="fr-FR" sz="1800" dirty="0"/>
          </a:p>
          <a:p>
            <a:pPr marL="0" indent="0">
              <a:lnSpc>
                <a:spcPct val="100000"/>
              </a:lnSpc>
              <a:buNone/>
            </a:pP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5786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6710" y="1539506"/>
            <a:ext cx="10530517" cy="641350"/>
          </a:xfrm>
        </p:spPr>
        <p:txBody>
          <a:bodyPr>
            <a:normAutofit/>
          </a:bodyPr>
          <a:lstStyle/>
          <a:p>
            <a:r>
              <a:rPr lang="fr-FR" dirty="0" smtClean="0"/>
              <a:t>Qui suis-je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04434" y="2616942"/>
            <a:ext cx="11159674" cy="3978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 smtClean="0"/>
              <a:t>Damien Dégremont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 smtClean="0"/>
              <a:t>Promotion P2015 – Grande école.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 smtClean="0"/>
              <a:t>Intégrateur / Développeur front chez </a:t>
            </a:r>
            <a:r>
              <a:rPr lang="fr-FR" sz="1800" dirty="0" err="1" smtClean="0"/>
              <a:t>Knowmore</a:t>
            </a:r>
            <a:endParaRPr lang="fr-FR" sz="1800" dirty="0" smtClean="0"/>
          </a:p>
          <a:p>
            <a:pPr marL="0" indent="0">
              <a:lnSpc>
                <a:spcPct val="100000"/>
              </a:lnSpc>
              <a:buNone/>
            </a:pPr>
            <a:endParaRPr lang="fr-FR" sz="1800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503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6710" y="1539506"/>
            <a:ext cx="10530517" cy="641350"/>
          </a:xfrm>
        </p:spPr>
        <p:txBody>
          <a:bodyPr>
            <a:normAutofit/>
          </a:bodyPr>
          <a:lstStyle/>
          <a:p>
            <a:r>
              <a:rPr lang="fr-FR" dirty="0" smtClean="0"/>
              <a:t>Le site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04434" y="2616942"/>
            <a:ext cx="11159674" cy="3978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 smtClean="0"/>
              <a:t>Larchitecture.com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404" y="641836"/>
            <a:ext cx="7266507" cy="569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6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6710" y="1539506"/>
            <a:ext cx="10530517" cy="641350"/>
          </a:xfrm>
        </p:spPr>
        <p:txBody>
          <a:bodyPr>
            <a:normAutofit/>
          </a:bodyPr>
          <a:lstStyle/>
          <a:p>
            <a:r>
              <a:rPr lang="fr-FR" dirty="0" smtClean="0"/>
              <a:t>Explication du site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04434" y="2616942"/>
            <a:ext cx="11159674" cy="3978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36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Larchitecture.com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1013895" cy="3978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fr-F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 smtClean="0"/>
              <a:t>Propose des magasines sur l’architecture (logique !? ) depuis 27 ans.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 smtClean="0"/>
              <a:t>Présent en France métropolitaine + Outre Mer, Belgique, Suisse.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800" dirty="0" smtClean="0"/>
          </a:p>
          <a:p>
            <a:pPr marL="0" indent="0">
              <a:lnSpc>
                <a:spcPct val="100000"/>
              </a:lnSpc>
              <a:buNone/>
            </a:pPr>
            <a:endParaRPr lang="fr-FR" sz="1800" dirty="0" smtClean="0"/>
          </a:p>
          <a:p>
            <a:pPr marL="0" indent="0">
              <a:lnSpc>
                <a:spcPct val="100000"/>
              </a:lnSpc>
              <a:buNone/>
            </a:pPr>
            <a:endParaRPr lang="fr-FR" sz="1800" dirty="0"/>
          </a:p>
          <a:p>
            <a:pPr marL="0" indent="0">
              <a:lnSpc>
                <a:spcPct val="100000"/>
              </a:lnSpc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03113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Accueil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1013895" cy="3978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800" dirty="0" smtClean="0"/>
              <a:t>Présentation de la société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 smtClean="0"/>
              <a:t>Présentation du concept du magazine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 smtClean="0"/>
              <a:t>Dernières parutions (plus à jour sur le site actuel)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 smtClean="0"/>
              <a:t>Fil d’actualité lié à l’architecture + lien vers l’article sur le site.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52838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6341289" cy="641350"/>
          </a:xfrm>
        </p:spPr>
        <p:txBody>
          <a:bodyPr>
            <a:normAutofit/>
          </a:bodyPr>
          <a:lstStyle/>
          <a:p>
            <a:r>
              <a:rPr lang="fr-FR" dirty="0" smtClean="0"/>
              <a:t>Nos revues – Nos dernières parutions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1013895" cy="3978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800" dirty="0" smtClean="0"/>
              <a:t>Les </a:t>
            </a:r>
            <a:r>
              <a:rPr lang="fr-FR" sz="1800" dirty="0" err="1" smtClean="0"/>
              <a:t>seizes</a:t>
            </a:r>
            <a:r>
              <a:rPr lang="fr-FR" sz="1800" dirty="0" smtClean="0"/>
              <a:t> dernières parutions avec titre + couverture.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 smtClean="0"/>
              <a:t>Lorsque l’on clique sur un élément on arrive sur une page comprenant deux parties 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/>
              <a:t>	</a:t>
            </a:r>
            <a:r>
              <a:rPr lang="fr-FR" sz="1800" dirty="0" smtClean="0"/>
              <a:t>- Un lien vers une partie de la revue en ligne (PDF sur </a:t>
            </a:r>
            <a:r>
              <a:rPr lang="fr-FR" sz="1800" dirty="0" err="1" smtClean="0"/>
              <a:t>Calaméo</a:t>
            </a:r>
            <a:r>
              <a:rPr lang="fr-FR" sz="18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/>
              <a:t>	</a:t>
            </a:r>
            <a:r>
              <a:rPr lang="fr-FR" sz="1800" dirty="0" smtClean="0"/>
              <a:t>- Liste des partenaires ayant participés à la revue, donc liés à la région traitée dans la revue.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86068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6341289" cy="641350"/>
          </a:xfrm>
        </p:spPr>
        <p:txBody>
          <a:bodyPr>
            <a:normAutofit/>
          </a:bodyPr>
          <a:lstStyle/>
          <a:p>
            <a:r>
              <a:rPr lang="fr-FR" dirty="0" smtClean="0"/>
              <a:t>Commandes </a:t>
            </a:r>
            <a:r>
              <a:rPr lang="fr-FR" dirty="0"/>
              <a:t>/</a:t>
            </a:r>
            <a:r>
              <a:rPr lang="fr-FR" dirty="0" smtClean="0"/>
              <a:t> Abonnement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1013895" cy="3978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800" dirty="0" smtClean="0"/>
              <a:t>Formulaire de commande pour réserver un magazine.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 smtClean="0"/>
              <a:t>Tableau indiquant les tarifs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 smtClean="0"/>
              <a:t>Miniature de la revue sélectionnée.</a:t>
            </a:r>
          </a:p>
        </p:txBody>
      </p:sp>
    </p:spTree>
    <p:extLst>
      <p:ext uri="{BB962C8B-B14F-4D97-AF65-F5344CB8AC3E}">
        <p14:creationId xmlns:p14="http://schemas.microsoft.com/office/powerpoint/2010/main" val="371506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6341289" cy="641350"/>
          </a:xfrm>
        </p:spPr>
        <p:txBody>
          <a:bodyPr>
            <a:normAutofit/>
          </a:bodyPr>
          <a:lstStyle/>
          <a:p>
            <a:r>
              <a:rPr lang="fr-FR" dirty="0" smtClean="0"/>
              <a:t>Appel d’offre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1013895" cy="3978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800" dirty="0" err="1" smtClean="0"/>
              <a:t>Iframe</a:t>
            </a:r>
            <a:r>
              <a:rPr lang="fr-FR" sz="1800" dirty="0" smtClean="0"/>
              <a:t> d’un partenaire majoritaire de la société (à retrouver obligatoirement)</a:t>
            </a:r>
          </a:p>
        </p:txBody>
      </p:sp>
    </p:spTree>
    <p:extLst>
      <p:ext uri="{BB962C8B-B14F-4D97-AF65-F5344CB8AC3E}">
        <p14:creationId xmlns:p14="http://schemas.microsoft.com/office/powerpoint/2010/main" val="2178554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0E433EDF-97B4-4DF7-9FDD-0922A84DF30D}" vid="{A18F0C16-BF43-433D-A036-02B7309399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3996</TotalTime>
  <Words>282</Words>
  <Application>Microsoft Office PowerPoint</Application>
  <PresentationFormat>Grand écran</PresentationFormat>
  <Paragraphs>54</Paragraphs>
  <Slides>14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DocBienvenue</vt:lpstr>
      <vt:lpstr>think-cell Slide</vt:lpstr>
      <vt:lpstr>Semaine Intensive Intégration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Bienvenue dans KStudio365</dc:title>
  <dc:creator>ffraysse</dc:creator>
  <cp:keywords/>
  <cp:lastModifiedBy>Damien Dégremont</cp:lastModifiedBy>
  <cp:revision>123</cp:revision>
  <dcterms:created xsi:type="dcterms:W3CDTF">2016-03-18T10:10:27Z</dcterms:created>
  <dcterms:modified xsi:type="dcterms:W3CDTF">2017-05-11T14:24:15Z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