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90" r:id="rId2"/>
  </p:sldMasterIdLst>
  <p:sldIdLst>
    <p:sldId id="256" r:id="rId3"/>
    <p:sldId id="257" r:id="rId4"/>
    <p:sldId id="285" r:id="rId5"/>
    <p:sldId id="287" r:id="rId6"/>
    <p:sldId id="288" r:id="rId7"/>
    <p:sldId id="258" r:id="rId8"/>
    <p:sldId id="296" r:id="rId9"/>
    <p:sldId id="283" r:id="rId10"/>
    <p:sldId id="284" r:id="rId11"/>
  </p:sldIdLst>
  <p:sldSz cx="13004800" cy="9753600"/>
  <p:notesSz cx="13004800" cy="97536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97" y="8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CBBDB4-9A72-164C-9C65-777088F9BE5D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4" y="8088986"/>
            <a:ext cx="1083733" cy="5192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1910E6-5845-C84C-8544-55A2045F00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829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20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9676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98137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72565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643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254293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718289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80765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23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7065A-E1B3-1A45-874C-87041C60566B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8088986"/>
            <a:ext cx="1083733" cy="5192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F69AB4-CFA1-534E-AE62-4D94F23FF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1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20421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34031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42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lang="en-SG" spc="-5" smtClean="0"/>
              <a:t>‹#›</a:t>
            </a:fld>
            <a:endParaRPr lang="en-SG" spc="-5" dirty="0"/>
          </a:p>
        </p:txBody>
      </p:sp>
    </p:spTree>
    <p:extLst>
      <p:ext uri="{BB962C8B-B14F-4D97-AF65-F5344CB8AC3E}">
        <p14:creationId xmlns:p14="http://schemas.microsoft.com/office/powerpoint/2010/main" val="25041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734" y="575522"/>
            <a:ext cx="10837333" cy="11265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3" y="2009281"/>
            <a:ext cx="10728960" cy="64519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6614" y="8830260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733" y="8830260"/>
            <a:ext cx="693172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05408" y="0"/>
            <a:ext cx="10728960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5408" y="8778240"/>
            <a:ext cx="10728960" cy="390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1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7E8E9FF-9DCD-1449-93C5-A26302B17A69}" type="datetime1">
              <a:rPr lang="en-US" smtClean="0"/>
              <a:pPr>
                <a:defRPr/>
              </a:pPr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gui-tkinter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592" y="838200"/>
            <a:ext cx="7587615" cy="2387600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0"/>
              </a:spcBef>
              <a:tabLst>
                <a:tab pos="3243580" algn="l"/>
                <a:tab pos="4682490" algn="l"/>
              </a:tabLst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	Py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hon</a:t>
            </a: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4000" b="0" spc="-45" dirty="0">
                <a:solidFill>
                  <a:srgbClr val="C82506"/>
                </a:solidFill>
                <a:latin typeface="Times New Roman"/>
                <a:cs typeface="Times New Roman"/>
              </a:rPr>
              <a:t>T</a:t>
            </a:r>
            <a:r>
              <a:rPr sz="4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ool</a:t>
            </a:r>
            <a:r>
              <a:rPr sz="4000" b="0" spc="-45" dirty="0">
                <a:solidFill>
                  <a:srgbClr val="C82506"/>
                </a:solidFill>
                <a:latin typeface="Times New Roman"/>
                <a:cs typeface="Times New Roman"/>
              </a:rPr>
              <a:t>k</a:t>
            </a:r>
            <a:r>
              <a:rPr sz="4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it 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40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-5" dirty="0">
                <a:solidFill>
                  <a:srgbClr val="C82506"/>
                </a:solidFill>
                <a:latin typeface="Times New Roman"/>
                <a:cs typeface="Times New Roman"/>
              </a:rPr>
              <a:t>Inter</a:t>
            </a:r>
            <a:r>
              <a:rPr sz="4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faces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1752600"/>
            <a:ext cx="7615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2005" algn="l"/>
              </a:tabLst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GUI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549400" y="3619721"/>
            <a:ext cx="10568940" cy="5298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696595">
              <a:lnSpc>
                <a:spcPts val="4200"/>
              </a:lnSpc>
              <a:spcBef>
                <a:spcPts val="340"/>
              </a:spcBef>
            </a:pPr>
            <a:r>
              <a:rPr sz="3600" b="1" i="1" dirty="0">
                <a:solidFill>
                  <a:srgbClr val="FF2600"/>
                </a:solidFill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(pronounced “gooey”) stands for Graphical User  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10160">
              <a:lnSpc>
                <a:spcPts val="4200"/>
              </a:lnSpc>
              <a:spcBef>
                <a:spcPts val="1200"/>
              </a:spcBef>
            </a:pPr>
            <a:r>
              <a:rPr sz="3600" spc="-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programming, the function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the “main” method,  if present at all, is to create the graphical user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1200"/>
              </a:spcBef>
            </a:pPr>
            <a:r>
              <a:rPr sz="3600" spc="-20" dirty="0">
                <a:latin typeface="Times New Roman"/>
                <a:cs typeface="Times New Roman"/>
              </a:rPr>
              <a:t>Thereafter, </a:t>
            </a:r>
            <a:r>
              <a:rPr sz="3600" spc="-5" dirty="0">
                <a:latin typeface="Times New Roman"/>
                <a:cs typeface="Times New Roman"/>
              </a:rPr>
              <a:t>everything that happens is controlled </a:t>
            </a:r>
            <a:r>
              <a:rPr sz="3600" dirty="0">
                <a:latin typeface="Times New Roman"/>
                <a:cs typeface="Times New Roman"/>
              </a:rPr>
              <a:t>from </a:t>
            </a:r>
            <a:r>
              <a:rPr sz="3600" spc="-5" dirty="0">
                <a:latin typeface="Times New Roman"/>
                <a:cs typeface="Times New Roman"/>
              </a:rPr>
              <a:t>the  interface</a:t>
            </a:r>
            <a:endParaRPr sz="3600" dirty="0">
              <a:latin typeface="Times New Roman"/>
              <a:cs typeface="Times New Roman"/>
            </a:endParaRPr>
          </a:p>
          <a:p>
            <a:pPr marL="12700" marR="73660">
              <a:lnSpc>
                <a:spcPts val="4200"/>
              </a:lnSpc>
              <a:spcBef>
                <a:spcPts val="1200"/>
              </a:spcBef>
            </a:pPr>
            <a:r>
              <a:rPr sz="3600" spc="-5" dirty="0">
                <a:latin typeface="Times New Roman"/>
                <a:cs typeface="Times New Roman"/>
              </a:rPr>
              <a:t>When the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is asked to </a:t>
            </a:r>
            <a:r>
              <a:rPr sz="3600" dirty="0">
                <a:latin typeface="Times New Roman"/>
                <a:cs typeface="Times New Roman"/>
              </a:rPr>
              <a:t>do </a:t>
            </a:r>
            <a:r>
              <a:rPr sz="3600" spc="-5" dirty="0">
                <a:latin typeface="Times New Roman"/>
                <a:cs typeface="Times New Roman"/>
              </a:rPr>
              <a:t>something (for example, </a:t>
            </a:r>
            <a:r>
              <a:rPr sz="3600" dirty="0">
                <a:latin typeface="Times New Roman"/>
                <a:cs typeface="Times New Roman"/>
              </a:rPr>
              <a:t>by  </a:t>
            </a:r>
            <a:r>
              <a:rPr sz="3600" spc="-5" dirty="0">
                <a:latin typeface="Times New Roman"/>
                <a:cs typeface="Times New Roman"/>
              </a:rPr>
              <a:t>the user clicking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button), the </a:t>
            </a:r>
            <a:r>
              <a:rPr sz="3600" dirty="0">
                <a:latin typeface="Times New Roman"/>
                <a:cs typeface="Times New Roman"/>
              </a:rPr>
              <a:t>GUI </a:t>
            </a:r>
            <a:r>
              <a:rPr sz="3600" spc="-5" dirty="0">
                <a:latin typeface="Times New Roman"/>
                <a:cs typeface="Times New Roman"/>
              </a:rPr>
              <a:t>can call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function  </a:t>
            </a:r>
            <a:r>
              <a:rPr sz="3600" i="1" spc="-5" dirty="0">
                <a:latin typeface="Times New Roman"/>
                <a:cs typeface="Times New Roman"/>
              </a:rPr>
              <a:t>with </a:t>
            </a:r>
            <a:r>
              <a:rPr sz="3600" i="1" dirty="0">
                <a:latin typeface="Times New Roman"/>
                <a:cs typeface="Times New Roman"/>
              </a:rPr>
              <a:t>no </a:t>
            </a:r>
            <a:r>
              <a:rPr sz="3600" i="1" spc="-5" dirty="0">
                <a:latin typeface="Times New Roman"/>
                <a:cs typeface="Times New Roman"/>
              </a:rPr>
              <a:t>parameters</a:t>
            </a:r>
            <a:endParaRPr sz="3600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533400"/>
            <a:ext cx="10837333" cy="1126525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4551" dirty="0"/>
              <a:t>A widget / component</a:t>
            </a:r>
          </a:p>
          <a:p>
            <a:pPr lvl="1"/>
            <a:r>
              <a:rPr lang="en-GB" sz="3982" dirty="0"/>
              <a:t>E.g. a button, a frame</a:t>
            </a:r>
          </a:p>
          <a:p>
            <a:pPr lvl="1"/>
            <a:r>
              <a:rPr lang="en-GB" sz="3982" dirty="0"/>
              <a:t>Attributes e.g. the button text</a:t>
            </a:r>
          </a:p>
          <a:p>
            <a:r>
              <a:rPr lang="en-GB" sz="4551" dirty="0"/>
              <a:t>Actions </a:t>
            </a:r>
          </a:p>
          <a:p>
            <a:pPr lvl="1"/>
            <a:r>
              <a:rPr lang="en-GB" sz="3982" dirty="0"/>
              <a:t>E.g. what happens when you press the button</a:t>
            </a:r>
          </a:p>
          <a:p>
            <a:r>
              <a:rPr lang="en-GB" sz="4551" dirty="0"/>
              <a:t>Layout</a:t>
            </a:r>
          </a:p>
          <a:p>
            <a:pPr lvl="1"/>
            <a:r>
              <a:rPr lang="en-GB" sz="3982" dirty="0"/>
              <a:t>Positioning widgets</a:t>
            </a:r>
          </a:p>
          <a:p>
            <a:pPr lvl="1"/>
            <a:endParaRPr lang="en-GB" sz="3982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5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733" y="2009281"/>
            <a:ext cx="8695831" cy="6451917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A GUI is made up </a:t>
            </a:r>
            <a:br>
              <a:rPr lang="en-GB" dirty="0"/>
            </a:br>
            <a:r>
              <a:rPr lang="en-GB" dirty="0"/>
              <a:t>from widgets</a:t>
            </a:r>
          </a:p>
          <a:p>
            <a:r>
              <a:rPr lang="en-GB" dirty="0"/>
              <a:t>A widget is created</a:t>
            </a:r>
          </a:p>
          <a:p>
            <a:r>
              <a:rPr lang="en-GB" dirty="0"/>
              <a:t>Widget has attributes</a:t>
            </a:r>
          </a:p>
          <a:p>
            <a:r>
              <a:rPr lang="en-GB" dirty="0"/>
              <a:t>One widget may contain</a:t>
            </a:r>
            <a:br>
              <a:rPr lang="en-GB" dirty="0"/>
            </a:br>
            <a:r>
              <a:rPr lang="en-GB" dirty="0"/>
              <a:t>another:</a:t>
            </a:r>
          </a:p>
          <a:p>
            <a:pPr lvl="1"/>
            <a:r>
              <a:rPr lang="en-GB" dirty="0"/>
              <a:t>Frame contains the button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80" y="1292402"/>
            <a:ext cx="3277164" cy="3584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9472330" y="3852686"/>
            <a:ext cx="1433759" cy="61446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06090" y="3443042"/>
            <a:ext cx="1381318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413" dirty="0"/>
              <a:t>button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496443" y="2316516"/>
            <a:ext cx="409646" cy="1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55142" y="1906871"/>
            <a:ext cx="12832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413" dirty="0"/>
              <a:t>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1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Create a Widget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2540" y="2009281"/>
            <a:ext cx="6042271" cy="4506101"/>
          </a:xfr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Constructor</a:t>
            </a:r>
          </a:p>
          <a:p>
            <a:pPr lvl="1"/>
            <a:r>
              <a:rPr lang="en-GB" dirty="0"/>
              <a:t>Name same as widget</a:t>
            </a:r>
          </a:p>
          <a:p>
            <a:pPr lvl="1"/>
            <a:r>
              <a:rPr lang="en-GB" dirty="0"/>
              <a:t>Hierarchy of widget</a:t>
            </a:r>
          </a:p>
          <a:p>
            <a:pPr lvl="1"/>
            <a:r>
              <a:rPr lang="en-GB" dirty="0"/>
              <a:t>Optional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9634" y="2301635"/>
            <a:ext cx="5735037" cy="175432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Courier New"/>
                <a:cs typeface="Courier New"/>
              </a:rPr>
              <a:t># </a:t>
            </a:r>
            <a:r>
              <a:rPr lang="en-GB" dirty="0">
                <a:latin typeface="+mn-lt"/>
                <a:cs typeface="Courier New"/>
              </a:rPr>
              <a:t>Create a main frame with</a:t>
            </a:r>
          </a:p>
          <a:p>
            <a:r>
              <a:rPr lang="en-GB" dirty="0">
                <a:latin typeface="Courier New"/>
                <a:cs typeface="Courier New"/>
              </a:rPr>
              <a:t>#    </a:t>
            </a:r>
            <a:r>
              <a:rPr lang="en-GB" dirty="0">
                <a:latin typeface="+mn-lt"/>
                <a:cs typeface="Courier New"/>
              </a:rPr>
              <a:t>- a title</a:t>
            </a:r>
          </a:p>
          <a:p>
            <a:r>
              <a:rPr lang="en-GB" dirty="0">
                <a:latin typeface="Courier New"/>
                <a:cs typeface="Courier New"/>
              </a:rPr>
              <a:t>#    </a:t>
            </a:r>
            <a:r>
              <a:rPr lang="en-GB" dirty="0">
                <a:latin typeface="+mn-lt"/>
                <a:cs typeface="Courier New"/>
              </a:rPr>
              <a:t>- size 200 by 200 pixels</a:t>
            </a:r>
          </a:p>
          <a:p>
            <a:r>
              <a:rPr lang="en-GB" dirty="0">
                <a:latin typeface="Courier New"/>
                <a:cs typeface="Courier New"/>
              </a:rPr>
              <a:t>app = </a:t>
            </a:r>
            <a:r>
              <a:rPr lang="en-GB" dirty="0" err="1">
                <a:latin typeface="Courier New"/>
                <a:cs typeface="Courier New"/>
              </a:rPr>
              <a:t>Tk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r>
              <a:rPr lang="en-GB" dirty="0" err="1">
                <a:latin typeface="Courier New"/>
                <a:cs typeface="Courier New"/>
              </a:rPr>
              <a:t>app.title</a:t>
            </a:r>
            <a:r>
              <a:rPr lang="en-GB" dirty="0">
                <a:latin typeface="Courier New"/>
                <a:cs typeface="Courier New"/>
              </a:rPr>
              <a:t>("GUI Example 1")</a:t>
            </a:r>
          </a:p>
          <a:p>
            <a:r>
              <a:rPr lang="en-GB" dirty="0" err="1">
                <a:latin typeface="Courier New"/>
                <a:cs typeface="Courier New"/>
              </a:rPr>
              <a:t>app.geometry</a:t>
            </a:r>
            <a:r>
              <a:rPr lang="en-GB" dirty="0">
                <a:latin typeface="Courier New"/>
                <a:cs typeface="Courier New"/>
              </a:rPr>
              <a:t>('200x200')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669" y="6324600"/>
            <a:ext cx="11982131" cy="132343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502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30046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95069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6009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325114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390137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455160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5201839" algn="l" defTabSz="650230" rtl="0" eaLnBrk="1" latinLnBrk="0" hangingPunct="1">
              <a:defRPr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000" dirty="0">
                <a:latin typeface="Courier New"/>
                <a:cs typeface="Courier New"/>
              </a:rPr>
              <a:t># </a:t>
            </a:r>
            <a:r>
              <a:rPr lang="en-GB" sz="2000" dirty="0">
                <a:latin typeface="+mn-lt"/>
                <a:cs typeface="Courier New"/>
              </a:rPr>
              <a:t>Create the button</a:t>
            </a:r>
          </a:p>
          <a:p>
            <a:r>
              <a:rPr lang="en-GB" sz="2000" dirty="0">
                <a:latin typeface="Courier New"/>
                <a:cs typeface="Courier New"/>
              </a:rPr>
              <a:t>#   </a:t>
            </a:r>
            <a:r>
              <a:rPr lang="en-GB" sz="2000" dirty="0">
                <a:latin typeface="+mn-lt"/>
                <a:cs typeface="Courier New"/>
              </a:rPr>
              <a:t>- with suitable text</a:t>
            </a:r>
          </a:p>
          <a:p>
            <a:r>
              <a:rPr lang="en-GB" sz="2000" dirty="0">
                <a:latin typeface="Courier New"/>
                <a:cs typeface="Courier New"/>
              </a:rPr>
              <a:t>#   </a:t>
            </a:r>
            <a:r>
              <a:rPr lang="en-GB" sz="2000" dirty="0">
                <a:latin typeface="+mn-lt"/>
                <a:cs typeface="Courier New"/>
              </a:rPr>
              <a:t>- a command to call when the button is pressed</a:t>
            </a:r>
          </a:p>
          <a:p>
            <a:r>
              <a:rPr lang="en-GB" sz="2000" dirty="0">
                <a:latin typeface="Courier New"/>
                <a:cs typeface="Courier New"/>
              </a:rPr>
              <a:t>button1 = Button(app, text="Click Here", command=clicked)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5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200" y="825500"/>
            <a:ext cx="23399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678841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625851"/>
            <a:ext cx="5525770" cy="956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5" dirty="0">
                <a:latin typeface="Times New Roman"/>
                <a:cs typeface="Times New Roman"/>
              </a:rPr>
              <a:t>Begin with this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import</a:t>
            </a:r>
            <a:r>
              <a:rPr sz="3000" b="1" spc="-106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statement: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from tkinter import</a:t>
            </a:r>
            <a:r>
              <a:rPr sz="3000" b="1" spc="-4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*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808408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4954290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743452"/>
            <a:ext cx="9492615" cy="164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25"/>
              </a:spcBef>
            </a:pPr>
            <a:r>
              <a:rPr sz="3000" spc="5" dirty="0">
                <a:latin typeface="Times New Roman"/>
                <a:cs typeface="Times New Roman"/>
              </a:rPr>
              <a:t>Note: </a:t>
            </a:r>
            <a:r>
              <a:rPr sz="3000" spc="10" dirty="0">
                <a:latin typeface="Times New Roman"/>
                <a:cs typeface="Times New Roman"/>
              </a:rPr>
              <a:t>In </a:t>
            </a:r>
            <a:r>
              <a:rPr sz="3000" spc="5" dirty="0">
                <a:latin typeface="Times New Roman"/>
                <a:cs typeface="Times New Roman"/>
              </a:rPr>
              <a:t>earlier versions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Python, this </a:t>
            </a:r>
            <a:r>
              <a:rPr sz="3000" spc="10" dirty="0">
                <a:latin typeface="Times New Roman"/>
                <a:cs typeface="Times New Roman"/>
              </a:rPr>
              <a:t>module was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called</a:t>
            </a:r>
            <a:endParaRPr sz="3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rgbClr val="C82506"/>
                </a:solidFill>
                <a:latin typeface="Courier New"/>
                <a:cs typeface="Courier New"/>
              </a:rPr>
              <a:t>T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kinter</a:t>
            </a:r>
            <a:r>
              <a:rPr sz="3000" spc="10" dirty="0">
                <a:latin typeface="Times New Roman"/>
                <a:cs typeface="Times New Roman"/>
              </a:rPr>
              <a:t>, not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C82506"/>
                </a:solidFill>
                <a:latin typeface="Courier New"/>
                <a:cs typeface="Courier New"/>
              </a:rPr>
              <a:t>t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kinter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Times New Roman"/>
                <a:cs typeface="Times New Roman"/>
              </a:rPr>
              <a:t>Then create an object </a:t>
            </a:r>
            <a:r>
              <a:rPr sz="3000" spc="10" dirty="0">
                <a:latin typeface="Times New Roman"/>
                <a:cs typeface="Times New Roman"/>
              </a:rPr>
              <a:t>of </a:t>
            </a:r>
            <a:r>
              <a:rPr sz="3000" spc="5" dirty="0">
                <a:latin typeface="Times New Roman"/>
                <a:cs typeface="Times New Roman"/>
              </a:rPr>
              <a:t>type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Tk</a:t>
            </a:r>
            <a:r>
              <a:rPr sz="3000" spc="10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369052"/>
            <a:ext cx="354330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SG"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top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 =</a:t>
            </a:r>
            <a:r>
              <a:rPr sz="3000" b="1" spc="-6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Tk()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756224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791809"/>
            <a:ext cx="9003030" cy="139700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895"/>
              </a:spcBef>
              <a:buSzPct val="75000"/>
              <a:buChar char="•"/>
              <a:tabLst>
                <a:tab pos="380365" algn="l"/>
                <a:tab pos="381000" algn="l"/>
              </a:tabLst>
            </a:pPr>
            <a:r>
              <a:rPr sz="3000" spc="5" dirty="0">
                <a:latin typeface="Times New Roman"/>
                <a:cs typeface="Times New Roman"/>
              </a:rPr>
              <a:t>This is the top-level </a:t>
            </a:r>
            <a:r>
              <a:rPr sz="3000" b="1" i="1" spc="10" dirty="0">
                <a:solidFill>
                  <a:srgbClr val="FF2600"/>
                </a:solidFill>
                <a:latin typeface="Times New Roman"/>
                <a:cs typeface="Times New Roman"/>
              </a:rPr>
              <a:t>window </a:t>
            </a:r>
            <a:r>
              <a:rPr sz="3000" spc="10" dirty="0">
                <a:latin typeface="Times New Roman"/>
                <a:cs typeface="Times New Roman"/>
              </a:rPr>
              <a:t>of your GUI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program</a:t>
            </a:r>
            <a:endParaRPr sz="3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800"/>
              </a:spcBef>
            </a:pPr>
            <a:r>
              <a:rPr sz="3000" spc="-90" dirty="0">
                <a:latin typeface="Times New Roman"/>
                <a:cs typeface="Times New Roman"/>
              </a:rPr>
              <a:t>You </a:t>
            </a:r>
            <a:r>
              <a:rPr sz="3000" spc="5" dirty="0">
                <a:latin typeface="Times New Roman"/>
                <a:cs typeface="Times New Roman"/>
              </a:rPr>
              <a:t>can </a:t>
            </a:r>
            <a:r>
              <a:rPr sz="3000" spc="10" dirty="0">
                <a:latin typeface="Times New Roman"/>
                <a:cs typeface="Times New Roman"/>
              </a:rPr>
              <a:t>use </a:t>
            </a:r>
            <a:r>
              <a:rPr sz="3000" spc="5" dirty="0">
                <a:latin typeface="Times New Roman"/>
                <a:cs typeface="Times New Roman"/>
              </a:rPr>
              <a:t>any </a:t>
            </a:r>
            <a:r>
              <a:rPr sz="3000" spc="10" dirty="0">
                <a:latin typeface="Times New Roman"/>
                <a:cs typeface="Times New Roman"/>
              </a:rPr>
              <a:t>name </a:t>
            </a:r>
            <a:r>
              <a:rPr sz="3000" spc="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it; </a:t>
            </a:r>
            <a:r>
              <a:rPr sz="3000" spc="5" dirty="0">
                <a:latin typeface="Times New Roman"/>
                <a:cs typeface="Times New Roman"/>
              </a:rPr>
              <a:t>in these slides I </a:t>
            </a:r>
            <a:r>
              <a:rPr sz="3000" spc="10" dirty="0">
                <a:latin typeface="Times New Roman"/>
                <a:cs typeface="Times New Roman"/>
              </a:rPr>
              <a:t>use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“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top</a:t>
            </a:r>
            <a:r>
              <a:rPr sz="3000" spc="10" dirty="0">
                <a:latin typeface="Times New Roman"/>
                <a:cs typeface="Times New Roman"/>
              </a:rPr>
              <a:t>”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7428592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8086452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758819"/>
            <a:ext cx="126364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5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7163409"/>
            <a:ext cx="9996805" cy="201930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3000" spc="5" dirty="0">
                <a:latin typeface="Times New Roman"/>
                <a:cs typeface="Times New Roman"/>
              </a:rPr>
              <a:t>Define the functions </a:t>
            </a:r>
            <a:r>
              <a:rPr sz="3000" spc="10" dirty="0">
                <a:latin typeface="Times New Roman"/>
                <a:cs typeface="Times New Roman"/>
              </a:rPr>
              <a:t>you </a:t>
            </a:r>
            <a:r>
              <a:rPr sz="3000" spc="5" dirty="0">
                <a:latin typeface="Times New Roman"/>
                <a:cs typeface="Times New Roman"/>
              </a:rPr>
              <a:t>are going to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use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5300"/>
              </a:lnSpc>
              <a:spcBef>
                <a:spcPts val="360"/>
              </a:spcBef>
            </a:pPr>
            <a:r>
              <a:rPr sz="3000" spc="5" dirty="0">
                <a:latin typeface="Times New Roman"/>
                <a:cs typeface="Times New Roman"/>
              </a:rPr>
              <a:t>Create </a:t>
            </a:r>
            <a:r>
              <a:rPr sz="3000" b="1" i="1" spc="5" dirty="0">
                <a:solidFill>
                  <a:srgbClr val="FF2600"/>
                </a:solidFill>
                <a:latin typeface="Times New Roman"/>
                <a:cs typeface="Times New Roman"/>
              </a:rPr>
              <a:t>widgets </a:t>
            </a:r>
            <a:r>
              <a:rPr sz="3000" spc="5" dirty="0">
                <a:latin typeface="Times New Roman"/>
                <a:cs typeface="Times New Roman"/>
              </a:rPr>
              <a:t>(graphical elements) and add them to the </a:t>
            </a:r>
            <a:r>
              <a:rPr sz="3000" spc="10" dirty="0">
                <a:latin typeface="Times New Roman"/>
                <a:cs typeface="Times New Roman"/>
              </a:rPr>
              <a:t>window  Run </a:t>
            </a:r>
            <a:r>
              <a:rPr sz="3000" spc="5" dirty="0">
                <a:latin typeface="Times New Roman"/>
                <a:cs typeface="Times New Roman"/>
              </a:rPr>
              <a:t>the </a:t>
            </a:r>
            <a:r>
              <a:rPr sz="3000" spc="10" dirty="0">
                <a:latin typeface="Times New Roman"/>
                <a:cs typeface="Times New Roman"/>
              </a:rPr>
              <a:t>program by </a:t>
            </a:r>
            <a:r>
              <a:rPr sz="3000" spc="5" dirty="0">
                <a:latin typeface="Times New Roman"/>
                <a:cs typeface="Times New Roman"/>
              </a:rPr>
              <a:t>calling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spc="10" dirty="0">
                <a:solidFill>
                  <a:srgbClr val="0433FF"/>
                </a:solidFill>
                <a:latin typeface="Courier New"/>
                <a:cs typeface="Courier New"/>
              </a:rPr>
              <a:t>mainloop()</a:t>
            </a:r>
            <a:endParaRPr sz="3000">
              <a:latin typeface="Courier New"/>
              <a:cs typeface="Courier New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710D-C460-4A90-88D6-A2275F2F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600" y="739349"/>
            <a:ext cx="5372735" cy="1054100"/>
          </a:xfrm>
        </p:spPr>
        <p:txBody>
          <a:bodyPr/>
          <a:lstStyle/>
          <a:p>
            <a:r>
              <a:rPr lang="en-SG" dirty="0"/>
              <a:t>Let’s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7EA3-A6D0-4D15-932B-83795350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324548"/>
            <a:ext cx="11684000" cy="734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4400" dirty="0">
                <a:hlinkClick r:id="rId3"/>
              </a:rPr>
              <a:t>https://realpython.com/python-gui-tkinter/</a:t>
            </a:r>
          </a:p>
        </p:txBody>
      </p:sp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DF86940B-E76F-471C-BC80-B754867F74AD}"/>
              </a:ext>
            </a:extLst>
          </p:cNvPr>
          <p:cNvSpPr/>
          <p:nvPr/>
        </p:nvSpPr>
        <p:spPr>
          <a:xfrm>
            <a:off x="985078" y="381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000" dirty="0">
                <a:hlinkClick r:id="rId3"/>
              </a:rPr>
              <a:t>https://realpython.com/python-gui-tkinter</a:t>
            </a:r>
            <a:r>
              <a:rPr lang="en-SG" sz="4000" dirty="0"/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5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D999-D018-4E52-B629-F453AE13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762000"/>
            <a:ext cx="9372600" cy="1846659"/>
          </a:xfrm>
        </p:spPr>
        <p:txBody>
          <a:bodyPr/>
          <a:lstStyle/>
          <a:p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example-</a:t>
            </a:r>
            <a:br>
              <a:rPr lang="en-SG" dirty="0"/>
            </a:br>
            <a:r>
              <a:rPr lang="en-SG" sz="4000" dirty="0"/>
              <a:t>my first GUI.py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9761E9-040B-46B3-BCDC-C8BD606A27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2815230"/>
            <a:ext cx="116586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(1)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Tk()  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(2)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#rename the window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'My first GUI'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pack is used to show the object in the window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 = Label(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Welcomne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to Robotics Interest Group Python training"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).pack()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top.mainloop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(3)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(4)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19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838200"/>
            <a:ext cx="9601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2nd</a:t>
            </a:r>
            <a:r>
              <a:rPr sz="66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lang="en-SG" sz="6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–class method</a:t>
            </a:r>
            <a:endParaRPr sz="6600" b="0" spc="-5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3B9128A-B811-4B78-BFA1-6995A40A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362200"/>
            <a:ext cx="108966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(1)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more():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label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Label(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top,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Welcomne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to Robotics Interest Group Python training"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).pack()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Tk()  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(2)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top.title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'My first GUI'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more()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top.mainloop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(3)</a:t>
            </a:r>
            <a:b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### (4)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65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GALLERY" val="NEsiX2th"/>
  <p:tag name="ARTICULATE_DESIGN_ID_INTEGRAL" val="2sgf5hXQ"/>
  <p:tag name="ARTICULATE_DESIGN_ID_ORGANIC" val="VtHtTL4I"/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347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Courier New</vt:lpstr>
      <vt:lpstr>Garamond</vt:lpstr>
      <vt:lpstr>Impact</vt:lpstr>
      <vt:lpstr>Times New Roman</vt:lpstr>
      <vt:lpstr>NewsPrint</vt:lpstr>
      <vt:lpstr>Organic</vt:lpstr>
      <vt:lpstr>Tkinter for Python Toolkit for Interfaces</vt:lpstr>
      <vt:lpstr>GUI programming</vt:lpstr>
      <vt:lpstr>Key Concepts</vt:lpstr>
      <vt:lpstr>Widgets</vt:lpstr>
      <vt:lpstr>Create a Widget</vt:lpstr>
      <vt:lpstr>Setup</vt:lpstr>
      <vt:lpstr>Let’s Go</vt:lpstr>
      <vt:lpstr>1st example- my first GUI.py</vt:lpstr>
      <vt:lpstr>2nd example –class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for Python Toolkit for Interfaces</dc:title>
  <cp:lastModifiedBy>FOO EDWIN</cp:lastModifiedBy>
  <cp:revision>17</cp:revision>
  <dcterms:created xsi:type="dcterms:W3CDTF">2020-05-03T13:51:22Z</dcterms:created>
  <dcterms:modified xsi:type="dcterms:W3CDTF">2020-05-29T08:23:29Z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E684213C-CE96-489C-872E-9F13E83EBECC</vt:lpwstr>
  </property>
  <property fmtid="{D5CDD505-2E9C-101B-9397-08002B2CF9AE}" pid="3" name="ArticulatePath">
    <vt:lpwstr>16 Tkinter</vt:lpwstr>
  </property>
</Properties>
</file>