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  <p:sldMasterId id="2147483790" r:id="rId2"/>
  </p:sldMasterIdLst>
  <p:sldIdLst>
    <p:sldId id="256" r:id="rId3"/>
    <p:sldId id="257" r:id="rId4"/>
    <p:sldId id="285" r:id="rId5"/>
    <p:sldId id="287" r:id="rId6"/>
    <p:sldId id="288" r:id="rId7"/>
    <p:sldId id="258" r:id="rId8"/>
    <p:sldId id="296" r:id="rId9"/>
    <p:sldId id="283" r:id="rId10"/>
    <p:sldId id="284" r:id="rId11"/>
  </p:sldIdLst>
  <p:sldSz cx="13004800" cy="9753600"/>
  <p:notesSz cx="13004800" cy="97536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397" y="82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CBBDB4-9A72-164C-9C65-777088F9BE5D}" type="datetime1">
              <a:rPr lang="en-US" smtClean="0"/>
              <a:pPr>
                <a:defRPr/>
              </a:pPr>
              <a:t>5/29/2020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37334" y="8088986"/>
            <a:ext cx="1083733" cy="5192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81910E6-5845-C84C-8544-55A2045F00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4" y="1974804"/>
            <a:ext cx="3607890" cy="1950720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645" y="1396811"/>
            <a:ext cx="5483433" cy="6959979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764" y="4310848"/>
            <a:ext cx="3607890" cy="3467952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lang="en-SG" spc="-5" smtClean="0"/>
              <a:t>‹#›</a:t>
            </a:fld>
            <a:endParaRPr lang="en-SG" spc="-5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818263" y="4142269"/>
            <a:ext cx="331888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8294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4" y="2679228"/>
            <a:ext cx="5165798" cy="1950720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1477" y="1469060"/>
            <a:ext cx="4166347" cy="681548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764" y="4629948"/>
            <a:ext cx="5165797" cy="2600960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lang="en-SG" spc="-5" smtClean="0"/>
              <a:t>‹#›</a:t>
            </a:fld>
            <a:endParaRPr lang="en-SG" spc="-5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1201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5" y="6848590"/>
            <a:ext cx="9669311" cy="806027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9570" y="1469061"/>
            <a:ext cx="10085663" cy="4780471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765" y="7654618"/>
            <a:ext cx="9669311" cy="702168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E8E9FF-9DCD-1449-93C5-A26302B17A69}" type="datetime1">
              <a:rPr lang="en-US" smtClean="0"/>
              <a:pPr>
                <a:defRPr/>
              </a:pPr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396767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5" y="1289775"/>
            <a:ext cx="9669311" cy="4405845"/>
          </a:xfrm>
        </p:spPr>
        <p:txBody>
          <a:bodyPr anchor="ctr">
            <a:normAutofit/>
          </a:bodyPr>
          <a:lstStyle>
            <a:lvl1pPr algn="ctr">
              <a:defRPr sz="455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4" y="6080947"/>
            <a:ext cx="9669313" cy="22758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E8E9FF-9DCD-1449-93C5-A26302B17A69}" type="datetime1">
              <a:rPr lang="en-US" smtClean="0"/>
              <a:pPr>
                <a:defRPr/>
              </a:pPr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8262" y="5888283"/>
            <a:ext cx="939580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0981372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718" y="1396810"/>
            <a:ext cx="9102578" cy="3371617"/>
          </a:xfrm>
        </p:spPr>
        <p:txBody>
          <a:bodyPr anchor="ctr">
            <a:normAutofit/>
          </a:bodyPr>
          <a:lstStyle>
            <a:lvl1pPr algn="ctr">
              <a:defRPr sz="4551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75840" y="4768426"/>
            <a:ext cx="8380868" cy="927194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560"/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1" y="6177281"/>
            <a:ext cx="9669316" cy="217950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E8E9FF-9DCD-1449-93C5-A26302B17A69}" type="datetime1">
              <a:rPr lang="en-US" smtClean="0"/>
              <a:pPr>
                <a:defRPr/>
              </a:pPr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08846" y="1287626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024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56538" y="4021860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024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818263" y="5888283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172565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9" y="4705537"/>
            <a:ext cx="9669302" cy="2088960"/>
          </a:xfrm>
        </p:spPr>
        <p:txBody>
          <a:bodyPr anchor="b">
            <a:normAutofit/>
          </a:bodyPr>
          <a:lstStyle>
            <a:lvl1pPr algn="l">
              <a:defRPr sz="455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8" y="6794497"/>
            <a:ext cx="9669305" cy="1223680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E8E9FF-9DCD-1449-93C5-A26302B17A69}" type="datetime1">
              <a:rPr lang="en-US" smtClean="0"/>
              <a:pPr>
                <a:defRPr/>
              </a:pPr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46434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4503" y="1396810"/>
            <a:ext cx="8995794" cy="3190994"/>
          </a:xfrm>
        </p:spPr>
        <p:txBody>
          <a:bodyPr anchor="ctr">
            <a:normAutofit/>
          </a:bodyPr>
          <a:lstStyle>
            <a:lvl1pPr algn="ctr">
              <a:defRPr sz="4551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673768" y="5175910"/>
            <a:ext cx="9669305" cy="126146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4" y="6442193"/>
            <a:ext cx="9669313" cy="1914596"/>
          </a:xfrm>
        </p:spPr>
        <p:txBody>
          <a:bodyPr anchor="t">
            <a:normAutofit/>
          </a:bodyPr>
          <a:lstStyle>
            <a:lvl1pPr marL="0" indent="0" algn="l">
              <a:buNone/>
              <a:defRPr sz="2276">
                <a:solidFill>
                  <a:schemeClr val="tx1"/>
                </a:solidFill>
              </a:defRPr>
            </a:lvl1pPr>
            <a:lvl2pPr marL="65023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E8E9FF-9DCD-1449-93C5-A26302B17A69}" type="datetime1">
              <a:rPr lang="en-US" smtClean="0"/>
              <a:pPr>
                <a:defRPr/>
              </a:pPr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48797" y="127558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79711" y="3708769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818263" y="4876800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2542939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3" y="1396809"/>
            <a:ext cx="9669311" cy="326324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551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673768" y="5071872"/>
            <a:ext cx="9669305" cy="1287475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5" y="6357903"/>
            <a:ext cx="9669311" cy="1998886"/>
          </a:xfrm>
        </p:spPr>
        <p:txBody>
          <a:bodyPr anchor="t">
            <a:normAutofit/>
          </a:bodyPr>
          <a:lstStyle>
            <a:lvl1pPr marL="0" indent="0" algn="l">
              <a:buNone/>
              <a:defRPr sz="2276">
                <a:solidFill>
                  <a:schemeClr val="tx1"/>
                </a:solidFill>
              </a:defRPr>
            </a:lvl1pPr>
            <a:lvl2pPr marL="65023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E8E9FF-9DCD-1449-93C5-A26302B17A69}" type="datetime1">
              <a:rPr lang="en-US" smtClean="0"/>
              <a:pPr>
                <a:defRPr/>
              </a:pPr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8268" y="4876800"/>
            <a:ext cx="93957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7182898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764" y="3541526"/>
            <a:ext cx="9669313" cy="481526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lang="en-SG" spc="-5" smtClean="0"/>
              <a:t>‹#›</a:t>
            </a:fld>
            <a:endParaRPr lang="en-SG" spc="-5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18263" y="3348864"/>
            <a:ext cx="939580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807654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593" y="1289776"/>
            <a:ext cx="2302478" cy="7067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767" y="1289776"/>
            <a:ext cx="6990946" cy="706701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lang="en-SG" spc="-5" smtClean="0"/>
              <a:t>‹#›</a:t>
            </a:fld>
            <a:endParaRPr lang="en-SG" spc="-5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82506" y="1289776"/>
            <a:ext cx="0" cy="7067012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3235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37065A-E1B3-1A45-874C-87041C60566B}" type="datetime1">
              <a:rPr lang="en-US" smtClean="0"/>
              <a:pPr>
                <a:defRPr/>
              </a:pPr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4" y="8088986"/>
            <a:ext cx="1083733" cy="5192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F69AB4-CFA1-534E-AE62-4D94F23FF2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0"/>
            <a:ext cx="13005763" cy="97536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3417" y="2576872"/>
            <a:ext cx="7550387" cy="2155425"/>
          </a:xfrm>
        </p:spPr>
        <p:txBody>
          <a:bodyPr anchor="b">
            <a:noAutofit/>
          </a:bodyPr>
          <a:lstStyle>
            <a:lvl1pPr algn="ctr">
              <a:defRPr sz="6827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3417" y="5117621"/>
            <a:ext cx="7550387" cy="1959326"/>
          </a:xfrm>
        </p:spPr>
        <p:txBody>
          <a:bodyPr anchor="t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26371" y="7188767"/>
            <a:ext cx="957548" cy="39736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3417" y="7188767"/>
            <a:ext cx="5781134" cy="397369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95740" y="7188767"/>
            <a:ext cx="588065" cy="397369"/>
          </a:xfrm>
        </p:spPr>
        <p:txBody>
          <a:bodyPr/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lang="en-SG" spc="-5" smtClean="0"/>
              <a:t>‹#›</a:t>
            </a:fld>
            <a:endParaRPr lang="en-SG" spc="-5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872641" y="4937001"/>
            <a:ext cx="727194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11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818261" y="3351125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lang="en-SG" spc="-5" smtClean="0"/>
              <a:t>‹#›</a:t>
            </a:fld>
            <a:endParaRPr lang="en-SG" spc="-5" dirty="0"/>
          </a:p>
        </p:txBody>
      </p:sp>
    </p:spTree>
    <p:extLst>
      <p:ext uri="{BB962C8B-B14F-4D97-AF65-F5344CB8AC3E}">
        <p14:creationId xmlns:p14="http://schemas.microsoft.com/office/powerpoint/2010/main" val="204211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261" y="2334454"/>
            <a:ext cx="9380315" cy="2592020"/>
          </a:xfrm>
        </p:spPr>
        <p:txBody>
          <a:bodyPr anchor="b">
            <a:normAutofit/>
          </a:bodyPr>
          <a:lstStyle>
            <a:lvl1pPr algn="ctr">
              <a:defRPr sz="56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8261" y="5311800"/>
            <a:ext cx="9380315" cy="1550244"/>
          </a:xfrm>
        </p:spPr>
        <p:txBody>
          <a:bodyPr anchor="t">
            <a:normAutofit/>
          </a:bodyPr>
          <a:lstStyle>
            <a:lvl1pPr marL="0" indent="0" algn="ctr">
              <a:buNone/>
              <a:defRPr sz="3413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lang="en-SG" spc="-5" smtClean="0"/>
              <a:t>‹#›</a:t>
            </a:fld>
            <a:endParaRPr lang="en-SG" spc="-5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818263" y="5119135"/>
            <a:ext cx="938031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07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818261" y="3351125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5" y="1301813"/>
            <a:ext cx="9669311" cy="18543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3765" y="3537305"/>
            <a:ext cx="4746752" cy="490281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438" y="3537305"/>
            <a:ext cx="4746752" cy="490281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lang="en-SG" spc="-5" smtClean="0"/>
              <a:t>‹#›</a:t>
            </a:fld>
            <a:endParaRPr lang="en-SG" spc="-5" dirty="0"/>
          </a:p>
        </p:txBody>
      </p:sp>
    </p:spTree>
    <p:extLst>
      <p:ext uri="{BB962C8B-B14F-4D97-AF65-F5344CB8AC3E}">
        <p14:creationId xmlns:p14="http://schemas.microsoft.com/office/powerpoint/2010/main" val="340317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8" y="3781025"/>
            <a:ext cx="474675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accent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768" y="4612641"/>
            <a:ext cx="4746752" cy="384942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1717" y="3781025"/>
            <a:ext cx="474675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accent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1717" y="4612641"/>
            <a:ext cx="4746752" cy="384942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lang="en-SG" spc="-5" smtClean="0"/>
              <a:t>‹#›</a:t>
            </a:fld>
            <a:endParaRPr lang="en-SG" spc="-5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818263" y="3348864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09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4" y="1301813"/>
            <a:ext cx="9669312" cy="18543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lang="en-SG" spc="-5" smtClean="0"/>
              <a:t>‹#›</a:t>
            </a:fld>
            <a:endParaRPr lang="en-SG" spc="-5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18263" y="3348864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9420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lang="en-SG" spc="-5" smtClean="0"/>
              <a:t>‹#›</a:t>
            </a:fld>
            <a:endParaRPr lang="en-SG" spc="-5" dirty="0"/>
          </a:p>
        </p:txBody>
      </p:sp>
    </p:spTree>
    <p:extLst>
      <p:ext uri="{BB962C8B-B14F-4D97-AF65-F5344CB8AC3E}">
        <p14:creationId xmlns:p14="http://schemas.microsoft.com/office/powerpoint/2010/main" val="250417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3734" y="575522"/>
            <a:ext cx="10837333" cy="11265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733" y="2009281"/>
            <a:ext cx="10728960" cy="645191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86614" y="8830260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7E8E9FF-9DCD-1449-93C5-A26302B17A69}" type="datetime1">
              <a:rPr lang="en-US" smtClean="0"/>
              <a:pPr>
                <a:defRPr/>
              </a:pPr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3733" y="8830260"/>
            <a:ext cx="693172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05408" y="0"/>
            <a:ext cx="10728960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05408" y="8778240"/>
            <a:ext cx="10728960" cy="390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1" r:id="rId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13016842" cy="97536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3765" y="1301813"/>
            <a:ext cx="9669311" cy="18543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4" y="3541526"/>
            <a:ext cx="9669313" cy="48995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40598" y="8477202"/>
            <a:ext cx="1633114" cy="397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7E8E9FF-9DCD-1449-93C5-A26302B17A69}" type="datetime1">
              <a:rPr lang="en-US" smtClean="0"/>
              <a:pPr>
                <a:defRPr/>
              </a:pPr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3764" y="8477202"/>
            <a:ext cx="7259971" cy="397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80574" y="8477202"/>
            <a:ext cx="562503" cy="397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0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p:hf sldNum="0" hdr="0" ftr="0" dt="0"/>
  <p:txStyles>
    <p:titleStyle>
      <a:lvl1pPr algn="ctr" defTabSz="650230" rtl="0" eaLnBrk="1" latinLnBrk="0" hangingPunct="1">
        <a:spcBef>
          <a:spcPct val="0"/>
        </a:spcBef>
        <a:buNone/>
        <a:defRPr sz="5689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6394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341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2844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70685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256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219452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2276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84475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gui-tkinter/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8592" y="838200"/>
            <a:ext cx="7587615" cy="2387600"/>
          </a:xfrm>
          <a:prstGeom prst="rect">
            <a:avLst/>
          </a:prstGeom>
        </p:spPr>
        <p:txBody>
          <a:bodyPr vert="horz" wrap="square" lIns="0" tIns="3683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0"/>
              </a:spcBef>
              <a:tabLst>
                <a:tab pos="3243580" algn="l"/>
                <a:tab pos="4682490" algn="l"/>
              </a:tabLst>
            </a:pP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te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r	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fo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r	Py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hon</a:t>
            </a:r>
          </a:p>
          <a:p>
            <a:pPr algn="ctr">
              <a:lnSpc>
                <a:spcPct val="100000"/>
              </a:lnSpc>
              <a:spcBef>
                <a:spcPts val="1400"/>
              </a:spcBef>
            </a:pPr>
            <a:r>
              <a:rPr sz="4000" b="0" spc="-45" dirty="0">
                <a:solidFill>
                  <a:srgbClr val="C82506"/>
                </a:solidFill>
                <a:latin typeface="Times New Roman"/>
                <a:cs typeface="Times New Roman"/>
              </a:rPr>
              <a:t>T</a:t>
            </a:r>
            <a:r>
              <a:rPr sz="4000"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ool</a:t>
            </a:r>
            <a:r>
              <a:rPr sz="4000" b="0" spc="-45" dirty="0">
                <a:solidFill>
                  <a:srgbClr val="C82506"/>
                </a:solidFill>
                <a:latin typeface="Times New Roman"/>
                <a:cs typeface="Times New Roman"/>
              </a:rPr>
              <a:t>k</a:t>
            </a:r>
            <a:r>
              <a:rPr sz="4000"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it </a:t>
            </a:r>
            <a:r>
              <a:rPr sz="4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sz="4000" b="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b="0" spc="-5" dirty="0">
                <a:solidFill>
                  <a:srgbClr val="C82506"/>
                </a:solidFill>
                <a:latin typeface="Times New Roman"/>
                <a:cs typeface="Times New Roman"/>
              </a:rPr>
              <a:t>Inter</a:t>
            </a:r>
            <a:r>
              <a:rPr sz="4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faces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3800" y="1752600"/>
            <a:ext cx="761555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72005" algn="l"/>
              </a:tabLst>
            </a:pP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GUI	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programming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1549400" y="3619721"/>
            <a:ext cx="10568940" cy="52984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696595">
              <a:lnSpc>
                <a:spcPts val="4200"/>
              </a:lnSpc>
              <a:spcBef>
                <a:spcPts val="340"/>
              </a:spcBef>
            </a:pPr>
            <a:r>
              <a:rPr sz="3600" b="1" i="1" dirty="0">
                <a:solidFill>
                  <a:srgbClr val="FF2600"/>
                </a:solidFill>
                <a:latin typeface="Times New Roman"/>
                <a:cs typeface="Times New Roman"/>
              </a:rPr>
              <a:t>GUI </a:t>
            </a:r>
            <a:r>
              <a:rPr sz="3600" spc="-5" dirty="0">
                <a:latin typeface="Times New Roman"/>
                <a:cs typeface="Times New Roman"/>
              </a:rPr>
              <a:t>(pronounced “gooey”) stands for Graphical User  Interface</a:t>
            </a:r>
            <a:endParaRPr sz="3600" dirty="0">
              <a:latin typeface="Times New Roman"/>
              <a:cs typeface="Times New Roman"/>
            </a:endParaRPr>
          </a:p>
          <a:p>
            <a:pPr marL="12700" marR="10160">
              <a:lnSpc>
                <a:spcPts val="4200"/>
              </a:lnSpc>
              <a:spcBef>
                <a:spcPts val="1200"/>
              </a:spcBef>
            </a:pPr>
            <a:r>
              <a:rPr sz="3600" spc="-5" dirty="0">
                <a:latin typeface="Times New Roman"/>
                <a:cs typeface="Times New Roman"/>
              </a:rPr>
              <a:t>In </a:t>
            </a:r>
            <a:r>
              <a:rPr sz="3600" dirty="0">
                <a:latin typeface="Times New Roman"/>
                <a:cs typeface="Times New Roman"/>
              </a:rPr>
              <a:t>GUI </a:t>
            </a:r>
            <a:r>
              <a:rPr sz="3600" spc="-5" dirty="0">
                <a:latin typeface="Times New Roman"/>
                <a:cs typeface="Times New Roman"/>
              </a:rPr>
              <a:t>programming, the function </a:t>
            </a:r>
            <a:r>
              <a:rPr sz="3600" dirty="0">
                <a:latin typeface="Times New Roman"/>
                <a:cs typeface="Times New Roman"/>
              </a:rPr>
              <a:t>of </a:t>
            </a:r>
            <a:r>
              <a:rPr sz="3600" spc="-5" dirty="0">
                <a:latin typeface="Times New Roman"/>
                <a:cs typeface="Times New Roman"/>
              </a:rPr>
              <a:t>the “main” method,  if present at all, is to create the graphical user</a:t>
            </a:r>
            <a:r>
              <a:rPr sz="3600" spc="4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interface</a:t>
            </a:r>
            <a:endParaRPr sz="3600" dirty="0">
              <a:latin typeface="Times New Roman"/>
              <a:cs typeface="Times New Roman"/>
            </a:endParaRPr>
          </a:p>
          <a:p>
            <a:pPr marL="12700" marR="5080">
              <a:lnSpc>
                <a:spcPts val="4200"/>
              </a:lnSpc>
              <a:spcBef>
                <a:spcPts val="1200"/>
              </a:spcBef>
            </a:pPr>
            <a:r>
              <a:rPr sz="3600" spc="-20" dirty="0">
                <a:latin typeface="Times New Roman"/>
                <a:cs typeface="Times New Roman"/>
              </a:rPr>
              <a:t>Thereafter, </a:t>
            </a:r>
            <a:r>
              <a:rPr sz="3600" spc="-5" dirty="0">
                <a:latin typeface="Times New Roman"/>
                <a:cs typeface="Times New Roman"/>
              </a:rPr>
              <a:t>everything that happens is controlled </a:t>
            </a:r>
            <a:r>
              <a:rPr sz="3600" dirty="0">
                <a:latin typeface="Times New Roman"/>
                <a:cs typeface="Times New Roman"/>
              </a:rPr>
              <a:t>from </a:t>
            </a:r>
            <a:r>
              <a:rPr sz="3600" spc="-5" dirty="0">
                <a:latin typeface="Times New Roman"/>
                <a:cs typeface="Times New Roman"/>
              </a:rPr>
              <a:t>the  interface</a:t>
            </a:r>
            <a:endParaRPr sz="3600" dirty="0">
              <a:latin typeface="Times New Roman"/>
              <a:cs typeface="Times New Roman"/>
            </a:endParaRPr>
          </a:p>
          <a:p>
            <a:pPr marL="12700" marR="73660">
              <a:lnSpc>
                <a:spcPts val="4200"/>
              </a:lnSpc>
              <a:spcBef>
                <a:spcPts val="1200"/>
              </a:spcBef>
            </a:pPr>
            <a:r>
              <a:rPr sz="3600" spc="-5" dirty="0">
                <a:latin typeface="Times New Roman"/>
                <a:cs typeface="Times New Roman"/>
              </a:rPr>
              <a:t>When the </a:t>
            </a:r>
            <a:r>
              <a:rPr sz="3600" dirty="0">
                <a:latin typeface="Times New Roman"/>
                <a:cs typeface="Times New Roman"/>
              </a:rPr>
              <a:t>GUI </a:t>
            </a:r>
            <a:r>
              <a:rPr sz="3600" spc="-5" dirty="0">
                <a:latin typeface="Times New Roman"/>
                <a:cs typeface="Times New Roman"/>
              </a:rPr>
              <a:t>is asked to </a:t>
            </a:r>
            <a:r>
              <a:rPr sz="3600" dirty="0">
                <a:latin typeface="Times New Roman"/>
                <a:cs typeface="Times New Roman"/>
              </a:rPr>
              <a:t>do </a:t>
            </a:r>
            <a:r>
              <a:rPr sz="3600" spc="-5" dirty="0">
                <a:latin typeface="Times New Roman"/>
                <a:cs typeface="Times New Roman"/>
              </a:rPr>
              <a:t>something (for example, </a:t>
            </a:r>
            <a:r>
              <a:rPr sz="3600" dirty="0">
                <a:latin typeface="Times New Roman"/>
                <a:cs typeface="Times New Roman"/>
              </a:rPr>
              <a:t>by  </a:t>
            </a:r>
            <a:r>
              <a:rPr sz="3600" spc="-5" dirty="0">
                <a:latin typeface="Times New Roman"/>
                <a:cs typeface="Times New Roman"/>
              </a:rPr>
              <a:t>the user clicking </a:t>
            </a:r>
            <a:r>
              <a:rPr sz="3600" dirty="0">
                <a:latin typeface="Times New Roman"/>
                <a:cs typeface="Times New Roman"/>
              </a:rPr>
              <a:t>a </a:t>
            </a:r>
            <a:r>
              <a:rPr sz="3600" spc="-5" dirty="0">
                <a:latin typeface="Times New Roman"/>
                <a:cs typeface="Times New Roman"/>
              </a:rPr>
              <a:t>button), the </a:t>
            </a:r>
            <a:r>
              <a:rPr sz="3600" dirty="0">
                <a:latin typeface="Times New Roman"/>
                <a:cs typeface="Times New Roman"/>
              </a:rPr>
              <a:t>GUI </a:t>
            </a:r>
            <a:r>
              <a:rPr sz="3600" spc="-5" dirty="0">
                <a:latin typeface="Times New Roman"/>
                <a:cs typeface="Times New Roman"/>
              </a:rPr>
              <a:t>can call </a:t>
            </a:r>
            <a:r>
              <a:rPr sz="3600" dirty="0">
                <a:latin typeface="Times New Roman"/>
                <a:cs typeface="Times New Roman"/>
              </a:rPr>
              <a:t>a </a:t>
            </a:r>
            <a:r>
              <a:rPr sz="3600" spc="-5" dirty="0">
                <a:latin typeface="Times New Roman"/>
                <a:cs typeface="Times New Roman"/>
              </a:rPr>
              <a:t>function  </a:t>
            </a:r>
            <a:r>
              <a:rPr sz="3600" i="1" spc="-5" dirty="0">
                <a:latin typeface="Times New Roman"/>
                <a:cs typeface="Times New Roman"/>
              </a:rPr>
              <a:t>with </a:t>
            </a:r>
            <a:r>
              <a:rPr sz="3600" i="1" dirty="0">
                <a:latin typeface="Times New Roman"/>
                <a:cs typeface="Times New Roman"/>
              </a:rPr>
              <a:t>no </a:t>
            </a:r>
            <a:r>
              <a:rPr sz="3600" i="1" spc="-5" dirty="0">
                <a:latin typeface="Times New Roman"/>
                <a:cs typeface="Times New Roman"/>
              </a:rPr>
              <a:t>parameters</a:t>
            </a:r>
            <a:endParaRPr sz="3600" dirty="0">
              <a:latin typeface="Times New Roman"/>
              <a:cs typeface="Times New Roman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4600" y="533400"/>
            <a:ext cx="10837333" cy="1126525"/>
          </a:xfr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65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30046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950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6009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325114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390137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455160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520183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/>
              <a:t>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65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30046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950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6009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325114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390137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455160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520183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4551" dirty="0"/>
              <a:t>A widget / component</a:t>
            </a:r>
          </a:p>
          <a:p>
            <a:pPr lvl="1"/>
            <a:r>
              <a:rPr lang="en-GB" sz="3982" dirty="0"/>
              <a:t>E.g. a button, a frame</a:t>
            </a:r>
          </a:p>
          <a:p>
            <a:pPr lvl="1"/>
            <a:r>
              <a:rPr lang="en-GB" sz="3982" dirty="0"/>
              <a:t>Attributes e.g. the button text</a:t>
            </a:r>
          </a:p>
          <a:p>
            <a:r>
              <a:rPr lang="en-GB" sz="4551" dirty="0"/>
              <a:t>Actions </a:t>
            </a:r>
          </a:p>
          <a:p>
            <a:pPr lvl="1"/>
            <a:r>
              <a:rPr lang="en-GB" sz="3982" dirty="0"/>
              <a:t>E.g. what happens when you press the button</a:t>
            </a:r>
          </a:p>
          <a:p>
            <a:r>
              <a:rPr lang="en-GB" sz="4551" dirty="0"/>
              <a:t>Layout</a:t>
            </a:r>
          </a:p>
          <a:p>
            <a:pPr lvl="1"/>
            <a:r>
              <a:rPr lang="en-GB" sz="3982" dirty="0"/>
              <a:t>Positioning widgets</a:t>
            </a:r>
          </a:p>
          <a:p>
            <a:pPr lvl="1"/>
            <a:endParaRPr lang="en-GB" sz="3982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165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65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30046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950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6009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325114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390137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455160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520183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/>
              <a:t>Widgets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733" y="2009281"/>
            <a:ext cx="8695831" cy="6451917"/>
          </a:xfr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65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30046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950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6009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325114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390137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455160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520183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/>
              <a:t>A GUI is made up </a:t>
            </a:r>
            <a:br>
              <a:rPr lang="en-GB" dirty="0"/>
            </a:br>
            <a:r>
              <a:rPr lang="en-GB" dirty="0"/>
              <a:t>from widgets</a:t>
            </a:r>
          </a:p>
          <a:p>
            <a:r>
              <a:rPr lang="en-GB" dirty="0"/>
              <a:t>A widget is created</a:t>
            </a:r>
          </a:p>
          <a:p>
            <a:r>
              <a:rPr lang="en-GB" dirty="0"/>
              <a:t>Widget has attributes</a:t>
            </a:r>
          </a:p>
          <a:p>
            <a:r>
              <a:rPr lang="en-GB" dirty="0"/>
              <a:t>One widget may contain</a:t>
            </a:r>
            <a:br>
              <a:rPr lang="en-GB" dirty="0"/>
            </a:br>
            <a:r>
              <a:rPr lang="en-GB" dirty="0"/>
              <a:t>another:</a:t>
            </a:r>
          </a:p>
          <a:p>
            <a:pPr lvl="1"/>
            <a:r>
              <a:rPr lang="en-GB" dirty="0"/>
              <a:t>Frame contains the button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280" y="1292402"/>
            <a:ext cx="3277164" cy="35843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9472330" y="3852686"/>
            <a:ext cx="1433759" cy="61446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906090" y="3443042"/>
            <a:ext cx="1381318" cy="617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65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30046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950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6009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325114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390137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455160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520183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GB" sz="3413" dirty="0"/>
              <a:t>button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0496443" y="2316516"/>
            <a:ext cx="409646" cy="1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955142" y="1906871"/>
            <a:ext cx="1283214" cy="617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65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30046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950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6009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325114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390137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455160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520183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GB" sz="3413" dirty="0"/>
              <a:t>frame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011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65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30046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950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6009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325114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390137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455160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520183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/>
              <a:t>Create a Widget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2540" y="2009281"/>
            <a:ext cx="6042271" cy="4506101"/>
          </a:xfr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65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30046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950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6009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325114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390137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455160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520183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/>
              <a:t>Constructor</a:t>
            </a:r>
          </a:p>
          <a:p>
            <a:pPr lvl="1"/>
            <a:r>
              <a:rPr lang="en-GB" dirty="0"/>
              <a:t>Name same as widget</a:t>
            </a:r>
          </a:p>
          <a:p>
            <a:pPr lvl="1"/>
            <a:r>
              <a:rPr lang="en-GB" dirty="0"/>
              <a:t>Hierarchy of widget</a:t>
            </a:r>
          </a:p>
          <a:p>
            <a:pPr lvl="1"/>
            <a:r>
              <a:rPr lang="en-GB" dirty="0"/>
              <a:t>Optional arguments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809634" y="2301635"/>
            <a:ext cx="5735037" cy="1754326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65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30046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950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6009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325114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390137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455160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520183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Courier New"/>
                <a:cs typeface="Courier New"/>
              </a:rPr>
              <a:t># </a:t>
            </a:r>
            <a:r>
              <a:rPr lang="en-GB" dirty="0">
                <a:latin typeface="+mn-lt"/>
                <a:cs typeface="Courier New"/>
              </a:rPr>
              <a:t>Create a main frame with</a:t>
            </a:r>
          </a:p>
          <a:p>
            <a:r>
              <a:rPr lang="en-GB" dirty="0">
                <a:latin typeface="Courier New"/>
                <a:cs typeface="Courier New"/>
              </a:rPr>
              <a:t>#    </a:t>
            </a:r>
            <a:r>
              <a:rPr lang="en-GB" dirty="0">
                <a:latin typeface="+mn-lt"/>
                <a:cs typeface="Courier New"/>
              </a:rPr>
              <a:t>- a title</a:t>
            </a:r>
          </a:p>
          <a:p>
            <a:r>
              <a:rPr lang="en-GB" dirty="0">
                <a:latin typeface="Courier New"/>
                <a:cs typeface="Courier New"/>
              </a:rPr>
              <a:t>#    </a:t>
            </a:r>
            <a:r>
              <a:rPr lang="en-GB" dirty="0">
                <a:latin typeface="+mn-lt"/>
                <a:cs typeface="Courier New"/>
              </a:rPr>
              <a:t>- size 200 by 200 pixels</a:t>
            </a:r>
          </a:p>
          <a:p>
            <a:r>
              <a:rPr lang="en-GB" dirty="0">
                <a:latin typeface="Courier New"/>
                <a:cs typeface="Courier New"/>
              </a:rPr>
              <a:t>app = </a:t>
            </a:r>
            <a:r>
              <a:rPr lang="en-GB" dirty="0" err="1">
                <a:latin typeface="Courier New"/>
                <a:cs typeface="Courier New"/>
              </a:rPr>
              <a:t>Tk</a:t>
            </a:r>
            <a:r>
              <a:rPr lang="en-GB" dirty="0">
                <a:latin typeface="Courier New"/>
                <a:cs typeface="Courier New"/>
              </a:rPr>
              <a:t>()</a:t>
            </a:r>
          </a:p>
          <a:p>
            <a:r>
              <a:rPr lang="en-GB" dirty="0" err="1">
                <a:latin typeface="Courier New"/>
                <a:cs typeface="Courier New"/>
              </a:rPr>
              <a:t>app.title</a:t>
            </a:r>
            <a:r>
              <a:rPr lang="en-GB" dirty="0">
                <a:latin typeface="Courier New"/>
                <a:cs typeface="Courier New"/>
              </a:rPr>
              <a:t>("GUI Example 1")</a:t>
            </a:r>
          </a:p>
          <a:p>
            <a:r>
              <a:rPr lang="en-GB" dirty="0" err="1">
                <a:latin typeface="Courier New"/>
                <a:cs typeface="Courier New"/>
              </a:rPr>
              <a:t>app.geometry</a:t>
            </a:r>
            <a:r>
              <a:rPr lang="en-GB" dirty="0">
                <a:latin typeface="Courier New"/>
                <a:cs typeface="Courier New"/>
              </a:rPr>
              <a:t>('200x200')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2669" y="6324600"/>
            <a:ext cx="11982131" cy="1323439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65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30046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950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6009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325114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390137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455160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520183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2000" dirty="0">
                <a:latin typeface="Courier New"/>
                <a:cs typeface="Courier New"/>
              </a:rPr>
              <a:t># </a:t>
            </a:r>
            <a:r>
              <a:rPr lang="en-GB" sz="2000" dirty="0">
                <a:latin typeface="+mn-lt"/>
                <a:cs typeface="Courier New"/>
              </a:rPr>
              <a:t>Create the button</a:t>
            </a:r>
          </a:p>
          <a:p>
            <a:r>
              <a:rPr lang="en-GB" sz="2000" dirty="0">
                <a:latin typeface="Courier New"/>
                <a:cs typeface="Courier New"/>
              </a:rPr>
              <a:t>#   </a:t>
            </a:r>
            <a:r>
              <a:rPr lang="en-GB" sz="2000" dirty="0">
                <a:latin typeface="+mn-lt"/>
                <a:cs typeface="Courier New"/>
              </a:rPr>
              <a:t>- with suitable text</a:t>
            </a:r>
          </a:p>
          <a:p>
            <a:r>
              <a:rPr lang="en-GB" sz="2000" dirty="0">
                <a:latin typeface="Courier New"/>
                <a:cs typeface="Courier New"/>
              </a:rPr>
              <a:t>#   </a:t>
            </a:r>
            <a:r>
              <a:rPr lang="en-GB" sz="2000" dirty="0">
                <a:latin typeface="+mn-lt"/>
                <a:cs typeface="Courier New"/>
              </a:rPr>
              <a:t>- a command to call when the button is pressed</a:t>
            </a:r>
          </a:p>
          <a:p>
            <a:r>
              <a:rPr lang="en-GB" sz="2000" dirty="0">
                <a:latin typeface="Courier New"/>
                <a:cs typeface="Courier New"/>
              </a:rPr>
              <a:t>button1 = Button(app, text="Click Here", command=clicked)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155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5200" y="825500"/>
            <a:ext cx="233997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et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up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678841"/>
            <a:ext cx="126364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5" dirty="0">
                <a:latin typeface="Times New Roman"/>
                <a:cs typeface="Times New Roman"/>
              </a:rPr>
              <a:t>•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900" y="2625851"/>
            <a:ext cx="5525770" cy="956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spc="5" dirty="0">
                <a:latin typeface="Times New Roman"/>
                <a:cs typeface="Times New Roman"/>
              </a:rPr>
              <a:t>Begin with this </a:t>
            </a:r>
            <a:r>
              <a:rPr sz="3000" b="1" spc="10" dirty="0">
                <a:solidFill>
                  <a:srgbClr val="0433FF"/>
                </a:solidFill>
                <a:latin typeface="Courier New"/>
                <a:cs typeface="Courier New"/>
              </a:rPr>
              <a:t>import</a:t>
            </a:r>
            <a:r>
              <a:rPr sz="3000" b="1" spc="-106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statement: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0" dirty="0">
                <a:solidFill>
                  <a:srgbClr val="0433FF"/>
                </a:solidFill>
                <a:latin typeface="Courier New"/>
                <a:cs typeface="Courier New"/>
              </a:rPr>
              <a:t>from tkinter import</a:t>
            </a:r>
            <a:r>
              <a:rPr sz="3000" b="1" spc="-4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3000" b="1" spc="10" dirty="0">
                <a:solidFill>
                  <a:srgbClr val="0433FF"/>
                </a:solidFill>
                <a:latin typeface="Courier New"/>
                <a:cs typeface="Courier New"/>
              </a:rPr>
              <a:t>*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3808408"/>
            <a:ext cx="126364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5" dirty="0">
                <a:latin typeface="Times New Roman"/>
                <a:cs typeface="Times New Roman"/>
              </a:rPr>
              <a:t>•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4954290"/>
            <a:ext cx="126364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5" dirty="0">
                <a:latin typeface="Times New Roman"/>
                <a:cs typeface="Times New Roman"/>
              </a:rPr>
              <a:t>•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8900" y="3743452"/>
            <a:ext cx="9492615" cy="1642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125"/>
              </a:spcBef>
            </a:pPr>
            <a:r>
              <a:rPr sz="3000" spc="5" dirty="0">
                <a:latin typeface="Times New Roman"/>
                <a:cs typeface="Times New Roman"/>
              </a:rPr>
              <a:t>Note: </a:t>
            </a:r>
            <a:r>
              <a:rPr sz="3000" spc="10" dirty="0">
                <a:latin typeface="Times New Roman"/>
                <a:cs typeface="Times New Roman"/>
              </a:rPr>
              <a:t>In </a:t>
            </a:r>
            <a:r>
              <a:rPr sz="3000" spc="5" dirty="0">
                <a:latin typeface="Times New Roman"/>
                <a:cs typeface="Times New Roman"/>
              </a:rPr>
              <a:t>earlier versions </a:t>
            </a:r>
            <a:r>
              <a:rPr sz="3000" spc="10" dirty="0">
                <a:latin typeface="Times New Roman"/>
                <a:cs typeface="Times New Roman"/>
              </a:rPr>
              <a:t>of </a:t>
            </a:r>
            <a:r>
              <a:rPr sz="3000" spc="5" dirty="0">
                <a:latin typeface="Times New Roman"/>
                <a:cs typeface="Times New Roman"/>
              </a:rPr>
              <a:t>Python, this </a:t>
            </a:r>
            <a:r>
              <a:rPr sz="3000" spc="10" dirty="0">
                <a:latin typeface="Times New Roman"/>
                <a:cs typeface="Times New Roman"/>
              </a:rPr>
              <a:t>module was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called</a:t>
            </a:r>
            <a:endParaRPr sz="300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  <a:spcBef>
                <a:spcPts val="100"/>
              </a:spcBef>
            </a:pPr>
            <a:r>
              <a:rPr sz="3000" b="1" spc="10" dirty="0">
                <a:solidFill>
                  <a:srgbClr val="C82506"/>
                </a:solidFill>
                <a:latin typeface="Courier New"/>
                <a:cs typeface="Courier New"/>
              </a:rPr>
              <a:t>T</a:t>
            </a:r>
            <a:r>
              <a:rPr sz="3000" b="1" spc="10" dirty="0">
                <a:solidFill>
                  <a:srgbClr val="0433FF"/>
                </a:solidFill>
                <a:latin typeface="Courier New"/>
                <a:cs typeface="Courier New"/>
              </a:rPr>
              <a:t>kinter</a:t>
            </a:r>
            <a:r>
              <a:rPr sz="3000" spc="10" dirty="0">
                <a:latin typeface="Times New Roman"/>
                <a:cs typeface="Times New Roman"/>
              </a:rPr>
              <a:t>, not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b="1" spc="10" dirty="0">
                <a:solidFill>
                  <a:srgbClr val="C82506"/>
                </a:solidFill>
                <a:latin typeface="Courier New"/>
                <a:cs typeface="Courier New"/>
              </a:rPr>
              <a:t>t</a:t>
            </a:r>
            <a:r>
              <a:rPr sz="3000" b="1" spc="10" dirty="0">
                <a:solidFill>
                  <a:srgbClr val="0433FF"/>
                </a:solidFill>
                <a:latin typeface="Courier New"/>
                <a:cs typeface="Courier New"/>
              </a:rPr>
              <a:t>kinter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spc="5" dirty="0">
                <a:latin typeface="Times New Roman"/>
                <a:cs typeface="Times New Roman"/>
              </a:rPr>
              <a:t>Then create an object </a:t>
            </a:r>
            <a:r>
              <a:rPr sz="3000" spc="10" dirty="0">
                <a:latin typeface="Times New Roman"/>
                <a:cs typeface="Times New Roman"/>
              </a:rPr>
              <a:t>of </a:t>
            </a:r>
            <a:r>
              <a:rPr sz="3000" spc="5" dirty="0">
                <a:latin typeface="Times New Roman"/>
                <a:cs typeface="Times New Roman"/>
              </a:rPr>
              <a:t>type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b="1" spc="10" dirty="0">
                <a:solidFill>
                  <a:srgbClr val="0433FF"/>
                </a:solidFill>
                <a:latin typeface="Courier New"/>
                <a:cs typeface="Courier New"/>
              </a:rPr>
              <a:t>Tk</a:t>
            </a:r>
            <a:r>
              <a:rPr sz="3000" spc="10" dirty="0"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8900" y="5369052"/>
            <a:ext cx="3543300" cy="4776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SG" sz="3000" b="1" spc="10" dirty="0">
                <a:solidFill>
                  <a:srgbClr val="0433FF"/>
                </a:solidFill>
                <a:latin typeface="Courier New"/>
                <a:cs typeface="Courier New"/>
              </a:rPr>
              <a:t>top</a:t>
            </a:r>
            <a:r>
              <a:rPr sz="3000" b="1" spc="10" dirty="0">
                <a:solidFill>
                  <a:srgbClr val="0433FF"/>
                </a:solidFill>
                <a:latin typeface="Courier New"/>
                <a:cs typeface="Courier New"/>
              </a:rPr>
              <a:t> =</a:t>
            </a:r>
            <a:r>
              <a:rPr sz="3000" b="1" spc="-6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3000" b="1" spc="10" dirty="0">
                <a:solidFill>
                  <a:srgbClr val="0433FF"/>
                </a:solidFill>
                <a:latin typeface="Courier New"/>
                <a:cs typeface="Courier New"/>
              </a:rPr>
              <a:t>Tk()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6756224"/>
            <a:ext cx="126364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5" dirty="0">
                <a:latin typeface="Times New Roman"/>
                <a:cs typeface="Times New Roman"/>
              </a:rPr>
              <a:t>•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5791809"/>
            <a:ext cx="9003030" cy="1397000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381000" indent="-368300">
              <a:lnSpc>
                <a:spcPct val="100000"/>
              </a:lnSpc>
              <a:spcBef>
                <a:spcPts val="1895"/>
              </a:spcBef>
              <a:buSzPct val="75000"/>
              <a:buChar char="•"/>
              <a:tabLst>
                <a:tab pos="380365" algn="l"/>
                <a:tab pos="381000" algn="l"/>
              </a:tabLst>
            </a:pPr>
            <a:r>
              <a:rPr sz="3000" spc="5" dirty="0">
                <a:latin typeface="Times New Roman"/>
                <a:cs typeface="Times New Roman"/>
              </a:rPr>
              <a:t>This is the top-level </a:t>
            </a:r>
            <a:r>
              <a:rPr sz="3000" b="1" i="1" spc="10" dirty="0">
                <a:solidFill>
                  <a:srgbClr val="FF2600"/>
                </a:solidFill>
                <a:latin typeface="Times New Roman"/>
                <a:cs typeface="Times New Roman"/>
              </a:rPr>
              <a:t>window </a:t>
            </a:r>
            <a:r>
              <a:rPr sz="3000" spc="10" dirty="0">
                <a:latin typeface="Times New Roman"/>
                <a:cs typeface="Times New Roman"/>
              </a:rPr>
              <a:t>of your GUI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Times New Roman"/>
                <a:cs typeface="Times New Roman"/>
              </a:rPr>
              <a:t>program</a:t>
            </a:r>
            <a:endParaRPr sz="3000">
              <a:latin typeface="Times New Roman"/>
              <a:cs typeface="Times New Roman"/>
            </a:endParaRPr>
          </a:p>
          <a:p>
            <a:pPr marL="381000">
              <a:lnSpc>
                <a:spcPct val="100000"/>
              </a:lnSpc>
              <a:spcBef>
                <a:spcPts val="1800"/>
              </a:spcBef>
            </a:pPr>
            <a:r>
              <a:rPr sz="3000" spc="-90" dirty="0">
                <a:latin typeface="Times New Roman"/>
                <a:cs typeface="Times New Roman"/>
              </a:rPr>
              <a:t>You </a:t>
            </a:r>
            <a:r>
              <a:rPr sz="3000" spc="5" dirty="0">
                <a:latin typeface="Times New Roman"/>
                <a:cs typeface="Times New Roman"/>
              </a:rPr>
              <a:t>can </a:t>
            </a:r>
            <a:r>
              <a:rPr sz="3000" spc="10" dirty="0">
                <a:latin typeface="Times New Roman"/>
                <a:cs typeface="Times New Roman"/>
              </a:rPr>
              <a:t>use </a:t>
            </a:r>
            <a:r>
              <a:rPr sz="3000" spc="5" dirty="0">
                <a:latin typeface="Times New Roman"/>
                <a:cs typeface="Times New Roman"/>
              </a:rPr>
              <a:t>any </a:t>
            </a:r>
            <a:r>
              <a:rPr sz="3000" spc="10" dirty="0">
                <a:latin typeface="Times New Roman"/>
                <a:cs typeface="Times New Roman"/>
              </a:rPr>
              <a:t>name </a:t>
            </a:r>
            <a:r>
              <a:rPr sz="3000" spc="5" dirty="0">
                <a:latin typeface="Times New Roman"/>
                <a:cs typeface="Times New Roman"/>
              </a:rPr>
              <a:t>for </a:t>
            </a:r>
            <a:r>
              <a:rPr sz="3000" dirty="0">
                <a:latin typeface="Times New Roman"/>
                <a:cs typeface="Times New Roman"/>
              </a:rPr>
              <a:t>it; </a:t>
            </a:r>
            <a:r>
              <a:rPr sz="3000" spc="5" dirty="0">
                <a:latin typeface="Times New Roman"/>
                <a:cs typeface="Times New Roman"/>
              </a:rPr>
              <a:t>in these slides I </a:t>
            </a:r>
            <a:r>
              <a:rPr sz="3000" spc="10" dirty="0">
                <a:latin typeface="Times New Roman"/>
                <a:cs typeface="Times New Roman"/>
              </a:rPr>
              <a:t>use</a:t>
            </a:r>
            <a:r>
              <a:rPr sz="3000" spc="95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Times New Roman"/>
                <a:cs typeface="Times New Roman"/>
              </a:rPr>
              <a:t>“</a:t>
            </a:r>
            <a:r>
              <a:rPr sz="3000" b="1" spc="10" dirty="0">
                <a:solidFill>
                  <a:srgbClr val="0433FF"/>
                </a:solidFill>
                <a:latin typeface="Courier New"/>
                <a:cs typeface="Courier New"/>
              </a:rPr>
              <a:t>top</a:t>
            </a:r>
            <a:r>
              <a:rPr sz="3000" spc="10" dirty="0">
                <a:latin typeface="Times New Roman"/>
                <a:cs typeface="Times New Roman"/>
              </a:rPr>
              <a:t>”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7428592"/>
            <a:ext cx="126364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5" dirty="0">
                <a:latin typeface="Times New Roman"/>
                <a:cs typeface="Times New Roman"/>
              </a:rPr>
              <a:t>•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0600" y="8086452"/>
            <a:ext cx="126364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5" dirty="0">
                <a:latin typeface="Times New Roman"/>
                <a:cs typeface="Times New Roman"/>
              </a:rPr>
              <a:t>•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600" y="8758819"/>
            <a:ext cx="126364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5" dirty="0">
                <a:latin typeface="Times New Roman"/>
                <a:cs typeface="Times New Roman"/>
              </a:rPr>
              <a:t>•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8900" y="7163409"/>
            <a:ext cx="9996805" cy="2019300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3000" spc="5" dirty="0">
                <a:latin typeface="Times New Roman"/>
                <a:cs typeface="Times New Roman"/>
              </a:rPr>
              <a:t>Define the functions </a:t>
            </a:r>
            <a:r>
              <a:rPr sz="3000" spc="10" dirty="0">
                <a:latin typeface="Times New Roman"/>
                <a:cs typeface="Times New Roman"/>
              </a:rPr>
              <a:t>you </a:t>
            </a:r>
            <a:r>
              <a:rPr sz="3000" spc="5" dirty="0">
                <a:latin typeface="Times New Roman"/>
                <a:cs typeface="Times New Roman"/>
              </a:rPr>
              <a:t>are going to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Times New Roman"/>
                <a:cs typeface="Times New Roman"/>
              </a:rPr>
              <a:t>use</a:t>
            </a:r>
            <a:endParaRPr sz="3000">
              <a:latin typeface="Times New Roman"/>
              <a:cs typeface="Times New Roman"/>
            </a:endParaRPr>
          </a:p>
          <a:p>
            <a:pPr marL="12700" marR="5080">
              <a:lnSpc>
                <a:spcPts val="5300"/>
              </a:lnSpc>
              <a:spcBef>
                <a:spcPts val="360"/>
              </a:spcBef>
            </a:pPr>
            <a:r>
              <a:rPr sz="3000" spc="5" dirty="0">
                <a:latin typeface="Times New Roman"/>
                <a:cs typeface="Times New Roman"/>
              </a:rPr>
              <a:t>Create </a:t>
            </a:r>
            <a:r>
              <a:rPr sz="3000" b="1" i="1" spc="5" dirty="0">
                <a:solidFill>
                  <a:srgbClr val="FF2600"/>
                </a:solidFill>
                <a:latin typeface="Times New Roman"/>
                <a:cs typeface="Times New Roman"/>
              </a:rPr>
              <a:t>widgets </a:t>
            </a:r>
            <a:r>
              <a:rPr sz="3000" spc="5" dirty="0">
                <a:latin typeface="Times New Roman"/>
                <a:cs typeface="Times New Roman"/>
              </a:rPr>
              <a:t>(graphical elements) and add them to the </a:t>
            </a:r>
            <a:r>
              <a:rPr sz="3000" spc="10" dirty="0">
                <a:latin typeface="Times New Roman"/>
                <a:cs typeface="Times New Roman"/>
              </a:rPr>
              <a:t>window  Run </a:t>
            </a:r>
            <a:r>
              <a:rPr sz="3000" spc="5" dirty="0">
                <a:latin typeface="Times New Roman"/>
                <a:cs typeface="Times New Roman"/>
              </a:rPr>
              <a:t>the </a:t>
            </a:r>
            <a:r>
              <a:rPr sz="3000" spc="10" dirty="0">
                <a:latin typeface="Times New Roman"/>
                <a:cs typeface="Times New Roman"/>
              </a:rPr>
              <a:t>program by </a:t>
            </a:r>
            <a:r>
              <a:rPr sz="3000" spc="5" dirty="0">
                <a:latin typeface="Times New Roman"/>
                <a:cs typeface="Times New Roman"/>
              </a:rPr>
              <a:t>calling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b="1" spc="10" dirty="0">
                <a:solidFill>
                  <a:srgbClr val="0433FF"/>
                </a:solidFill>
                <a:latin typeface="Courier New"/>
                <a:cs typeface="Courier New"/>
              </a:rPr>
              <a:t>mainloop()</a:t>
            </a:r>
            <a:endParaRPr sz="3000">
              <a:latin typeface="Courier New"/>
              <a:cs typeface="Courier New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710D-C460-4A90-88D6-A2275F2FC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600" y="739349"/>
            <a:ext cx="5372735" cy="1054100"/>
          </a:xfrm>
        </p:spPr>
        <p:txBody>
          <a:bodyPr/>
          <a:lstStyle/>
          <a:p>
            <a:r>
              <a:rPr lang="en-SG" dirty="0"/>
              <a:t>Let’s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57EA3-A6D0-4D15-932B-837953504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2609494"/>
            <a:ext cx="11684000" cy="415498"/>
          </a:xfrm>
        </p:spPr>
        <p:txBody>
          <a:bodyPr>
            <a:normAutofit fontScale="70000" lnSpcReduction="20000"/>
          </a:bodyPr>
          <a:lstStyle/>
          <a:p>
            <a:r>
              <a:rPr lang="en-SG" dirty="0"/>
              <a:t>https://realpython.com/</a:t>
            </a:r>
            <a:r>
              <a:rPr lang="en-SG" dirty="0">
                <a:hlinkClick r:id="rId3"/>
              </a:rPr>
              <a:t>python-gui-tkinter</a:t>
            </a:r>
            <a:r>
              <a:rPr lang="en-SG" dirty="0"/>
              <a:t>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86940B-E76F-471C-BC80-B754867F74AD}"/>
              </a:ext>
            </a:extLst>
          </p:cNvPr>
          <p:cNvSpPr/>
          <p:nvPr/>
        </p:nvSpPr>
        <p:spPr>
          <a:xfrm>
            <a:off x="558800" y="365760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3200" dirty="0"/>
              <a:t>https://realpython.com/</a:t>
            </a:r>
            <a:r>
              <a:rPr lang="en-SG" sz="3200" dirty="0">
                <a:hlinkClick r:id="rId3"/>
              </a:rPr>
              <a:t>python-gui-tkinter</a:t>
            </a:r>
            <a:r>
              <a:rPr lang="en-SG" sz="3200" dirty="0"/>
              <a:t>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151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D999-D018-4E52-B629-F453AE13B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0" y="762000"/>
            <a:ext cx="9372600" cy="1846659"/>
          </a:xfrm>
        </p:spPr>
        <p:txBody>
          <a:bodyPr/>
          <a:lstStyle/>
          <a:p>
            <a:r>
              <a:rPr lang="en-SG" dirty="0"/>
              <a:t>1</a:t>
            </a:r>
            <a:r>
              <a:rPr lang="en-SG" baseline="30000" dirty="0"/>
              <a:t>st</a:t>
            </a:r>
            <a:r>
              <a:rPr lang="en-SG" dirty="0"/>
              <a:t> example-</a:t>
            </a:r>
            <a:br>
              <a:rPr lang="en-SG" dirty="0"/>
            </a:br>
            <a:r>
              <a:rPr lang="en-SG" sz="4000" dirty="0"/>
              <a:t>my first GUI.py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9761E9-040B-46B3-BCDC-C8BD606A27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6400" y="2815230"/>
            <a:ext cx="11658600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### (1)</a:t>
            </a:r>
            <a:b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 = Tk()           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### (2)</a:t>
            </a:r>
            <a:b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#rename the window</a:t>
            </a:r>
            <a:b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top.title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'My first GUI'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pack is used to show the object in the window</a:t>
            </a:r>
            <a:b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 = Label(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top,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Welcomne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to Robotics Interest Group Python training"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).pack()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top.mainloop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      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### (3)</a:t>
            </a:r>
            <a:b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       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### (4)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019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7600" y="838200"/>
            <a:ext cx="96012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SG" sz="6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2nd</a:t>
            </a:r>
            <a:r>
              <a:rPr sz="6600" b="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6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example</a:t>
            </a:r>
            <a:r>
              <a:rPr lang="en-SG" sz="6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–class method</a:t>
            </a:r>
            <a:endParaRPr sz="6600" b="0" spc="-5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D3B9128A-B811-4B78-BFA1-6995A40A6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2362200"/>
            <a:ext cx="10896600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### (1)</a:t>
            </a:r>
            <a:b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more():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label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Label(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top,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Welcomne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to Robotics Interest Group Python training"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).pack()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 = Tk()           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### (2)</a:t>
            </a:r>
            <a:b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top.title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'My first GUI'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more()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top.mainloop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      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### (3)</a:t>
            </a:r>
            <a:b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       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### (4)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46515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DESIGN_ID_GALLERY" val="NEsiX2th"/>
  <p:tag name="ARTICULATE_DESIGN_ID_INTEGRAL" val="2sgf5hXQ"/>
  <p:tag name="ARTICULATE_DESIGN_ID_ORGANIC" val="VtHtTL4I"/>
  <p:tag name="ARTICULATE_SLIDE_COUNT" val="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Words>347</Words>
  <Application>Microsoft Office PowerPoint</Application>
  <PresentationFormat>Custom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Consolas</vt:lpstr>
      <vt:lpstr>Courier New</vt:lpstr>
      <vt:lpstr>Garamond</vt:lpstr>
      <vt:lpstr>Impact</vt:lpstr>
      <vt:lpstr>Times New Roman</vt:lpstr>
      <vt:lpstr>NewsPrint</vt:lpstr>
      <vt:lpstr>Organic</vt:lpstr>
      <vt:lpstr>Tkinter for Python Toolkit for Interfaces</vt:lpstr>
      <vt:lpstr>GUI programming</vt:lpstr>
      <vt:lpstr>Key Concepts</vt:lpstr>
      <vt:lpstr>Widgets</vt:lpstr>
      <vt:lpstr>Create a Widget</vt:lpstr>
      <vt:lpstr>Setup</vt:lpstr>
      <vt:lpstr>Let’s Go</vt:lpstr>
      <vt:lpstr>1st example- my first GUI.py</vt:lpstr>
      <vt:lpstr>2nd example –class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Tkinter for Python Toolkit for Interfaces</dc:title>
  <cp:lastModifiedBy>FOO EDWIN</cp:lastModifiedBy>
  <cp:revision>16</cp:revision>
  <dcterms:created xsi:type="dcterms:W3CDTF">2020-05-03T13:51:22Z</dcterms:created>
  <dcterms:modified xsi:type="dcterms:W3CDTF">2020-05-29T08:19:24Z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E684213C-CE96-489C-872E-9F13E83EBECC</vt:lpwstr>
  </property>
  <property fmtid="{D5CDD505-2E9C-101B-9397-08002B2CF9AE}" pid="3" name="ArticulatePath">
    <vt:lpwstr>16 Tkinter</vt:lpwstr>
  </property>
</Properties>
</file>