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407" autoAdjust="0"/>
  </p:normalViewPr>
  <p:slideViewPr>
    <p:cSldViewPr snapToGrid="0">
      <p:cViewPr varScale="1">
        <p:scale>
          <a:sx n="73" d="100"/>
          <a:sy n="73" d="100"/>
        </p:scale>
        <p:origin x="96" y="11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atacamp.com/community/tutorials/gui-tkinter-pyth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atacamp.com/community/tutorials/gui-tkinter-python#pac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EBCB-DCE2-4F92-92B2-66A0D335ABBA}"/>
              </a:ext>
            </a:extLst>
          </p:cNvPr>
          <p:cNvSpPr>
            <a:spLocks noGrp="1"/>
          </p:cNvSpPr>
          <p:nvPr>
            <p:ph type="ctrTitle"/>
          </p:nvPr>
        </p:nvSpPr>
        <p:spPr/>
        <p:txBody>
          <a:bodyPr/>
          <a:lstStyle/>
          <a:p>
            <a:endParaRPr lang="en-SG" dirty="0"/>
          </a:p>
        </p:txBody>
      </p:sp>
      <p:sp>
        <p:nvSpPr>
          <p:cNvPr id="3" name="Subtitle 2">
            <a:extLst>
              <a:ext uri="{FF2B5EF4-FFF2-40B4-BE49-F238E27FC236}">
                <a16:creationId xmlns:a16="http://schemas.microsoft.com/office/drawing/2014/main" id="{8AA6E33D-7E93-4640-9250-987E28F77171}"/>
              </a:ext>
            </a:extLst>
          </p:cNvPr>
          <p:cNvSpPr>
            <a:spLocks noGrp="1"/>
          </p:cNvSpPr>
          <p:nvPr>
            <p:ph type="subTitle" idx="1"/>
          </p:nvPr>
        </p:nvSpPr>
        <p:spPr/>
        <p:txBody>
          <a:bodyPr/>
          <a:lstStyle/>
          <a:p>
            <a:r>
              <a:rPr lang="en-SG" dirty="0">
                <a:hlinkClick r:id="rId2"/>
              </a:rPr>
              <a:t>https://www.datacamp.com/community/tutorials/gui-tkinter-python</a:t>
            </a:r>
          </a:p>
        </p:txBody>
      </p:sp>
    </p:spTree>
    <p:extLst>
      <p:ext uri="{BB962C8B-B14F-4D97-AF65-F5344CB8AC3E}">
        <p14:creationId xmlns:p14="http://schemas.microsoft.com/office/powerpoint/2010/main" val="307777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F3785-ABA1-44B5-ADE3-DBD2D77833D3}"/>
              </a:ext>
            </a:extLst>
          </p:cNvPr>
          <p:cNvSpPr/>
          <p:nvPr/>
        </p:nvSpPr>
        <p:spPr>
          <a:xfrm>
            <a:off x="400594" y="612845"/>
            <a:ext cx="11059886" cy="4708981"/>
          </a:xfrm>
          <a:prstGeom prst="rect">
            <a:avLst/>
          </a:prstGeom>
        </p:spPr>
        <p:txBody>
          <a:bodyPr wrap="square">
            <a:spAutoFit/>
          </a:bodyPr>
          <a:lstStyle/>
          <a:p>
            <a:r>
              <a:rPr lang="en-SG" sz="2000" b="1" dirty="0">
                <a:effectLst>
                  <a:outerShdw blurRad="38100" dist="38100" dir="2700000" algn="tl">
                    <a:srgbClr val="000000">
                      <a:alpha val="43137"/>
                    </a:srgbClr>
                  </a:outerShdw>
                </a:effectLst>
              </a:rPr>
              <a:t>Geometry Management</a:t>
            </a:r>
          </a:p>
          <a:p>
            <a:r>
              <a:rPr lang="en-SG" sz="2000" dirty="0"/>
              <a:t>All widgets in </a:t>
            </a:r>
            <a:r>
              <a:rPr lang="en-SG" sz="2000" dirty="0" err="1"/>
              <a:t>Tkinter</a:t>
            </a:r>
            <a:r>
              <a:rPr lang="en-SG" sz="2000" dirty="0"/>
              <a:t> have some geometry measurements. These geometry measurements allow you to organize the widgets and throughout the parent frames or parent widget area.</a:t>
            </a:r>
          </a:p>
          <a:p>
            <a:r>
              <a:rPr lang="en-SG" sz="2000" dirty="0"/>
              <a:t>One of the geometry management classes, i.e., pack(), has already been covered </a:t>
            </a:r>
            <a:r>
              <a:rPr lang="en-SG" sz="2000" dirty="0">
                <a:hlinkClick r:id="rId2"/>
              </a:rPr>
              <a:t>here</a:t>
            </a:r>
            <a:r>
              <a:rPr lang="en-SG" sz="2000" dirty="0"/>
              <a:t>.</a:t>
            </a:r>
          </a:p>
          <a:p>
            <a:r>
              <a:rPr lang="en-SG" sz="2000" dirty="0"/>
              <a:t>For this purpose, </a:t>
            </a:r>
            <a:r>
              <a:rPr lang="en-SG" sz="2000" dirty="0" err="1"/>
              <a:t>Tkinter</a:t>
            </a:r>
            <a:r>
              <a:rPr lang="en-SG" sz="2000" dirty="0"/>
              <a:t> provides you with three main geometry manager classes:</a:t>
            </a:r>
          </a:p>
          <a:p>
            <a:pPr>
              <a:buFont typeface="Arial" panose="020B0604020202020204" pitchFamily="34" charset="0"/>
              <a:buChar char="•"/>
            </a:pPr>
            <a:r>
              <a:rPr lang="en-SG" sz="2000" b="1" dirty="0"/>
              <a:t>pack()</a:t>
            </a:r>
            <a:r>
              <a:rPr lang="en-SG" sz="2000" dirty="0"/>
              <a:t>: It organizes the widgets in a block manner, and the complete available width is occupied by it. It's a conventional method to show the widgets in the window.</a:t>
            </a:r>
            <a:br>
              <a:rPr lang="en-SG" sz="2000" dirty="0"/>
            </a:br>
            <a:br>
              <a:rPr lang="en-SG" sz="2000" dirty="0"/>
            </a:br>
            <a:endParaRPr lang="en-SG" sz="2000" dirty="0"/>
          </a:p>
          <a:p>
            <a:pPr>
              <a:buFont typeface="Arial" panose="020B0604020202020204" pitchFamily="34" charset="0"/>
              <a:buChar char="•"/>
            </a:pPr>
            <a:r>
              <a:rPr lang="en-SG" sz="2000" b="1" dirty="0"/>
              <a:t>grid():</a:t>
            </a:r>
            <a:r>
              <a:rPr lang="en-SG" sz="2000" dirty="0"/>
              <a:t> It organizes the widgets in a table-like structure. You will learn about it in detail later in this tutorial.</a:t>
            </a:r>
            <a:br>
              <a:rPr lang="en-SG" sz="2000" dirty="0"/>
            </a:br>
            <a:br>
              <a:rPr lang="en-SG" sz="2000" dirty="0"/>
            </a:br>
            <a:endParaRPr lang="en-SG" sz="2000" dirty="0"/>
          </a:p>
          <a:p>
            <a:pPr>
              <a:buFont typeface="Arial" panose="020B0604020202020204" pitchFamily="34" charset="0"/>
              <a:buChar char="•"/>
            </a:pPr>
            <a:r>
              <a:rPr lang="en-SG" sz="2000" b="1" dirty="0"/>
              <a:t>place()</a:t>
            </a:r>
            <a:r>
              <a:rPr lang="en-SG" sz="2000" dirty="0"/>
              <a:t>: Its purpose is to place the widgets at a specific position as instructed by the user in the parent widget.</a:t>
            </a:r>
          </a:p>
        </p:txBody>
      </p:sp>
      <p:sp>
        <p:nvSpPr>
          <p:cNvPr id="3" name="Rectangle 2">
            <a:extLst>
              <a:ext uri="{FF2B5EF4-FFF2-40B4-BE49-F238E27FC236}">
                <a16:creationId xmlns:a16="http://schemas.microsoft.com/office/drawing/2014/main" id="{B5ABD89F-BD0A-4F83-AE2C-4A5A9D22F924}"/>
              </a:ext>
            </a:extLst>
          </p:cNvPr>
          <p:cNvSpPr/>
          <p:nvPr/>
        </p:nvSpPr>
        <p:spPr>
          <a:xfrm>
            <a:off x="583475" y="5309103"/>
            <a:ext cx="9527176" cy="369332"/>
          </a:xfrm>
          <a:prstGeom prst="rect">
            <a:avLst/>
          </a:prstGeom>
        </p:spPr>
        <p:txBody>
          <a:bodyPr wrap="square">
            <a:spAutoFit/>
          </a:bodyPr>
          <a:lstStyle/>
          <a:p>
            <a:r>
              <a:rPr lang="en-SG" dirty="0"/>
              <a:t>https://www.google.com/search?client=firefox-b-d&amp;q=raadpitable+color</a:t>
            </a:r>
          </a:p>
        </p:txBody>
      </p:sp>
    </p:spTree>
    <p:extLst>
      <p:ext uri="{BB962C8B-B14F-4D97-AF65-F5344CB8AC3E}">
        <p14:creationId xmlns:p14="http://schemas.microsoft.com/office/powerpoint/2010/main" val="145334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08D863-6AA8-4F0F-895D-FD522E411B32}"/>
              </a:ext>
            </a:extLst>
          </p:cNvPr>
          <p:cNvSpPr/>
          <p:nvPr/>
        </p:nvSpPr>
        <p:spPr>
          <a:xfrm>
            <a:off x="1063752" y="1827129"/>
            <a:ext cx="9120772" cy="3416320"/>
          </a:xfrm>
          <a:prstGeom prst="rect">
            <a:avLst/>
          </a:prstGeom>
        </p:spPr>
        <p:txBody>
          <a:bodyPr wrap="square">
            <a:spAutoFit/>
          </a:bodyPr>
          <a:lstStyle/>
          <a:p>
            <a:pPr>
              <a:buFont typeface="Arial" panose="020B0604020202020204" pitchFamily="34" charset="0"/>
              <a:buChar char="•"/>
            </a:pPr>
            <a:r>
              <a:rPr lang="en-SG" b="1" dirty="0"/>
              <a:t>column</a:t>
            </a:r>
            <a:r>
              <a:rPr lang="en-SG" dirty="0"/>
              <a:t> − The column to put widget in; default 0 (leftmost column).</a:t>
            </a:r>
          </a:p>
          <a:p>
            <a:pPr>
              <a:buFont typeface="Arial" panose="020B0604020202020204" pitchFamily="34" charset="0"/>
              <a:buChar char="•"/>
            </a:pPr>
            <a:r>
              <a:rPr lang="en-SG" b="1" dirty="0" err="1"/>
              <a:t>columnspan</a:t>
            </a:r>
            <a:r>
              <a:rPr lang="en-SG" dirty="0"/>
              <a:t> − How many columns </a:t>
            </a:r>
            <a:r>
              <a:rPr lang="en-SG" dirty="0" err="1"/>
              <a:t>widgetoccupies</a:t>
            </a:r>
            <a:r>
              <a:rPr lang="en-SG" dirty="0"/>
              <a:t>; default 1.</a:t>
            </a:r>
          </a:p>
          <a:p>
            <a:pPr>
              <a:buFont typeface="Arial" panose="020B0604020202020204" pitchFamily="34" charset="0"/>
              <a:buChar char="•"/>
            </a:pPr>
            <a:r>
              <a:rPr lang="en-SG" b="1" dirty="0" err="1"/>
              <a:t>ipadx</a:t>
            </a:r>
            <a:r>
              <a:rPr lang="en-SG" b="1" dirty="0"/>
              <a:t>, </a:t>
            </a:r>
            <a:r>
              <a:rPr lang="en-SG" b="1" dirty="0" err="1"/>
              <a:t>ipady</a:t>
            </a:r>
            <a:r>
              <a:rPr lang="en-SG" dirty="0"/>
              <a:t> − How many pixels to pad widget, horizontally and vertically, inside widget's borders.</a:t>
            </a:r>
          </a:p>
          <a:p>
            <a:pPr>
              <a:buFont typeface="Arial" panose="020B0604020202020204" pitchFamily="34" charset="0"/>
              <a:buChar char="•"/>
            </a:pPr>
            <a:r>
              <a:rPr lang="en-SG" b="1" dirty="0" err="1"/>
              <a:t>padx</a:t>
            </a:r>
            <a:r>
              <a:rPr lang="en-SG" b="1" dirty="0"/>
              <a:t>, </a:t>
            </a:r>
            <a:r>
              <a:rPr lang="en-SG" b="1" dirty="0" err="1"/>
              <a:t>pady</a:t>
            </a:r>
            <a:r>
              <a:rPr lang="en-SG" dirty="0"/>
              <a:t> − How many pixels to pad widget, horizontally and vertically, outside v's borders.</a:t>
            </a:r>
          </a:p>
          <a:p>
            <a:pPr>
              <a:buFont typeface="Arial" panose="020B0604020202020204" pitchFamily="34" charset="0"/>
              <a:buChar char="•"/>
            </a:pPr>
            <a:r>
              <a:rPr lang="en-SG" b="1" dirty="0"/>
              <a:t>row</a:t>
            </a:r>
            <a:r>
              <a:rPr lang="en-SG" dirty="0"/>
              <a:t> − The row to put widget in; default the first row that is still empty.</a:t>
            </a:r>
          </a:p>
          <a:p>
            <a:pPr>
              <a:buFont typeface="Arial" panose="020B0604020202020204" pitchFamily="34" charset="0"/>
              <a:buChar char="•"/>
            </a:pPr>
            <a:r>
              <a:rPr lang="en-SG" b="1" dirty="0" err="1"/>
              <a:t>rowspan</a:t>
            </a:r>
            <a:r>
              <a:rPr lang="en-SG" dirty="0"/>
              <a:t> − How many </a:t>
            </a:r>
            <a:r>
              <a:rPr lang="en-SG" dirty="0" err="1"/>
              <a:t>rowswidget</a:t>
            </a:r>
            <a:r>
              <a:rPr lang="en-SG" dirty="0"/>
              <a:t> occupies; default 1.</a:t>
            </a:r>
          </a:p>
          <a:p>
            <a:pPr>
              <a:buFont typeface="Arial" panose="020B0604020202020204" pitchFamily="34" charset="0"/>
              <a:buChar char="•"/>
            </a:pPr>
            <a:r>
              <a:rPr lang="en-SG" b="1" dirty="0"/>
              <a:t>sticky</a:t>
            </a:r>
            <a:r>
              <a:rPr lang="en-SG" dirty="0"/>
              <a:t> − What to do if the cell is larger than widget. By default, with sticky='', widget is </a:t>
            </a:r>
            <a:r>
              <a:rPr lang="en-SG" dirty="0" err="1"/>
              <a:t>centered</a:t>
            </a:r>
            <a:r>
              <a:rPr lang="en-SG" dirty="0"/>
              <a:t> in its cell. sticky may be the string concatenation of zero or more of N, E, S, W, NE, NW, SE, and SW, compass directions indicating the sides and corners of the cell to which widget sticks.</a:t>
            </a:r>
          </a:p>
        </p:txBody>
      </p:sp>
      <p:sp>
        <p:nvSpPr>
          <p:cNvPr id="5" name="Title 4">
            <a:extLst>
              <a:ext uri="{FF2B5EF4-FFF2-40B4-BE49-F238E27FC236}">
                <a16:creationId xmlns:a16="http://schemas.microsoft.com/office/drawing/2014/main" id="{82D80779-EB4D-4293-BA12-41CFA96AB43E}"/>
              </a:ext>
            </a:extLst>
          </p:cNvPr>
          <p:cNvSpPr>
            <a:spLocks noGrp="1"/>
          </p:cNvSpPr>
          <p:nvPr>
            <p:ph type="title" idx="4294967295"/>
          </p:nvPr>
        </p:nvSpPr>
        <p:spPr/>
        <p:txBody>
          <a:bodyPr/>
          <a:lstStyle/>
          <a:p>
            <a:r>
              <a:rPr lang="en-SG" dirty="0" err="1"/>
              <a:t>widget.grid</a:t>
            </a:r>
            <a:r>
              <a:rPr lang="en-SG" dirty="0"/>
              <a:t>( </a:t>
            </a:r>
            <a:r>
              <a:rPr lang="en-SG" dirty="0" err="1"/>
              <a:t>grid_options</a:t>
            </a:r>
            <a:r>
              <a:rPr lang="en-SG" dirty="0"/>
              <a:t> )</a:t>
            </a:r>
          </a:p>
        </p:txBody>
      </p:sp>
    </p:spTree>
    <p:extLst>
      <p:ext uri="{BB962C8B-B14F-4D97-AF65-F5344CB8AC3E}">
        <p14:creationId xmlns:p14="http://schemas.microsoft.com/office/powerpoint/2010/main" val="19503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185F61-3A86-420A-871B-B755539D1BBC}"/>
              </a:ext>
            </a:extLst>
          </p:cNvPr>
          <p:cNvSpPr/>
          <p:nvPr/>
        </p:nvSpPr>
        <p:spPr>
          <a:xfrm>
            <a:off x="566057" y="812303"/>
            <a:ext cx="10641874" cy="5632311"/>
          </a:xfrm>
          <a:prstGeom prst="rect">
            <a:avLst/>
          </a:prstGeom>
        </p:spPr>
        <p:txBody>
          <a:bodyPr wrap="square">
            <a:spAutoFit/>
          </a:bodyPr>
          <a:lstStyle/>
          <a:p>
            <a:r>
              <a:rPr lang="en-SG" sz="2400" b="1" dirty="0">
                <a:effectLst>
                  <a:outerShdw blurRad="38100" dist="38100" dir="2700000" algn="tl">
                    <a:srgbClr val="000000">
                      <a:alpha val="43137"/>
                    </a:srgbClr>
                  </a:outerShdw>
                </a:effectLst>
              </a:rPr>
              <a:t>Organizing Layout And Widgets</a:t>
            </a:r>
          </a:p>
          <a:p>
            <a:endParaRPr lang="en-SG" sz="2400" dirty="0"/>
          </a:p>
          <a:p>
            <a:r>
              <a:rPr lang="en-SG" sz="2400" dirty="0"/>
              <a:t>In this section of the tutorial, you will make use of both geometry and widgets, and let's see the magic of </a:t>
            </a:r>
            <a:r>
              <a:rPr lang="en-SG" sz="2400" dirty="0" err="1"/>
              <a:t>Tkinter</a:t>
            </a:r>
            <a:r>
              <a:rPr lang="en-SG" sz="2400" dirty="0"/>
              <a:t>.</a:t>
            </a:r>
          </a:p>
          <a:p>
            <a:endParaRPr lang="en-SG" sz="2400" dirty="0"/>
          </a:p>
          <a:p>
            <a:r>
              <a:rPr lang="en-SG" sz="2400" dirty="0"/>
              <a:t>To arrange the layout in the window, you will use a Frame widget class. Let's create a simple program to see how the Frame works.</a:t>
            </a:r>
          </a:p>
          <a:p>
            <a:endParaRPr lang="en-SG" sz="2400" dirty="0"/>
          </a:p>
          <a:p>
            <a:pPr marL="342900" indent="-342900">
              <a:buFont typeface="Arial" panose="020B0604020202020204" pitchFamily="34" charset="0"/>
              <a:buChar char="•"/>
            </a:pPr>
            <a:r>
              <a:rPr lang="en-SG" sz="2400" dirty="0"/>
              <a:t> You will define two frames - top and bottom with the help of the pack class. The Frame class will help in creating a division between the window. Basically, a single-window will be replicated twice as top and bottom in the form of a Frame.</a:t>
            </a:r>
          </a:p>
          <a:p>
            <a:pPr marL="342900" indent="-342900">
              <a:buFont typeface="Arial" panose="020B0604020202020204" pitchFamily="34" charset="0"/>
              <a:buChar char="•"/>
            </a:pPr>
            <a:endParaRPr lang="en-SG" sz="2400" dirty="0"/>
          </a:p>
          <a:p>
            <a:pPr marL="342900" indent="-342900">
              <a:buFont typeface="Arial" panose="020B0604020202020204" pitchFamily="34" charset="0"/>
              <a:buChar char="•"/>
            </a:pPr>
            <a:r>
              <a:rPr lang="en-SG" sz="2400" dirty="0"/>
              <a:t>Finally, you will create four buttons in the window, two for each frame. You can name and </a:t>
            </a:r>
            <a:r>
              <a:rPr lang="en-SG" sz="2400" dirty="0" err="1"/>
              <a:t>color</a:t>
            </a:r>
            <a:r>
              <a:rPr lang="en-SG" sz="2400" dirty="0"/>
              <a:t> your buttons as you like as a parameter.</a:t>
            </a:r>
          </a:p>
        </p:txBody>
      </p:sp>
    </p:spTree>
    <p:extLst>
      <p:ext uri="{BB962C8B-B14F-4D97-AF65-F5344CB8AC3E}">
        <p14:creationId xmlns:p14="http://schemas.microsoft.com/office/powerpoint/2010/main" val="1884358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746</TotalTime>
  <Words>433</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Rockwell</vt:lpstr>
      <vt:lpstr>Rockwell Condensed</vt:lpstr>
      <vt:lpstr>Wingdings</vt:lpstr>
      <vt:lpstr>Wood Type</vt:lpstr>
      <vt:lpstr>PowerPoint Presentation</vt:lpstr>
      <vt:lpstr>PowerPoint Presentation</vt:lpstr>
      <vt:lpstr>widget.grid( grid_options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FOO EDWIN</dc:creator>
  <cp:lastModifiedBy>FOO EDWIN</cp:lastModifiedBy>
  <cp:revision>5</cp:revision>
  <dcterms:created xsi:type="dcterms:W3CDTF">2020-05-29T11:55:18Z</dcterms:created>
  <dcterms:modified xsi:type="dcterms:W3CDTF">2020-05-30T00:21:49Z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C60A12DC-12FA-48F4-BB26-161522F4B60B</vt:lpwstr>
  </property>
  <property fmtid="{D5CDD505-2E9C-101B-9397-08002B2CF9AE}" pid="3" name="ArticulatePath">
    <vt:lpwstr>Presentation1</vt:lpwstr>
  </property>
</Properties>
</file>