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8"/>
  </p:notesMasterIdLst>
  <p:handoutMasterIdLst>
    <p:handoutMasterId r:id="rId9"/>
  </p:handoutMasterIdLst>
  <p:sldIdLst>
    <p:sldId id="265" r:id="rId2"/>
    <p:sldId id="264" r:id="rId3"/>
    <p:sldId id="259" r:id="rId4"/>
    <p:sldId id="266" r:id="rId5"/>
    <p:sldId id="260" r:id="rId6"/>
    <p:sldId id="261" r:id="rId7"/>
  </p:sldIdLst>
  <p:sldSz cx="12192000" cy="6858000"/>
  <p:notesSz cx="6858000" cy="9144000"/>
  <p:custDataLst>
    <p:tags r:id="rId10"/>
  </p:custDataLst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3" autoAdjust="0"/>
    <p:restoredTop sz="63195" autoAdjust="0"/>
  </p:normalViewPr>
  <p:slideViewPr>
    <p:cSldViewPr snapToGrid="0">
      <p:cViewPr varScale="1">
        <p:scale>
          <a:sx n="54" d="100"/>
          <a:sy n="54" d="100"/>
        </p:scale>
        <p:origin x="835" y="58"/>
      </p:cViewPr>
      <p:guideLst/>
    </p:cSldViewPr>
  </p:slideViewPr>
  <p:outlineViewPr>
    <p:cViewPr>
      <p:scale>
        <a:sx n="33" d="100"/>
        <a:sy n="33" d="100"/>
      </p:scale>
      <p:origin x="0" y="-19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06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8A944D0-698E-42F1-BFCB-BDAAF009A7A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567458-B347-4D5C-9F03-E2F3914F8B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4EB4FDA3-5DFE-422B-AC53-716AF8A63ECA}" type="datetimeFigureOut">
              <a:rPr lang="en-SG"/>
              <a:pPr>
                <a:defRPr/>
              </a:pPr>
              <a:t>18/6/2020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56DC1A-2730-46C4-9958-C68C62D9BA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3A42E-1EE7-4FE7-8842-F8B4B25385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817CFC89-5A4E-40F1-87A6-B0E1B20FD267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custDataLst>
      <p:tags r:id="rId2"/>
    </p:custData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C0C286-2B0B-411F-842D-BA3790DE31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AEA3AB-E0B0-49DF-ACED-B1A95F3BD3C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39952207-1AEA-4EE9-BCF3-8A8C4DADBFAC}" type="datetimeFigureOut">
              <a:rPr lang="en-SG"/>
              <a:pPr>
                <a:defRPr/>
              </a:pPr>
              <a:t>18/6/2020</a:t>
            </a:fld>
            <a:endParaRPr lang="en-SG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53B13D0-6E11-4F41-BB95-7FB6270487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SG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825C3DE-2AD6-4FE3-9F28-C5BF05CD51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SG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1BD78-9317-427B-AFA0-B87B1D9FDA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3DF9A-8D55-422C-9C50-F15F94E74F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CBE16470-DE05-4000-B631-A246A4845BC4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>
            <a:extLst>
              <a:ext uri="{FF2B5EF4-FFF2-40B4-BE49-F238E27FC236}">
                <a16:creationId xmlns:a16="http://schemas.microsoft.com/office/drawing/2014/main" id="{322FC829-B94F-41E3-8DD6-42326DA9E2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>
            <a:extLst>
              <a:ext uri="{FF2B5EF4-FFF2-40B4-BE49-F238E27FC236}">
                <a16:creationId xmlns:a16="http://schemas.microsoft.com/office/drawing/2014/main" id="{AF162E23-AD49-461C-9C4E-7E0F4FD882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SG" altLang="en-US" dirty="0"/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F288BB8F-4C1B-4378-AB3C-C30ACFD6F6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4093A550-FBDD-4510-970C-1A570C64E6CC}" type="slidenum">
              <a:rPr lang="en-SG" altLang="en-US"/>
              <a:pPr/>
              <a:t>1</a:t>
            </a:fld>
            <a:endParaRPr lang="en-SG" altLang="en-US"/>
          </a:p>
        </p:txBody>
      </p:sp>
    </p:spTree>
    <p:extLst>
      <p:ext uri="{BB962C8B-B14F-4D97-AF65-F5344CB8AC3E}">
        <p14:creationId xmlns:p14="http://schemas.microsoft.com/office/powerpoint/2010/main" val="224927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3DA3EC5C-D6BE-4EE2-9DCA-85250C9706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9A4F4528-5BA0-4791-BD32-F47E33F4B9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SG" altLang="en-US" dirty="0"/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8983DCB9-B540-4FA9-BB7D-0F47A50A9D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C7CED298-CE0F-4666-ADC0-AA1A68C5CF94}" type="slidenum">
              <a:rPr lang="en-SG" altLang="en-US"/>
              <a:pPr/>
              <a:t>2</a:t>
            </a:fld>
            <a:endParaRPr lang="en-SG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err="1"/>
              <a:t>cap.get</a:t>
            </a:r>
            <a:r>
              <a:rPr lang="en-SG" dirty="0"/>
              <a:t>(3)</a:t>
            </a:r>
          </a:p>
          <a:p>
            <a:r>
              <a:rPr lang="en-SG" dirty="0" err="1"/>
              <a:t>cap.get</a:t>
            </a:r>
            <a:r>
              <a:rPr lang="en-SG" dirty="0"/>
              <a:t>(4)</a:t>
            </a:r>
          </a:p>
          <a:p>
            <a:r>
              <a:rPr lang="en-S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SG" dirty="0"/>
              <a:t>(</a:t>
            </a:r>
            <a:r>
              <a:rPr lang="en-SG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'height %d width %d'</a:t>
            </a:r>
            <a:r>
              <a:rPr lang="en-SG" dirty="0"/>
              <a:t>%,</a:t>
            </a:r>
            <a:r>
              <a:rPr lang="en-SG" dirty="0" err="1"/>
              <a:t>cap.get</a:t>
            </a:r>
            <a:r>
              <a:rPr lang="en-SG" dirty="0"/>
              <a:t>(</a:t>
            </a:r>
            <a:r>
              <a:rPr lang="en-S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SG" dirty="0"/>
              <a:t>),</a:t>
            </a:r>
            <a:r>
              <a:rPr lang="en-SG" dirty="0" err="1"/>
              <a:t>cap.get</a:t>
            </a:r>
            <a:r>
              <a:rPr lang="en-SG" dirty="0"/>
              <a:t>(</a:t>
            </a:r>
            <a:r>
              <a:rPr lang="en-S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en-SG" dirty="0"/>
              <a:t>))</a:t>
            </a:r>
          </a:p>
          <a:p>
            <a:r>
              <a:rPr lang="da-DK" dirty="0"/>
              <a:t>ret = cap.set(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da-DK" dirty="0"/>
              <a:t>,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1240</a:t>
            </a:r>
            <a:r>
              <a:rPr lang="da-DK" dirty="0"/>
              <a:t>)</a:t>
            </a:r>
            <a:br>
              <a:rPr lang="da-DK" dirty="0"/>
            </a:br>
            <a:r>
              <a:rPr lang="da-DK" dirty="0"/>
              <a:t>ret = cap.set(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da-DK" dirty="0"/>
              <a:t>,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1080</a:t>
            </a:r>
            <a:r>
              <a:rPr lang="da-DK" dirty="0"/>
              <a:t>)</a:t>
            </a:r>
          </a:p>
          <a:p>
            <a:r>
              <a:rPr lang="da-DK" dirty="0"/>
              <a:t>ret = cap.set(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da-DK" dirty="0"/>
              <a:t>,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1040</a:t>
            </a:r>
            <a:r>
              <a:rPr lang="da-DK" dirty="0"/>
              <a:t>)</a:t>
            </a:r>
            <a:br>
              <a:rPr lang="da-DK" dirty="0"/>
            </a:br>
            <a:r>
              <a:rPr lang="da-DK" dirty="0"/>
              <a:t>ret = cap.set(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da-DK" dirty="0"/>
              <a:t>,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640</a:t>
            </a:r>
            <a:r>
              <a:rPr lang="da-DK" dirty="0"/>
              <a:t>)</a:t>
            </a:r>
          </a:p>
          <a:p>
            <a:r>
              <a:rPr lang="da-DK"/>
              <a:t>ret = cap.set(</a:t>
            </a:r>
            <a:r>
              <a:rPr lang="da-DK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da-DK"/>
              <a:t>,</a:t>
            </a:r>
            <a:r>
              <a:rPr lang="da-DK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1920</a:t>
            </a:r>
            <a:r>
              <a:rPr lang="da-DK"/>
              <a:t>)</a:t>
            </a:r>
            <a:br>
              <a:rPr lang="da-DK"/>
            </a:br>
            <a:r>
              <a:rPr lang="da-DK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da-DK"/>
              <a:t>(ret)</a:t>
            </a:r>
            <a:br>
              <a:rPr lang="da-DK"/>
            </a:br>
            <a:r>
              <a:rPr lang="da-DK"/>
              <a:t>ret = cap.set(</a:t>
            </a:r>
            <a:r>
              <a:rPr lang="da-DK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da-DK"/>
              <a:t>,</a:t>
            </a:r>
            <a:r>
              <a:rPr lang="da-DK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1080</a:t>
            </a:r>
            <a:r>
              <a:rPr lang="da-DK"/>
              <a:t>)</a:t>
            </a:r>
            <a:br>
              <a:rPr lang="da-DK"/>
            </a:br>
            <a:r>
              <a:rPr lang="da-DK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da-DK"/>
              <a:t>(ret)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E16470-DE05-4000-B631-A246A4845BC4}" type="slidenum">
              <a:rPr lang="en-SG" smtClean="0"/>
              <a:pPr>
                <a:defRPr/>
              </a:pPr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3613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>
            <a:extLst>
              <a:ext uri="{FF2B5EF4-FFF2-40B4-BE49-F238E27FC236}">
                <a16:creationId xmlns:a16="http://schemas.microsoft.com/office/drawing/2014/main" id="{2C4D901C-C77A-4BB8-8A16-8B0E6691E8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>
            <a:extLst>
              <a:ext uri="{FF2B5EF4-FFF2-40B4-BE49-F238E27FC236}">
                <a16:creationId xmlns:a16="http://schemas.microsoft.com/office/drawing/2014/main" id="{775F8390-BF42-44AB-AA40-4D8AA4334A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SG" altLang="en-US"/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A0A6C680-8328-4031-AC34-C1A3B95A92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D52D144-D9FB-45E4-9020-F6A487A536D1}" type="slidenum">
              <a:rPr lang="en-SG" altLang="en-US"/>
              <a:pPr/>
              <a:t>6</a:t>
            </a:fld>
            <a:endParaRPr lang="en-SG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7DE412-3886-4BA9-A195-6B9DB0764398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1B498FA-0682-4A74-ACF6-80E6F9B0449F}"/>
              </a:ext>
            </a:extLst>
          </p:cNvPr>
          <p:cNvCxnSpPr/>
          <p:nvPr/>
        </p:nvCxnSpPr>
        <p:spPr>
          <a:xfrm>
            <a:off x="1208088" y="4475163"/>
            <a:ext cx="987583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75C0D94-BCA9-438A-B62F-60F1A2043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EECA41-FADD-40DA-8CA2-88C88821C01F}" type="datetime1">
              <a:rPr lang="en-US"/>
              <a:pPr>
                <a:defRPr/>
              </a:pPr>
              <a:t>6/18/2020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0F60889-98E0-4246-AF95-26E9CAAF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64AE69C-54E0-4F66-8477-75DD5CA3E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31E1CB-C9B0-4CEF-84AE-0C0A222FF6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932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F68C6-9417-4113-A99F-A41E8AC7E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B98DE1-57AE-4EEA-B7F2-EEBBBA197910}" type="datetime1">
              <a:rPr lang="en-US"/>
              <a:pPr>
                <a:defRPr/>
              </a:pPr>
              <a:t>6/18/2020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A308D-DF08-4C15-B988-C30C908DB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BAD0D-EC3F-4B3C-B3E6-BBEA535E1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D8D7F-2A7C-467D-A2D8-F799A811EA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538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0AFDB28-5B91-41F3-AFDB-6BCF85E92040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1D3B5C0D-9DBF-4D87-B386-CC1C1EFDA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F84EB5-B2C2-401C-B584-EEB19C6AC9C1}" type="datetime1">
              <a:rPr lang="en-US"/>
              <a:pPr>
                <a:defRPr/>
              </a:pPr>
              <a:t>6/18/2020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B06278C-5FA8-41D4-9F38-0C6DB80A2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7A1629C8-D963-46E3-91A7-EC5D59DB8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6A3F4-36A6-431C-84D1-97E54BE567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398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ECA51-0A76-45AE-A153-C68766EA1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FFB957-69BD-4F8B-A99A-DA9723A45761}" type="datetime1">
              <a:rPr lang="en-US"/>
              <a:pPr>
                <a:defRPr/>
              </a:pPr>
              <a:t>6/18/2020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8A145-8A31-4583-B1F9-9669238DB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91E52-CDC3-48C0-916B-4599E90E6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046BE-C73E-466D-A547-66538B660C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03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61BA13-9739-496E-B3ED-687576E30455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54891EE-96E1-4E61-A034-65ABBB2259E5}"/>
              </a:ext>
            </a:extLst>
          </p:cNvPr>
          <p:cNvCxnSpPr/>
          <p:nvPr/>
        </p:nvCxnSpPr>
        <p:spPr>
          <a:xfrm>
            <a:off x="1208088" y="4484688"/>
            <a:ext cx="987583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Ctr="0"/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28885039-2C2C-44B8-BBA0-738F40E6A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F24654-EFD8-4800-A698-BD295377664A}" type="datetime1">
              <a:rPr lang="en-US"/>
              <a:pPr>
                <a:defRPr/>
              </a:pPr>
              <a:t>6/18/2020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EAAD04C-71C3-40C5-BC53-595060225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10">
            <a:extLst>
              <a:ext uri="{FF2B5EF4-FFF2-40B4-BE49-F238E27FC236}">
                <a16:creationId xmlns:a16="http://schemas.microsoft.com/office/drawing/2014/main" id="{BC79C8CC-EFD5-4736-BD84-F8844292F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3FB336-F1C6-4E19-BA82-A3742995C5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881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ED43421-56D5-4C9F-885D-2969EAAB2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321F48-2474-466C-AA19-9DE5EF611372}" type="datetime1">
              <a:rPr lang="en-US"/>
              <a:pPr>
                <a:defRPr/>
              </a:pPr>
              <a:t>6/18/2020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8F9EC0F-97D3-47E0-80C3-6533BDE1E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C5C5E6F-4C23-44CF-8804-457BF81A1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A4D759-9897-482E-A38E-D189AA279F4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207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CB7429C-4727-470D-A40D-4C6FE8746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B063D-4F24-490A-AE80-BDE6D3C024D5}" type="datetime1">
              <a:rPr lang="en-US"/>
              <a:pPr>
                <a:defRPr/>
              </a:pPr>
              <a:t>6/18/2020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B1EA5F7-62E4-4183-BBED-1B6320EC6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557E49B-59A2-401C-80C1-07AFF1BEB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0EA98F-F722-4779-BF79-4EE603F20F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35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850E6B3-EEBC-4B14-B796-8D8B86147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5E601E-666F-4D5F-BDDE-9F8561F309BA}" type="datetime1">
              <a:rPr lang="en-US"/>
              <a:pPr>
                <a:defRPr/>
              </a:pPr>
              <a:t>6/18/2020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8AAF0DB-F566-4929-BE86-705C1D0E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9AB520D-1C9D-4AA9-9154-F289E8960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921F38-871A-4BD8-B72F-DB20744556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993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623D5B0-9887-47CF-BF28-758B2E3A849A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139BFC66-C4A8-418A-A48C-58804173F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0C2182-0ABA-4B83-931B-ED685C8FAB4C}" type="datetime1">
              <a:rPr lang="en-US"/>
              <a:pPr>
                <a:defRPr/>
              </a:pPr>
              <a:t>6/18/2020</a:t>
            </a:fld>
            <a:endParaRPr lang="en-US" dirty="0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78EB6CE3-45F9-47C9-B0A1-DCF433FF4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7CE57CE-AA5E-416A-99C0-11E460E1F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FBAFF-CEF8-4319-9BD8-633B0BE632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7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272DC0F-F997-4F16-94A9-9906818566D4}"/>
              </a:ext>
            </a:extLst>
          </p:cNvPr>
          <p:cNvSpPr/>
          <p:nvPr/>
        </p:nvSpPr>
        <p:spPr>
          <a:xfrm>
            <a:off x="0" y="0"/>
            <a:ext cx="465455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/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6F0BBFF8-01B9-4502-974B-1489007FFB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2938" y="6446838"/>
            <a:ext cx="35179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3D134391-7FDC-47CA-8E59-7CBD0F399D1F}" type="datetime1">
              <a:rPr lang="en-US"/>
              <a:pPr>
                <a:defRPr/>
              </a:pPr>
              <a:t>6/18/2020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AA58A37A-968B-48A4-BE84-A0A4C5B47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59413" y="6446838"/>
            <a:ext cx="53340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FFEC73F2-25B8-44E0-8FF5-EF6021D5C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5657BB7-9A95-4295-BDE3-EAB63D320C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829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6F7FD90-EA05-4D7E-ACF3-F72089D660E1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574D4BB3-0895-4C73-8BF6-D1DB1804F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80D16D-DED0-4485-BEF0-39D951833728}" type="datetime1">
              <a:rPr lang="en-US"/>
              <a:pPr>
                <a:defRPr/>
              </a:pPr>
              <a:t>6/18/2020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FF96CE0C-F2BA-4765-B0B1-CE90A9220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5234C6C5-58B1-402F-B765-6E0A382BA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5077C4-EAE6-48AC-9EC6-E991ECDBC17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823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F8B35-9649-46B9-9FEA-57DBBA813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94E69719-442F-4ED7-9D17-03CDB67C6B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96963" y="2108200"/>
            <a:ext cx="10058400" cy="376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F7568-E0D7-49C2-A33E-9EE8FDBD90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18488" y="6446838"/>
            <a:ext cx="2584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BC2B3C88-5A9A-4BFF-A189-574479C0BF20}" type="datetime1">
              <a:rPr lang="en-US"/>
              <a:pPr>
                <a:defRPr/>
              </a:pPr>
              <a:t>6/18/2020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A3AC7-54A6-4661-994C-19A337157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6963" y="6446838"/>
            <a:ext cx="68183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FA2DF-CF19-4C05-BA7B-BF7D5ADEA6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93438" y="6446838"/>
            <a:ext cx="7794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BC5413F7-DCAB-4A44-8AEE-CADB7DAFED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800" y="1897063"/>
            <a:ext cx="9966325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19" r:id="rId2"/>
    <p:sldLayoutId id="2147483725" r:id="rId3"/>
    <p:sldLayoutId id="2147483720" r:id="rId4"/>
    <p:sldLayoutId id="2147483721" r:id="rId5"/>
    <p:sldLayoutId id="2147483722" r:id="rId6"/>
    <p:sldLayoutId id="2147483726" r:id="rId7"/>
    <p:sldLayoutId id="2147483727" r:id="rId8"/>
    <p:sldLayoutId id="2147483728" r:id="rId9"/>
    <p:sldLayoutId id="2147483723" r:id="rId10"/>
    <p:sldLayoutId id="214748372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9pPr>
    </p:titleStyle>
    <p:bodyStyle>
      <a:lvl1pPr marL="90488" indent="-90488" algn="l" rtl="0" eaLnBrk="0" fontAlgn="base" hangingPunct="0"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eaLnBrk="0" fontAlgn="base" hangingPunct="0">
        <a:spcBef>
          <a:spcPts val="200"/>
        </a:spcBef>
        <a:spcAft>
          <a:spcPts val="400"/>
        </a:spcAft>
        <a:buFont typeface="Calibri" panose="020F0502020204030204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eaLnBrk="0" fontAlgn="base" hangingPunct="0">
        <a:spcBef>
          <a:spcPts val="200"/>
        </a:spcBef>
        <a:spcAft>
          <a:spcPts val="400"/>
        </a:spcAft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eaLnBrk="0" fontAlgn="base" hangingPunct="0">
        <a:spcBef>
          <a:spcPts val="200"/>
        </a:spcBef>
        <a:spcAft>
          <a:spcPts val="400"/>
        </a:spcAft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eaLnBrk="0" fontAlgn="base" hangingPunct="0">
        <a:spcBef>
          <a:spcPts val="200"/>
        </a:spcBef>
        <a:spcAft>
          <a:spcPts val="400"/>
        </a:spcAft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hyperlink" Target="https://opencv-python-tutroals.readthedocs.io/en/latest/py_tutorials/py_tutorials.html" TargetMode="Externa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3">
            <a:extLst>
              <a:ext uri="{FF2B5EF4-FFF2-40B4-BE49-F238E27FC236}">
                <a16:creationId xmlns:a16="http://schemas.microsoft.com/office/drawing/2014/main" id="{58FA453E-EBE7-4DB6-818E-C2865CF8A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34" b="397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654550" y="3119438"/>
            <a:ext cx="7537450" cy="246221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6B3254-7AD8-431A-B70B-11D83F3A3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4750" y="3332163"/>
            <a:ext cx="6472238" cy="12287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SG" sz="5400" dirty="0">
                <a:solidFill>
                  <a:schemeClr val="tx1"/>
                </a:solidFill>
              </a:rPr>
              <a:t>OpenCV -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D86F61-F675-4D30-A01F-083DE825A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735636"/>
            <a:ext cx="12192000" cy="604837"/>
          </a:xfrm>
        </p:spPr>
        <p:txBody>
          <a:bodyPr rtlCol="0">
            <a:normAutofit fontScale="55000" lnSpcReduction="20000"/>
          </a:bodyPr>
          <a:lstStyle/>
          <a:p>
            <a:pPr eaLnBrk="1" fontAlgn="auto" hangingPunct="1">
              <a:defRPr/>
            </a:pPr>
            <a:r>
              <a:rPr lang="en-SG" b="1" dirty="0">
                <a:solidFill>
                  <a:schemeClr val="tx1">
                    <a:lumMod val="9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Ref: Taken from </a:t>
            </a:r>
          </a:p>
          <a:p>
            <a:pPr eaLnBrk="1" fontAlgn="auto" hangingPunct="1">
              <a:defRPr/>
            </a:pPr>
            <a:r>
              <a:rPr lang="en-SG" b="1" dirty="0">
                <a:solidFill>
                  <a:schemeClr val="tx1">
                    <a:lumMod val="9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https://opencv-python-tutroals.readthedocs.io/en/latest/py_tutorials/py_tutorials.html</a:t>
            </a:r>
            <a:endParaRPr lang="en-SG" b="1" dirty="0">
              <a:solidFill>
                <a:schemeClr val="tx1">
                  <a:lumMod val="95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110163" y="4641850"/>
            <a:ext cx="6308725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50218C5-E017-43D2-8345-FD9FBF0C9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EBE4172-F65B-4496-A669-126CF0C3F500}"/>
              </a:ext>
            </a:extLst>
          </p:cNvPr>
          <p:cNvSpPr txBox="1">
            <a:spLocks/>
          </p:cNvSpPr>
          <p:nvPr/>
        </p:nvSpPr>
        <p:spPr bwMode="auto">
          <a:xfrm>
            <a:off x="5110163" y="4774407"/>
            <a:ext cx="2805113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>
            <a:lvl1pPr marL="0" indent="0" algn="l" rtl="0" eaLnBrk="0" fontAlgn="base" hangingPunct="0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200"/>
              </a:spcBef>
              <a:spcAft>
                <a:spcPts val="400"/>
              </a:spcAft>
              <a:buFont typeface="Calibri" panose="020F0502020204030204" pitchFamily="34" charset="0"/>
              <a:buNone/>
              <a:defRPr sz="2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200"/>
              </a:spcBef>
              <a:spcAft>
                <a:spcPts val="400"/>
              </a:spcAft>
              <a:buFont typeface="Calibri" panose="020F0502020204030204" pitchFamily="34" charset="0"/>
              <a:buNone/>
              <a:defRPr sz="2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200"/>
              </a:spcBef>
              <a:spcAft>
                <a:spcPts val="400"/>
              </a:spcAft>
              <a:buFont typeface="Calibri" panose="020F0502020204030204" pitchFamily="34" charset="0"/>
              <a:buNone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200"/>
              </a:spcBef>
              <a:spcAft>
                <a:spcPts val="400"/>
              </a:spcAft>
              <a:buFont typeface="Calibri" panose="020F0502020204030204" pitchFamily="34" charset="0"/>
              <a:buNone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1" fontAlgn="auto" hangingPunct="1">
              <a:defRPr/>
            </a:pPr>
            <a:r>
              <a:rPr lang="en-SG" dirty="0"/>
              <a:t>Part II –Getting Started with VIDEOs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1627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3E611-B787-4BAB-B459-38060A2F4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139700"/>
            <a:ext cx="10058400" cy="144938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Recap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DE3982BD-3D0F-4885-828B-C98689DAAF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96963" y="2001838"/>
            <a:ext cx="10058400" cy="4716462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SG" altLang="en-US">
                <a:solidFill>
                  <a:schemeClr val="tx1"/>
                </a:solidFill>
              </a:rPr>
              <a:t>Writte a program to load an image in grayscale, display it and save the image if ‘s’ is pressed and exit. Or simply exit without saving it when you press ESC key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</a:pPr>
            <a:endParaRPr lang="en-SG" altLang="en-US"/>
          </a:p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en-SG" altLang="en-US"/>
              <a:t>import numpy as np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en-SG" altLang="en-US"/>
              <a:t>import cv2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en-SG" altLang="en-US"/>
              <a:t>img = cv2.imread(‘frong.jpg',0)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en-SG" altLang="en-US"/>
              <a:t>cv2.imshow('image',img)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en-SG" altLang="en-US"/>
              <a:t>k = cv2.waitKey(0) &amp; 0xFF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en-SG" altLang="en-US"/>
              <a:t>if k == 27:         # of 0x1B wait for ESC key to exit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en-SG" altLang="en-US"/>
              <a:t>    cv2.destroyAllWindows()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en-SG" altLang="en-US"/>
              <a:t>elif k == ord('s'): # wait for 's' key to save and exit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en-SG" altLang="en-US"/>
              <a:t>    cv2.imwrite('messigray.png',img)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en-SG" altLang="en-US"/>
              <a:t>    cv2.destroyAllWindows()</a:t>
            </a:r>
          </a:p>
        </p:txBody>
      </p:sp>
      <p:pic>
        <p:nvPicPr>
          <p:cNvPr id="19460" name="Picture 3">
            <a:extLst>
              <a:ext uri="{FF2B5EF4-FFF2-40B4-BE49-F238E27FC236}">
                <a16:creationId xmlns:a16="http://schemas.microsoft.com/office/drawing/2014/main" id="{B09DC5E8-F62E-4E13-B22B-5134D5DD1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438" y="3770313"/>
            <a:ext cx="2132012" cy="224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532F0-3C9C-407F-B3BA-AA9F763C5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64318"/>
            <a:ext cx="10433050" cy="1449387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Capture video from Camera </a:t>
            </a:r>
            <a:r>
              <a:rPr lang="en-SG" dirty="0"/>
              <a:t>: </a:t>
            </a:r>
            <a:r>
              <a:rPr lang="en-SG" b="1" dirty="0"/>
              <a:t>cv2.VideoCapture()</a:t>
            </a:r>
            <a:r>
              <a:rPr lang="en-SG" dirty="0"/>
              <a:t>, </a:t>
            </a:r>
            <a:r>
              <a:rPr lang="en-SG" b="1" dirty="0"/>
              <a:t>cv2.VideoWriter()</a:t>
            </a:r>
            <a:endParaRPr lang="en-S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07815CFF-38FB-4366-A81F-68A4FE8D43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6933" y="2108200"/>
            <a:ext cx="4829175" cy="4135438"/>
          </a:xfrm>
        </p:spPr>
        <p:txBody>
          <a:bodyPr>
            <a:normAutofit/>
          </a:bodyPr>
          <a:lstStyle/>
          <a:p>
            <a:pPr eaLnBrk="1" hangingPunct="1"/>
            <a:r>
              <a:rPr lang="en-SG" altLang="en-US" dirty="0"/>
              <a:t>import </a:t>
            </a:r>
            <a:r>
              <a:rPr lang="en-SG" altLang="en-US" dirty="0" err="1"/>
              <a:t>numpy</a:t>
            </a:r>
            <a:r>
              <a:rPr lang="en-SG" altLang="en-US" dirty="0"/>
              <a:t> as np</a:t>
            </a:r>
          </a:p>
          <a:p>
            <a:pPr eaLnBrk="1" hangingPunct="1"/>
            <a:r>
              <a:rPr lang="en-SG" altLang="en-US" dirty="0"/>
              <a:t>import cv2</a:t>
            </a:r>
          </a:p>
          <a:p>
            <a:pPr eaLnBrk="1" hangingPunct="1"/>
            <a:r>
              <a:rPr lang="en-SG" altLang="en-US" dirty="0"/>
              <a:t>cap = cv2.VideoCapture(0)</a:t>
            </a:r>
          </a:p>
          <a:p>
            <a:pPr eaLnBrk="1" hangingPunct="1"/>
            <a:r>
              <a:rPr lang="en-SG" altLang="en-US" dirty="0"/>
              <a:t>while(True):</a:t>
            </a:r>
          </a:p>
          <a:p>
            <a:pPr eaLnBrk="1" hangingPunct="1"/>
            <a:r>
              <a:rPr lang="en-SG" altLang="en-US" dirty="0"/>
              <a:t>    # Capture frame-by-frame</a:t>
            </a:r>
          </a:p>
          <a:p>
            <a:pPr eaLnBrk="1" hangingPunct="1"/>
            <a:r>
              <a:rPr lang="en-SG" altLang="en-US" dirty="0"/>
              <a:t>    ret, frame = </a:t>
            </a:r>
            <a:r>
              <a:rPr lang="en-SG" altLang="en-US" dirty="0" err="1"/>
              <a:t>cap.read</a:t>
            </a:r>
            <a:r>
              <a:rPr lang="en-SG" altLang="en-US" dirty="0"/>
              <a:t>()</a:t>
            </a:r>
          </a:p>
          <a:p>
            <a:pPr eaLnBrk="1" hangingPunct="1"/>
            <a:r>
              <a:rPr lang="en-SG" altLang="en-US" dirty="0"/>
              <a:t>    # Our operations on the frame come here</a:t>
            </a:r>
          </a:p>
          <a:p>
            <a:pPr eaLnBrk="1" hangingPunct="1"/>
            <a:r>
              <a:rPr lang="en-SG" altLang="en-US" dirty="0"/>
              <a:t>    </a:t>
            </a:r>
            <a:r>
              <a:rPr lang="en-SG" altLang="en-US" dirty="0" err="1"/>
              <a:t>gray</a:t>
            </a:r>
            <a:r>
              <a:rPr lang="en-SG" altLang="en-US" dirty="0"/>
              <a:t> = cv2.cvtColor(frame, cv2.COLOR_BGR2GRAY)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B90F55-46F5-4F35-A5B0-BE9C53986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893" y="2108200"/>
            <a:ext cx="2960687" cy="4485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normAutofit/>
          </a:bodyPr>
          <a:lstStyle>
            <a:lvl1pPr marL="90488" indent="-90488" algn="l" rtl="0" eaLnBrk="0" fontAlgn="base" hangingPunct="0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0" fontAlgn="base" hangingPunct="0">
              <a:spcBef>
                <a:spcPts val="200"/>
              </a:spcBef>
              <a:spcAft>
                <a:spcPts val="400"/>
              </a:spcAft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0" fontAlgn="base" hangingPunct="0">
              <a:spcBef>
                <a:spcPts val="200"/>
              </a:spcBef>
              <a:spcAft>
                <a:spcPts val="400"/>
              </a:spcAft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0" fontAlgn="base" hangingPunct="0">
              <a:spcBef>
                <a:spcPts val="200"/>
              </a:spcBef>
              <a:spcAft>
                <a:spcPts val="400"/>
              </a:spcAft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0" fontAlgn="base" hangingPunct="0">
              <a:spcBef>
                <a:spcPts val="200"/>
              </a:spcBef>
              <a:spcAft>
                <a:spcPts val="400"/>
              </a:spcAft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1" hangingPunct="1"/>
            <a:r>
              <a:rPr lang="en-SG" altLang="en-US" dirty="0"/>
              <a:t>    # Display the resulting frame</a:t>
            </a:r>
          </a:p>
          <a:p>
            <a:pPr defTabSz="914400" eaLnBrk="1" hangingPunct="1"/>
            <a:r>
              <a:rPr lang="en-SG" altLang="en-US" dirty="0"/>
              <a:t>    cv2.imshow('frame',</a:t>
            </a:r>
            <a:r>
              <a:rPr lang="en-SG" altLang="en-US" dirty="0" err="1"/>
              <a:t>gray</a:t>
            </a:r>
            <a:r>
              <a:rPr lang="en-SG" altLang="en-US" dirty="0"/>
              <a:t>)</a:t>
            </a:r>
          </a:p>
          <a:p>
            <a:pPr defTabSz="914400" eaLnBrk="1" hangingPunct="1"/>
            <a:r>
              <a:rPr lang="en-SG" altLang="en-US" dirty="0"/>
              <a:t>    if cv2.waitKey(1) &amp; 0xFF == </a:t>
            </a:r>
            <a:r>
              <a:rPr lang="en-SG" altLang="en-US" dirty="0" err="1"/>
              <a:t>ord</a:t>
            </a:r>
            <a:r>
              <a:rPr lang="en-SG" altLang="en-US" dirty="0"/>
              <a:t>('q'):</a:t>
            </a:r>
          </a:p>
          <a:p>
            <a:pPr defTabSz="914400" eaLnBrk="1" hangingPunct="1"/>
            <a:r>
              <a:rPr lang="en-SG" altLang="en-US" dirty="0"/>
              <a:t>        break</a:t>
            </a:r>
          </a:p>
          <a:p>
            <a:pPr defTabSz="914400" eaLnBrk="1" hangingPunct="1"/>
            <a:r>
              <a:rPr lang="en-SG" altLang="en-US" dirty="0"/>
              <a:t># When everything done, release the capture</a:t>
            </a:r>
          </a:p>
          <a:p>
            <a:pPr defTabSz="914400" eaLnBrk="1" hangingPunct="1"/>
            <a:r>
              <a:rPr lang="en-SG" altLang="en-US" dirty="0" err="1"/>
              <a:t>cap.release</a:t>
            </a:r>
            <a:r>
              <a:rPr lang="en-SG" altLang="en-US" dirty="0"/>
              <a:t>()</a:t>
            </a:r>
          </a:p>
          <a:p>
            <a:pPr defTabSz="914400" eaLnBrk="1" hangingPunct="1"/>
            <a:r>
              <a:rPr lang="en-SG" altLang="en-US" dirty="0"/>
              <a:t>cv2.destroyAllWindows()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EC9D6-8B1F-4B3A-B192-520CB4FFE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Check frame height and width:</a:t>
            </a:r>
            <a:br>
              <a:rPr lang="en-SG" dirty="0"/>
            </a:br>
            <a:r>
              <a:rPr lang="en-SG" dirty="0"/>
              <a:t>.get(3) and .get(4)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3629E-6288-4D5D-B140-362BB615D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D9AD46-3D9D-4A31-AF12-7C568FDA83A7}"/>
              </a:ext>
            </a:extLst>
          </p:cNvPr>
          <p:cNvSpPr/>
          <p:nvPr/>
        </p:nvSpPr>
        <p:spPr>
          <a:xfrm>
            <a:off x="4782050" y="2967335"/>
            <a:ext cx="26278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SG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How ???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2794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2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840A22-4E26-4FC0-AC58-29875FECD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ROI</a:t>
            </a:r>
          </a:p>
        </p:txBody>
      </p:sp>
      <p:cxnSp>
        <p:nvCxnSpPr>
          <p:cNvPr id="20" name="Straight Connector 14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1193800" y="1895475"/>
            <a:ext cx="9966325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3" name="Content Placeholder 2">
            <a:extLst>
              <a:ext uri="{FF2B5EF4-FFF2-40B4-BE49-F238E27FC236}">
                <a16:creationId xmlns:a16="http://schemas.microsoft.com/office/drawing/2014/main" id="{6CCFD838-5732-4096-8E91-9F4792F785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96963" y="2108200"/>
            <a:ext cx="6437312" cy="37607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" altLang="en-US" sz="1300"/>
              <a:t>roi = gray[y1:y2, x1:x2]</a:t>
            </a:r>
          </a:p>
          <a:p>
            <a:pPr eaLnBrk="1" hangingPunct="1">
              <a:lnSpc>
                <a:spcPct val="90000"/>
              </a:lnSpc>
            </a:pPr>
            <a:r>
              <a:rPr lang="en-SG" altLang="en-US" sz="1300"/>
              <a:t>cnts = cv2.findContours(grayscale_image, cv2.RETR_EXTERNAL, cv2.CHAIN_APPROX_SIMPLE)</a:t>
            </a:r>
          </a:p>
          <a:p>
            <a:pPr eaLnBrk="1" hangingPunct="1">
              <a:lnSpc>
                <a:spcPct val="90000"/>
              </a:lnSpc>
            </a:pPr>
            <a:r>
              <a:rPr lang="en-SG" altLang="en-US" sz="1300"/>
              <a:t>cnts = cnts[0] if len(cnts) == 2 else cnts[1]</a:t>
            </a:r>
          </a:p>
          <a:p>
            <a:pPr eaLnBrk="1" hangingPunct="1">
              <a:lnSpc>
                <a:spcPct val="90000"/>
              </a:lnSpc>
            </a:pPr>
            <a:r>
              <a:rPr lang="en-SG" altLang="en-US" sz="1300"/>
              <a:t> </a:t>
            </a:r>
          </a:p>
          <a:p>
            <a:pPr eaLnBrk="1" hangingPunct="1">
              <a:lnSpc>
                <a:spcPct val="90000"/>
              </a:lnSpc>
            </a:pPr>
            <a:r>
              <a:rPr lang="en-SG" altLang="en-US" sz="1300"/>
              <a:t>ROI_number = 0</a:t>
            </a:r>
          </a:p>
          <a:p>
            <a:pPr eaLnBrk="1" hangingPunct="1">
              <a:lnSpc>
                <a:spcPct val="90000"/>
              </a:lnSpc>
            </a:pPr>
            <a:r>
              <a:rPr lang="en-SG" altLang="en-US" sz="1300"/>
              <a:t>for c in cnts:</a:t>
            </a:r>
          </a:p>
          <a:p>
            <a:pPr eaLnBrk="1" hangingPunct="1">
              <a:lnSpc>
                <a:spcPct val="90000"/>
              </a:lnSpc>
            </a:pPr>
            <a:r>
              <a:rPr lang="en-SG" altLang="en-US" sz="1300"/>
              <a:t>    x,y,w,h = cv2.boundingRect(c)</a:t>
            </a:r>
          </a:p>
          <a:p>
            <a:pPr eaLnBrk="1" hangingPunct="1">
              <a:lnSpc>
                <a:spcPct val="90000"/>
              </a:lnSpc>
            </a:pPr>
            <a:r>
              <a:rPr lang="en-SG" altLang="en-US" sz="1300"/>
              <a:t>    ROI = image[y:y+h, x:x+w]</a:t>
            </a:r>
          </a:p>
          <a:p>
            <a:pPr eaLnBrk="1" hangingPunct="1">
              <a:lnSpc>
                <a:spcPct val="90000"/>
              </a:lnSpc>
            </a:pPr>
            <a:r>
              <a:rPr lang="en-SG" altLang="en-US" sz="1300"/>
              <a:t>    cv2.imwrite('ROI_{}.png'.format(ROI_number), ROI)</a:t>
            </a:r>
          </a:p>
          <a:p>
            <a:pPr eaLnBrk="1" hangingPunct="1">
              <a:lnSpc>
                <a:spcPct val="90000"/>
              </a:lnSpc>
            </a:pPr>
            <a:r>
              <a:rPr lang="en-SG" altLang="en-US" sz="1300"/>
              <a:t>    ROI_number += 1</a:t>
            </a:r>
          </a:p>
          <a:p>
            <a:pPr eaLnBrk="1" hangingPunct="1">
              <a:lnSpc>
                <a:spcPct val="90000"/>
              </a:lnSpc>
            </a:pPr>
            <a:endParaRPr lang="en-SG" altLang="en-US" sz="1300"/>
          </a:p>
          <a:p>
            <a:pPr eaLnBrk="1" hangingPunct="1">
              <a:lnSpc>
                <a:spcPct val="90000"/>
              </a:lnSpc>
            </a:pPr>
            <a:endParaRPr lang="en-SG" altLang="en-US" sz="1300"/>
          </a:p>
          <a:p>
            <a:pPr eaLnBrk="1" hangingPunct="1">
              <a:lnSpc>
                <a:spcPct val="90000"/>
              </a:lnSpc>
            </a:pPr>
            <a:endParaRPr lang="en-SG" altLang="en-US" sz="1300"/>
          </a:p>
          <a:p>
            <a:pPr eaLnBrk="1" hangingPunct="1">
              <a:lnSpc>
                <a:spcPct val="90000"/>
              </a:lnSpc>
            </a:pPr>
            <a:endParaRPr lang="en-SG" altLang="en-US" sz="1300"/>
          </a:p>
        </p:txBody>
      </p:sp>
      <p:pic>
        <p:nvPicPr>
          <p:cNvPr id="22534" name="Picture 7">
            <a:extLst>
              <a:ext uri="{FF2B5EF4-FFF2-40B4-BE49-F238E27FC236}">
                <a16:creationId xmlns:a16="http://schemas.microsoft.com/office/drawing/2014/main" id="{C46EE20B-14DF-4351-8196-F2133D018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588" y="3240088"/>
            <a:ext cx="3143250" cy="149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16">
            <a:extLst>
              <a:ext uri="{FF2B5EF4-FFF2-40B4-BE49-F238E27FC236}">
                <a16:creationId xmlns:a16="http://schemas.microsoft.com/office/drawing/2014/main" id="{CB06839E-D8C3-4A74-BA2B-3B97E7B2C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2E053-E80A-4244-A77A-299F69A4C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en-S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10C65-D67B-4A9F-9976-AAAEB1A1F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marL="91440" indent="-91440" eaLnBrk="1" fontAlgn="auto" hangingPunct="1">
              <a:defRPr/>
            </a:pPr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PIL import Image</a:t>
            </a:r>
          </a:p>
          <a:p>
            <a:pPr marL="91440" indent="-91440" eaLnBrk="1" fontAlgn="auto" hangingPunct="1">
              <a:defRPr/>
            </a:pPr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def crop(</a:t>
            </a:r>
            <a:r>
              <a:rPr lang="en-S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image_path</a:t>
            </a:r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S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coords</a:t>
            </a:r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S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saved_location</a:t>
            </a:r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marL="91440" indent="-91440" eaLnBrk="1" fontAlgn="auto" hangingPunct="1">
              <a:defRPr/>
            </a:pPr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S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image_obj</a:t>
            </a:r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en-S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Image.open</a:t>
            </a:r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("Path of the image to be cropped")</a:t>
            </a:r>
          </a:p>
          <a:p>
            <a:pPr marL="91440" indent="-91440" eaLnBrk="1" fontAlgn="auto" hangingPunct="1">
              <a:defRPr/>
            </a:pPr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en-S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cropped_image</a:t>
            </a:r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en-S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image_obj.crop</a:t>
            </a:r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S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coords</a:t>
            </a:r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91440" indent="-91440" eaLnBrk="1" fontAlgn="auto" hangingPunct="1">
              <a:defRPr/>
            </a:pPr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en-S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cropped_image.save</a:t>
            </a:r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S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saved_location</a:t>
            </a:r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91440" indent="-91440" eaLnBrk="1" fontAlgn="auto" hangingPunct="1">
              <a:defRPr/>
            </a:pPr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en-S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cropped_image.show</a:t>
            </a:r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  <a:p>
            <a:pPr marL="91440" indent="-91440" eaLnBrk="1" fontAlgn="auto" hangingPunct="1">
              <a:defRPr/>
            </a:pPr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__name__ == '__main__':</a:t>
            </a:r>
          </a:p>
          <a:p>
            <a:pPr marL="91440" indent="-91440" eaLnBrk="1" fontAlgn="auto" hangingPunct="1">
              <a:defRPr/>
            </a:pPr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image = "image.jpg"</a:t>
            </a:r>
          </a:p>
          <a:p>
            <a:pPr marL="91440" indent="-91440" eaLnBrk="1" fontAlgn="auto" hangingPunct="1">
              <a:defRPr/>
            </a:pPr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crop(image, (100, 210, 710,380 ), 'cropped.jpg')</a:t>
            </a:r>
          </a:p>
          <a:p>
            <a:pPr marL="91440" indent="-91440" eaLnBrk="1" fontAlgn="auto" hangingPunct="1">
              <a:defRPr/>
            </a:pPr>
            <a:endParaRPr lang="en-S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RetrospectVTI">
  <a:themeElements>
    <a:clrScheme name="AnalogousFromDarkSeedRightStep">
      <a:dk1>
        <a:srgbClr val="000000"/>
      </a:dk1>
      <a:lt1>
        <a:srgbClr val="FFFFFF"/>
      </a:lt1>
      <a:dk2>
        <a:srgbClr val="243041"/>
      </a:dk2>
      <a:lt2>
        <a:srgbClr val="E8E2E6"/>
      </a:lt2>
      <a:accent1>
        <a:srgbClr val="25B65D"/>
      </a:accent1>
      <a:accent2>
        <a:srgbClr val="18B496"/>
      </a:accent2>
      <a:accent3>
        <a:srgbClr val="2AACD2"/>
      </a:accent3>
      <a:accent4>
        <a:srgbClr val="1C5DD1"/>
      </a:accent4>
      <a:accent5>
        <a:srgbClr val="4A41E5"/>
      </a:accent5>
      <a:accent6>
        <a:srgbClr val="7C2CD4"/>
      </a:accent6>
      <a:hlink>
        <a:srgbClr val="8D832F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482</Words>
  <Application>Microsoft Office PowerPoint</Application>
  <PresentationFormat>Widescreen</PresentationFormat>
  <Paragraphs>67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Arial</vt:lpstr>
      <vt:lpstr>Calibri Light</vt:lpstr>
      <vt:lpstr>RetrospectVTI</vt:lpstr>
      <vt:lpstr>OpenCV - Introduction</vt:lpstr>
      <vt:lpstr>Recap</vt:lpstr>
      <vt:lpstr>Capture video from Camera : cv2.VideoCapture(), cv2.VideoWriter()</vt:lpstr>
      <vt:lpstr>Check frame height and width: .get(3) and .get(4)</vt:lpstr>
      <vt:lpstr>ROI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OpenCV</dc:title>
  <dc:creator>FOO EDWIN</dc:creator>
  <cp:lastModifiedBy>FOO EDWIN</cp:lastModifiedBy>
  <cp:revision>16</cp:revision>
  <dcterms:created xsi:type="dcterms:W3CDTF">2020-06-15T10:19:37Z</dcterms:created>
  <dcterms:modified xsi:type="dcterms:W3CDTF">2020-06-18T13:05:06Z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4A59FAD6-77DD-423B-8593-706C8FF5C200</vt:lpwstr>
  </property>
  <property fmtid="{D5CDD505-2E9C-101B-9397-08002B2CF9AE}" pid="3" name="ArticulatePath">
    <vt:lpwstr>Presentation1</vt:lpwstr>
  </property>
</Properties>
</file>