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8" r:id="rId4"/>
    <p:sldId id="257" r:id="rId5"/>
    <p:sldId id="261" r:id="rId6"/>
    <p:sldId id="262" r:id="rId7"/>
    <p:sldId id="265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BFBFB"/>
    <a:srgbClr val="D9DEFF"/>
    <a:srgbClr val="ABFBD1"/>
    <a:srgbClr val="3FFFD6"/>
    <a:srgbClr val="48F69B"/>
    <a:srgbClr val="DBFDEB"/>
    <a:srgbClr val="AAFBD0"/>
    <a:srgbClr val="58BD8E"/>
    <a:srgbClr val="9568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D732F-2376-42D3-91CC-19D9B19FF54D}" type="datetimeFigureOut">
              <a:rPr lang="fr-FR" smtClean="0"/>
              <a:t>10/04/2020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23982-2AB2-4EF0-801A-AC595B2485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87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23982-2AB2-4EF0-801A-AC595B24850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823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54FCC-8A34-494A-8DC3-AA06DD126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B70E05-3990-432E-8915-E77837D69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E5FB65-7D2F-4574-8F9E-8F7F38D2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E3F2-2765-486D-B674-43EE1E0E577D}" type="datetimeFigureOut">
              <a:rPr lang="fr-FR" smtClean="0"/>
              <a:t>10/04/2020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C3A00E-A27B-4698-82A6-3B4E4E5F3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91EB0A-44CB-4B6E-A4A5-B786F5D5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BB7B-FFB9-4E9F-8320-987A8B19A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22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7E8EFB-AB1E-4CFF-B78F-469178C1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F7F1BF-2274-4F70-B8FF-4F23C99BC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5F914F-A7E2-4950-AE29-955CA0B2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E3F2-2765-486D-B674-43EE1E0E577D}" type="datetimeFigureOut">
              <a:rPr lang="fr-FR" smtClean="0"/>
              <a:t>10/04/2020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916B18-DB12-4C10-A471-2829D130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F305A2-1C7E-463E-9F11-BD3B6D23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BB7B-FFB9-4E9F-8320-987A8B19A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34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B049507-D5BD-4250-A080-AA5D7970F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4DB3B0-B07F-419F-A7E6-B09E02FC1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E6D550-7F6A-473A-8146-F4F883A5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E3F2-2765-486D-B674-43EE1E0E577D}" type="datetimeFigureOut">
              <a:rPr lang="fr-FR" smtClean="0"/>
              <a:t>10/04/2020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1D5B5A-DA77-43A5-93A1-0E9681F29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C2F96F-00DE-4114-AB27-6B43ADE0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BB7B-FFB9-4E9F-8320-987A8B19A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34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F6706F-F7D8-4D4A-9456-1B36D018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E0527-72CD-424C-912F-BEA6033F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A19B00-36C8-47EB-9BB5-C2296C25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E3F2-2765-486D-B674-43EE1E0E577D}" type="datetimeFigureOut">
              <a:rPr lang="fr-FR" smtClean="0"/>
              <a:t>10/04/2020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4CD5A9-DD8F-4446-A549-1B87ACA1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D8D869-6126-479B-823F-9D79A097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BB7B-FFB9-4E9F-8320-987A8B19A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02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0CC87-D80D-4CE3-A855-1DB64254C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C5B8B8-C028-4539-83A3-0900521C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80A42C-3081-49C2-BA39-B1F38769D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E3F2-2765-486D-B674-43EE1E0E577D}" type="datetimeFigureOut">
              <a:rPr lang="fr-FR" smtClean="0"/>
              <a:t>10/04/2020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0C759C-2599-48E8-8823-9967F143A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AFC990-8766-42A3-81DF-89C5D0BD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BB7B-FFB9-4E9F-8320-987A8B19A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24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EAA1C-4047-4341-A45C-2424A954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19A1FF-5970-47C7-909B-FFE7BB024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AA9729-6278-4E24-AD3C-354C27D19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A22640-C22B-41C7-BF9A-98D8AA8B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E3F2-2765-486D-B674-43EE1E0E577D}" type="datetimeFigureOut">
              <a:rPr lang="fr-FR" smtClean="0"/>
              <a:t>10/04/2020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506516-6933-420F-9F74-19FBD328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86EC95-006B-4200-9F7E-738AF27F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BB7B-FFB9-4E9F-8320-987A8B19A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71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97FFE-154A-413A-A70A-1B87E7749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55205B-5297-4EBB-AE97-C14BBBD72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02D0CF-C06C-40AC-B8B4-83728D003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6766A1-6605-4CE5-ADE9-F4D222D94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D01A8FF-C74E-433B-AAA2-B222EB841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489A9DF-ECC1-47AA-A02F-8F6EA67A2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E3F2-2765-486D-B674-43EE1E0E577D}" type="datetimeFigureOut">
              <a:rPr lang="fr-FR" smtClean="0"/>
              <a:t>10/04/2020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3C9C6B5-B8F5-43F0-B060-90DCF3B3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B569D23-4307-4BF1-B237-A11B2674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BB7B-FFB9-4E9F-8320-987A8B19A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00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1594CD-5523-441B-84CE-A5030701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428960D-0729-4E8D-8FA5-FC0B6C486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E3F2-2765-486D-B674-43EE1E0E577D}" type="datetimeFigureOut">
              <a:rPr lang="fr-FR" smtClean="0"/>
              <a:t>10/04/2020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649DD2-598D-4E26-A493-0F033FCB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9BA72B-BDB8-488B-A721-55702D54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BB7B-FFB9-4E9F-8320-987A8B19A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92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91953C2-2FB1-43EF-BBDA-7D5436A6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E3F2-2765-486D-B674-43EE1E0E577D}" type="datetimeFigureOut">
              <a:rPr lang="fr-FR" smtClean="0"/>
              <a:t>10/04/2020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DCFE763-80C0-4C75-95D1-6D782AF0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1B186A-B815-4038-A225-DE69D25D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BB7B-FFB9-4E9F-8320-987A8B19A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769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4BD9FB-FFF0-4E14-9AAE-F0CD0309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CA0FC4-37BF-41DB-B02B-FD9EE375D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797316-DAD7-48F0-BDDA-9F0EFF97D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CD394C-313A-491D-9704-96944A86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E3F2-2765-486D-B674-43EE1E0E577D}" type="datetimeFigureOut">
              <a:rPr lang="fr-FR" smtClean="0"/>
              <a:t>10/04/2020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00BC53-E1CC-4E89-AC3E-F8B04DE79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47CAB1-AC89-41D4-9039-23405C8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BB7B-FFB9-4E9F-8320-987A8B19A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46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74399E-00E8-4AF1-8A2A-35087E7CB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46BD44-2B0F-4F99-B764-B7C729BC1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1DE9DD-0A07-4075-AF5F-A656E1EBC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CFCF52-64E0-47E8-A99F-2340366F4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E3F2-2765-486D-B674-43EE1E0E577D}" type="datetimeFigureOut">
              <a:rPr lang="fr-FR" smtClean="0"/>
              <a:t>10/04/2020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BE0352-3C85-46E0-8DFB-EF0B4E75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FB2FEE-EB4D-475E-B4CE-D5ED9B7D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BB7B-FFB9-4E9F-8320-987A8B19A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43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967A9FA-D3D4-4B65-969F-AF2D4977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7E4ABE-C868-44B7-A44B-B4E9BEDE7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4F6CF5-FA85-4F71-B669-359129679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E3F2-2765-486D-B674-43EE1E0E577D}" type="datetimeFigureOut">
              <a:rPr lang="fr-FR" smtClean="0"/>
              <a:t>10/04/2020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BB244E-8BFE-47F1-B1DA-4DD6E8590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7B38ED-7863-4104-B764-7E510E232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2BB7B-FFB9-4E9F-8320-987A8B19A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B570BBC-19F3-4A30-BACB-BBD4422F43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BCB5C923-5760-4624-99A5-C934C9D432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2"/>
          <a:stretch/>
        </p:blipFill>
        <p:spPr>
          <a:xfrm>
            <a:off x="-82193" y="1787702"/>
            <a:ext cx="5404207" cy="3096909"/>
          </a:xfrm>
          <a:prstGeom prst="roundRect">
            <a:avLst>
              <a:gd name="adj" fmla="val 2591"/>
            </a:avLst>
          </a:prstGeom>
          <a:ln w="6350" cap="sq">
            <a:solidFill>
              <a:srgbClr val="9568B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721654EA-A0F5-4C3A-992B-9A6D3CA02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941" y="3942849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fr-FR" sz="3200" spc="600" dirty="0">
                <a:latin typeface="Yu Gothic" panose="020B0400000000000000" pitchFamily="34" charset="-128"/>
                <a:ea typeface="Yu Gothic" panose="020B0400000000000000" pitchFamily="34" charset="-128"/>
              </a:rPr>
              <a:t>By </a:t>
            </a:r>
            <a:r>
              <a:rPr lang="fr-FR" sz="3200" spc="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FuzeScrum</a:t>
            </a:r>
            <a:endParaRPr lang="fr-FR" sz="3200" spc="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6514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u contenu 10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428D9C79-487A-46F9-9BD9-5E0E1EDCB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063" y="5195322"/>
            <a:ext cx="2503471" cy="1590697"/>
          </a:xfrm>
        </p:spPr>
      </p:pic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6AF1939-D82D-4E5A-A3AB-E46FD8C88921}"/>
              </a:ext>
            </a:extLst>
          </p:cNvPr>
          <p:cNvSpPr/>
          <p:nvPr/>
        </p:nvSpPr>
        <p:spPr>
          <a:xfrm>
            <a:off x="837802" y="659481"/>
            <a:ext cx="4593265" cy="1117948"/>
          </a:xfrm>
          <a:prstGeom prst="roundRect">
            <a:avLst>
              <a:gd name="adj" fmla="val 8667"/>
            </a:avLst>
          </a:prstGeom>
          <a:solidFill>
            <a:srgbClr val="ABFBD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spc="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Light" panose="020B0300000000000000" pitchFamily="34" charset="-128"/>
                <a:ea typeface="Yu Gothic Light" panose="020B0300000000000000" pitchFamily="34" charset="-128"/>
              </a:rPr>
              <a:t>Sommaire</a:t>
            </a:r>
            <a:endParaRPr lang="fr-FR" spc="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0A7455A-CE4E-460B-A755-713E18A004DC}"/>
              </a:ext>
            </a:extLst>
          </p:cNvPr>
          <p:cNvSpPr txBox="1"/>
          <p:nvPr/>
        </p:nvSpPr>
        <p:spPr>
          <a:xfrm>
            <a:off x="714053" y="1993188"/>
            <a:ext cx="8748446" cy="4678204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endParaRPr lang="fr-FR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Pourquoi cette application ?</a:t>
            </a:r>
          </a:p>
          <a:p>
            <a:pPr marL="457200" indent="-457200">
              <a:buFont typeface="+mj-lt"/>
              <a:buAutoNum type="arabicPeriod"/>
            </a:pPr>
            <a:endParaRPr lang="fr-FR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But de l’application</a:t>
            </a:r>
          </a:p>
          <a:p>
            <a:pPr marL="457200" indent="-457200">
              <a:buFont typeface="+mj-lt"/>
              <a:buAutoNum type="arabicPeriod"/>
            </a:pPr>
            <a:endParaRPr lang="fr-FR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Fonctionnement schématique</a:t>
            </a:r>
          </a:p>
          <a:p>
            <a:pPr marL="457200" indent="-457200">
              <a:buFont typeface="+mj-lt"/>
              <a:buAutoNum type="arabicPeriod"/>
            </a:pPr>
            <a:endParaRPr lang="fr-FR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Comment mesurer la réussite ?</a:t>
            </a:r>
          </a:p>
          <a:p>
            <a:pPr marL="457200" indent="-457200">
              <a:buFont typeface="+mj-lt"/>
              <a:buAutoNum type="arabicPeriod"/>
            </a:pPr>
            <a:endParaRPr lang="fr-FR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Technologies</a:t>
            </a:r>
          </a:p>
          <a:p>
            <a:pPr marL="457200" indent="-457200">
              <a:buFont typeface="+mj-lt"/>
              <a:buAutoNum type="arabicPeriod"/>
            </a:pPr>
            <a:endParaRPr lang="fr-FR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Problèmes rencontrés / résolus</a:t>
            </a:r>
          </a:p>
          <a:p>
            <a:pPr marL="457200" indent="-457200">
              <a:buFont typeface="+mj-lt"/>
              <a:buAutoNum type="arabicPeriod"/>
            </a:pPr>
            <a:endParaRPr lang="fr-FR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Démo de l’application prototypée</a:t>
            </a:r>
          </a:p>
          <a:p>
            <a:endParaRPr lang="fr-FR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355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AAAEEECD-E767-456E-A293-6D6C7A62F50B}"/>
              </a:ext>
            </a:extLst>
          </p:cNvPr>
          <p:cNvSpPr/>
          <p:nvPr/>
        </p:nvSpPr>
        <p:spPr>
          <a:xfrm>
            <a:off x="2855229" y="188231"/>
            <a:ext cx="6481537" cy="6481537"/>
          </a:xfrm>
          <a:prstGeom prst="ellipse">
            <a:avLst/>
          </a:prstGeom>
          <a:solidFill>
            <a:schemeClr val="bg2"/>
          </a:solidFill>
          <a:effectLst>
            <a:softEdge rad="673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Espace réservé du contenu 10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09330913-7602-433E-872A-89AE08594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063" y="5195322"/>
            <a:ext cx="2503471" cy="1590697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EEBE123-9345-4798-9965-DC79E8FC869E}"/>
              </a:ext>
            </a:extLst>
          </p:cNvPr>
          <p:cNvSpPr txBox="1"/>
          <p:nvPr/>
        </p:nvSpPr>
        <p:spPr>
          <a:xfrm>
            <a:off x="2961522" y="2459503"/>
            <a:ext cx="62689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Light" panose="020B0300000000000000" pitchFamily="34" charset="-128"/>
                <a:ea typeface="Yu Gothic Light" panose="020B0300000000000000" pitchFamily="34" charset="-128"/>
              </a:rPr>
              <a:t>Pourquoi cette application ?</a:t>
            </a:r>
          </a:p>
        </p:txBody>
      </p:sp>
      <p:pic>
        <p:nvPicPr>
          <p:cNvPr id="8" name="Image 7" descr="Une image contenant intérieur, personne, table, homme&#10;&#10;Description générée automatiquement">
            <a:extLst>
              <a:ext uri="{FF2B5EF4-FFF2-40B4-BE49-F238E27FC236}">
                <a16:creationId xmlns:a16="http://schemas.microsoft.com/office/drawing/2014/main" id="{08678FE1-2316-418C-BC5A-89FBC8060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854" y="1791547"/>
            <a:ext cx="5473981" cy="34037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" name="Image 9" descr="Une image contenant intérieur, personne, table, assis&#10;&#10;Description générée automatiquement">
            <a:extLst>
              <a:ext uri="{FF2B5EF4-FFF2-40B4-BE49-F238E27FC236}">
                <a16:creationId xmlns:a16="http://schemas.microsoft.com/office/drawing/2014/main" id="{33E88732-75A8-4FD0-B184-B268D3FC6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11" y="1708993"/>
            <a:ext cx="5486682" cy="348632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07938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u contenu 10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428D9C79-487A-46F9-9BD9-5E0E1EDCB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063" y="5195322"/>
            <a:ext cx="2503471" cy="1590697"/>
          </a:xfrm>
        </p:spPr>
      </p:pic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6AF1939-D82D-4E5A-A3AB-E46FD8C88921}"/>
              </a:ext>
            </a:extLst>
          </p:cNvPr>
          <p:cNvSpPr/>
          <p:nvPr/>
        </p:nvSpPr>
        <p:spPr>
          <a:xfrm>
            <a:off x="3201485" y="380143"/>
            <a:ext cx="5789029" cy="1438382"/>
          </a:xfrm>
          <a:prstGeom prst="roundRect">
            <a:avLst>
              <a:gd name="adj" fmla="val 8667"/>
            </a:avLst>
          </a:prstGeom>
          <a:solidFill>
            <a:srgbClr val="ABFBD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spc="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Light" panose="020B0300000000000000" pitchFamily="34" charset="-128"/>
                <a:ea typeface="Yu Gothic Light" panose="020B0300000000000000" pitchFamily="34" charset="-128"/>
              </a:rPr>
              <a:t>But de l’application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86B2DEF-B012-461A-878F-12352091DCC8}"/>
              </a:ext>
            </a:extLst>
          </p:cNvPr>
          <p:cNvSpPr txBox="1"/>
          <p:nvPr/>
        </p:nvSpPr>
        <p:spPr>
          <a:xfrm>
            <a:off x="986319" y="2512795"/>
            <a:ext cx="8527551" cy="3477875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Gagner en compétences dans un domaine :</a:t>
            </a:r>
          </a:p>
          <a:p>
            <a:pPr marL="285750" indent="-285750">
              <a:buFontTx/>
              <a:buChar char="-"/>
            </a:pPr>
            <a:endParaRPr lang="fr-FR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Un mentor / mentoré associé par l’application et notre 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Une relation suivie et évalués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Des outils menant à la réussite : accessibilité des Rdv, contact facilité, gestion de ses projets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Amélioration constante des services selon les retours des utilisateurs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084B576-C2FE-4305-BAAB-DBAE6909EA9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694" y="35381"/>
            <a:ext cx="5286610" cy="6800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110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u contenu 10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428D9C79-487A-46F9-9BD9-5E0E1EDCB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063" y="5195322"/>
            <a:ext cx="2503471" cy="1590697"/>
          </a:xfrm>
        </p:spPr>
      </p:pic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6AF1939-D82D-4E5A-A3AB-E46FD8C88921}"/>
              </a:ext>
            </a:extLst>
          </p:cNvPr>
          <p:cNvSpPr/>
          <p:nvPr/>
        </p:nvSpPr>
        <p:spPr>
          <a:xfrm>
            <a:off x="-85089" y="219490"/>
            <a:ext cx="6939735" cy="1117948"/>
          </a:xfrm>
          <a:prstGeom prst="roundRect">
            <a:avLst>
              <a:gd name="adj" fmla="val 8667"/>
            </a:avLst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spc="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Light" panose="020B0300000000000000" pitchFamily="34" charset="-128"/>
                <a:ea typeface="Yu Gothic Light" panose="020B0300000000000000" pitchFamily="34" charset="-128"/>
              </a:rPr>
              <a:t>Mesurer la réussite</a:t>
            </a:r>
            <a:endParaRPr lang="fr-FR" spc="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0A7455A-CE4E-460B-A755-713E18A004DC}"/>
              </a:ext>
            </a:extLst>
          </p:cNvPr>
          <p:cNvSpPr txBox="1"/>
          <p:nvPr/>
        </p:nvSpPr>
        <p:spPr>
          <a:xfrm>
            <a:off x="965513" y="1498641"/>
            <a:ext cx="8509957" cy="5139869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endParaRPr lang="fr-FR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fr-FR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Lecture et analyse des données :</a:t>
            </a:r>
          </a:p>
          <a:p>
            <a:pPr marL="342900" indent="-342900">
              <a:buFontTx/>
              <a:buChar char="-"/>
            </a:pPr>
            <a:endParaRPr lang="fr-FR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Trafic : nombre d’utilisateurs par jour / semaine / mois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Nombre d’associations créées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Nombre de mentor(s) / mentoré(s)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Nombre d’inscrits par jour / semaine / mois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Temps d’utilisation moyen d’un utilisateur sur un(e) jour / semaine / mois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Temps moyen d’une relation de mentorat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Retour des questionnaires notant l’application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Retour des questionnaires sur l’utilité des sessions et le fonctionnement de la relation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Nombre de contrats rompus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Nombre de modifications effectuées dans les contrats de réussite</a:t>
            </a:r>
            <a:endParaRPr lang="fr-FR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fr-FR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3314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u contenu 10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428D9C79-487A-46F9-9BD9-5E0E1EDCB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063" y="5195322"/>
            <a:ext cx="2503471" cy="1590697"/>
          </a:xfrm>
        </p:spPr>
      </p:pic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6AF1939-D82D-4E5A-A3AB-E46FD8C88921}"/>
              </a:ext>
            </a:extLst>
          </p:cNvPr>
          <p:cNvSpPr/>
          <p:nvPr/>
        </p:nvSpPr>
        <p:spPr>
          <a:xfrm>
            <a:off x="-82193" y="626723"/>
            <a:ext cx="4428162" cy="1243174"/>
          </a:xfrm>
          <a:prstGeom prst="roundRect">
            <a:avLst>
              <a:gd name="adj" fmla="val 8667"/>
            </a:avLst>
          </a:prstGeom>
          <a:solidFill>
            <a:srgbClr val="ABFBD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spc="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Light" panose="020B0300000000000000" pitchFamily="34" charset="-128"/>
                <a:ea typeface="Yu Gothic Light" panose="020B0300000000000000" pitchFamily="34" charset="-128"/>
              </a:rPr>
              <a:t>Technologies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263EA24-55F1-4EB1-B8C5-C112C75A7606}"/>
              </a:ext>
            </a:extLst>
          </p:cNvPr>
          <p:cNvSpPr txBox="1"/>
          <p:nvPr/>
        </p:nvSpPr>
        <p:spPr>
          <a:xfrm>
            <a:off x="5155894" y="986700"/>
            <a:ext cx="55402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u="sng" dirty="0">
                <a:latin typeface="Yu Gothic" panose="020B0400000000000000" pitchFamily="34" charset="-128"/>
                <a:ea typeface="Yu Gothic" panose="020B0400000000000000" pitchFamily="34" charset="-128"/>
              </a:rPr>
              <a:t>Technologies Web :</a:t>
            </a:r>
          </a:p>
        </p:txBody>
      </p:sp>
      <p:pic>
        <p:nvPicPr>
          <p:cNvPr id="3" name="Image 2" descr="Une image contenant signe, vert, peint, assis&#10;&#10;Description générée automatiquement">
            <a:extLst>
              <a:ext uri="{FF2B5EF4-FFF2-40B4-BE49-F238E27FC236}">
                <a16:creationId xmlns:a16="http://schemas.microsoft.com/office/drawing/2014/main" id="{7C5CD855-BABA-40B6-8664-8F3BBD7EC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55" y="2544833"/>
            <a:ext cx="4447756" cy="2879922"/>
          </a:xfrm>
          <a:prstGeom prst="rect">
            <a:avLst/>
          </a:prstGeom>
        </p:spPr>
      </p:pic>
      <p:pic>
        <p:nvPicPr>
          <p:cNvPr id="6" name="Image 5" descr="Une image contenant alimentation&#10;&#10;Description générée automatiquement">
            <a:extLst>
              <a:ext uri="{FF2B5EF4-FFF2-40B4-BE49-F238E27FC236}">
                <a16:creationId xmlns:a16="http://schemas.microsoft.com/office/drawing/2014/main" id="{3E60F263-45E6-40B3-9D64-1421CB7E2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053" y="2336792"/>
            <a:ext cx="3098243" cy="3296004"/>
          </a:xfrm>
          <a:prstGeom prst="rect">
            <a:avLst/>
          </a:prstGeom>
        </p:spPr>
      </p:pic>
      <p:pic>
        <p:nvPicPr>
          <p:cNvPr id="8" name="Image 7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FB3684C6-3061-40EA-A6DF-E41FE40F4D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90" y="3267182"/>
            <a:ext cx="3280155" cy="202060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0C21A90-4155-4E64-916A-BCD97EA9ADDB}"/>
              </a:ext>
            </a:extLst>
          </p:cNvPr>
          <p:cNvSpPr txBox="1"/>
          <p:nvPr/>
        </p:nvSpPr>
        <p:spPr>
          <a:xfrm>
            <a:off x="2695633" y="2544833"/>
            <a:ext cx="6521141" cy="3416320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Confiance dans ces technologies dans le monde professionnel.</a:t>
            </a:r>
          </a:p>
          <a:p>
            <a:endParaRPr lang="fr-FR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fr-FR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Une maturité dans le développement d’application.</a:t>
            </a:r>
          </a:p>
          <a:p>
            <a:endParaRPr lang="fr-FR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fr-FR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Sites web robustes, solides et structurés.</a:t>
            </a:r>
          </a:p>
          <a:p>
            <a:endParaRPr lang="fr-FR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fr-FR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Permettant de gérer des flux importants.</a:t>
            </a:r>
          </a:p>
        </p:txBody>
      </p:sp>
    </p:spTree>
    <p:extLst>
      <p:ext uri="{BB962C8B-B14F-4D97-AF65-F5344CB8AC3E}">
        <p14:creationId xmlns:p14="http://schemas.microsoft.com/office/powerpoint/2010/main" val="1807631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u contenu 10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428D9C79-487A-46F9-9BD9-5E0E1EDCB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063" y="5195322"/>
            <a:ext cx="2503471" cy="1590697"/>
          </a:xfrm>
        </p:spPr>
      </p:pic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6AF1939-D82D-4E5A-A3AB-E46FD8C88921}"/>
              </a:ext>
            </a:extLst>
          </p:cNvPr>
          <p:cNvSpPr/>
          <p:nvPr/>
        </p:nvSpPr>
        <p:spPr>
          <a:xfrm>
            <a:off x="-82193" y="626722"/>
            <a:ext cx="4428162" cy="1582221"/>
          </a:xfrm>
          <a:prstGeom prst="roundRect">
            <a:avLst>
              <a:gd name="adj" fmla="val 8667"/>
            </a:avLst>
          </a:prstGeom>
          <a:solidFill>
            <a:srgbClr val="ABFBD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spc="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Light" panose="020B0300000000000000" pitchFamily="34" charset="-128"/>
                <a:ea typeface="Yu Gothic Light" panose="020B0300000000000000" pitchFamily="34" charset="-128"/>
              </a:rPr>
              <a:t>Problèmes</a:t>
            </a:r>
          </a:p>
          <a:p>
            <a:pPr algn="ctr"/>
            <a:r>
              <a:rPr lang="fr-FR" sz="4400" spc="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Light" panose="020B0300000000000000" pitchFamily="34" charset="-128"/>
                <a:ea typeface="Yu Gothic Light" panose="020B0300000000000000" pitchFamily="34" charset="-128"/>
              </a:rPr>
              <a:t>Rencontrés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A805808B-97C4-412D-9370-171F3E966CA9}"/>
              </a:ext>
            </a:extLst>
          </p:cNvPr>
          <p:cNvSpPr/>
          <p:nvPr/>
        </p:nvSpPr>
        <p:spPr>
          <a:xfrm>
            <a:off x="-82193" y="615461"/>
            <a:ext cx="4428162" cy="1582221"/>
          </a:xfrm>
          <a:prstGeom prst="roundRect">
            <a:avLst>
              <a:gd name="adj" fmla="val 8667"/>
            </a:avLst>
          </a:prstGeom>
          <a:solidFill>
            <a:srgbClr val="ABFBD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spc="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Light" panose="020B0300000000000000" pitchFamily="34" charset="-128"/>
                <a:ea typeface="Yu Gothic Light" panose="020B0300000000000000" pitchFamily="34" charset="-128"/>
              </a:rPr>
              <a:t>Solution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9A69CF6-CC26-42C4-82DB-6DAF9468F7EB}"/>
              </a:ext>
            </a:extLst>
          </p:cNvPr>
          <p:cNvSpPr txBox="1"/>
          <p:nvPr/>
        </p:nvSpPr>
        <p:spPr>
          <a:xfrm>
            <a:off x="926798" y="2752423"/>
            <a:ext cx="8928243" cy="3416320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Faire le design :</a:t>
            </a:r>
          </a:p>
          <a:p>
            <a:endParaRPr lang="fr-FR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fr-FR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Apporter de la cohérence et de l’ergonomie dans l’utilisation de l’application. Trouver un nom et un logo cohérent.</a:t>
            </a:r>
          </a:p>
          <a:p>
            <a:endParaRPr lang="fr-FR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Choisir les bonnes technos et les comprendre :</a:t>
            </a:r>
          </a:p>
          <a:p>
            <a:endParaRPr lang="fr-FR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fr-FR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Comprendre les technos web et savoir les différencier parmi les concurrentes.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561720D-F0DD-4985-AEFA-3FCD4866F5F9}"/>
              </a:ext>
            </a:extLst>
          </p:cNvPr>
          <p:cNvSpPr txBox="1"/>
          <p:nvPr/>
        </p:nvSpPr>
        <p:spPr>
          <a:xfrm>
            <a:off x="926797" y="2814958"/>
            <a:ext cx="8928243" cy="3416320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Faire le design :</a:t>
            </a:r>
          </a:p>
          <a:p>
            <a:endParaRPr lang="fr-FR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fr-FR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Inspiration de design sur de nombreux sites et tests de plusieurs design possibles.</a:t>
            </a:r>
          </a:p>
          <a:p>
            <a:endParaRPr lang="fr-FR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Choisir les bonnes technos et les comprendre :</a:t>
            </a:r>
          </a:p>
          <a:p>
            <a:pPr marL="285750" indent="-285750">
              <a:buFontTx/>
              <a:buChar char="-"/>
            </a:pPr>
            <a:endParaRPr lang="fr-FR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fr-FR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Documentation au sujet des différentes technos web afin de comprendre les différences entre chacune.</a:t>
            </a:r>
          </a:p>
        </p:txBody>
      </p:sp>
    </p:spTree>
    <p:extLst>
      <p:ext uri="{BB962C8B-B14F-4D97-AF65-F5344CB8AC3E}">
        <p14:creationId xmlns:p14="http://schemas.microsoft.com/office/powerpoint/2010/main" val="4148772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AAAEEECD-E767-456E-A293-6D6C7A62F50B}"/>
              </a:ext>
            </a:extLst>
          </p:cNvPr>
          <p:cNvSpPr/>
          <p:nvPr/>
        </p:nvSpPr>
        <p:spPr>
          <a:xfrm>
            <a:off x="2855229" y="188231"/>
            <a:ext cx="6481537" cy="6481537"/>
          </a:xfrm>
          <a:prstGeom prst="ellipse">
            <a:avLst/>
          </a:prstGeom>
          <a:solidFill>
            <a:schemeClr val="bg2"/>
          </a:solidFill>
          <a:effectLst>
            <a:softEdge rad="673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Espace réservé du contenu 10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09330913-7602-433E-872A-89AE08594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063" y="5195322"/>
            <a:ext cx="2503471" cy="1590697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EEBE123-9345-4798-9965-DC79E8FC869E}"/>
              </a:ext>
            </a:extLst>
          </p:cNvPr>
          <p:cNvSpPr txBox="1"/>
          <p:nvPr/>
        </p:nvSpPr>
        <p:spPr>
          <a:xfrm>
            <a:off x="2778726" y="2459503"/>
            <a:ext cx="66345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Light" panose="020B0300000000000000" pitchFamily="34" charset="-128"/>
                <a:ea typeface="Yu Gothic Light" panose="020B0300000000000000" pitchFamily="34" charset="-128"/>
              </a:rPr>
              <a:t>Démo des fonctionnalités</a:t>
            </a:r>
          </a:p>
        </p:txBody>
      </p:sp>
    </p:spTree>
    <p:extLst>
      <p:ext uri="{BB962C8B-B14F-4D97-AF65-F5344CB8AC3E}">
        <p14:creationId xmlns:p14="http://schemas.microsoft.com/office/powerpoint/2010/main" val="15778428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305</Words>
  <Application>Microsoft Office PowerPoint</Application>
  <PresentationFormat>Grand écran</PresentationFormat>
  <Paragraphs>69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Yu Gothic</vt:lpstr>
      <vt:lpstr>Yu Gothic Light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Clement</dc:creator>
  <cp:lastModifiedBy>Clement</cp:lastModifiedBy>
  <cp:revision>24</cp:revision>
  <dcterms:created xsi:type="dcterms:W3CDTF">2020-04-09T14:05:39Z</dcterms:created>
  <dcterms:modified xsi:type="dcterms:W3CDTF">2020-04-10T07:31:50Z</dcterms:modified>
</cp:coreProperties>
</file>