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93" r:id="rId3"/>
    <p:sldId id="409" r:id="rId4"/>
    <p:sldId id="405" r:id="rId5"/>
    <p:sldId id="413" r:id="rId6"/>
    <p:sldId id="406" r:id="rId7"/>
    <p:sldId id="407" r:id="rId8"/>
    <p:sldId id="408" r:id="rId9"/>
    <p:sldId id="412" r:id="rId10"/>
    <p:sldId id="411" r:id="rId11"/>
    <p:sldId id="396" r:id="rId12"/>
    <p:sldId id="404" r:id="rId13"/>
    <p:sldId id="397" r:id="rId14"/>
    <p:sldId id="398" r:id="rId15"/>
    <p:sldId id="399" r:id="rId16"/>
    <p:sldId id="400" r:id="rId17"/>
    <p:sldId id="401" r:id="rId18"/>
    <p:sldId id="402" r:id="rId19"/>
    <p:sldId id="410" r:id="rId20"/>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p:clrMru>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506" autoAdjust="0"/>
    <p:restoredTop sz="85155" autoAdjust="0"/>
  </p:normalViewPr>
  <p:slideViewPr>
    <p:cSldViewPr snapToGrid="0">
      <p:cViewPr varScale="1">
        <p:scale>
          <a:sx n="98" d="100"/>
          <a:sy n="98" d="100"/>
        </p:scale>
        <p:origin x="-2202" y="-108"/>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2A3FDEF9-5F5E-44AF-93D0-02213CB6E06E}" type="datetimeFigureOut">
              <a:rPr lang="zh-TW" altLang="en-US"/>
              <a:pPr>
                <a:defRPr/>
              </a:pPr>
              <a:t>2012/10/4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zh-TW" altLang="en-US" noProof="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FC5315FF-303A-4D23-8AD9-6CC20B51B99F}"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center.heroku.com/articles/heroku-postgres-starter-tier"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treasure-data.tenderapp.com/discussions" TargetMode="External"/><Relationship Id="rId5" Type="http://schemas.openxmlformats.org/officeDocument/2006/relationships/hyperlink" Target="https://github.com/treasure-data" TargetMode="External"/><Relationship Id="rId4" Type="http://schemas.openxmlformats.org/officeDocument/2006/relationships/hyperlink" Target="http://blog.treasure-data.com/"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center.heroku.com/articles/heroku-postgres-starter-tier"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treasure-data.tenderapp.com/discussions" TargetMode="External"/><Relationship Id="rId5" Type="http://schemas.openxmlformats.org/officeDocument/2006/relationships/hyperlink" Target="https://github.com/treasure-data" TargetMode="External"/><Relationship Id="rId4" Type="http://schemas.openxmlformats.org/officeDocument/2006/relationships/hyperlink" Target="http://blog.treasure-data.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docs.treasure-data.com/articles/architecture-overview"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docs.treasure-data.com/articles/success-at-cookpad#the-solution-treasure-data"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addons.heroku.com/treasure-data"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docs.treasure-data.com/articles/quickstart?congrats=tru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docs.treasure-data.com/articles/quickstart?congrats=tru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docs.treasure-data.com/articles/quickstart?congrats=tru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hadoop.apache.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www.runpc.com.tw/content/cloud_content.aspx?id=105318"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hadoop.apache.org/"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www.ithome.com.tw/itadm/article.php?c=76543&amp;s=2" TargetMode="External"/><Relationship Id="rId5" Type="http://schemas.openxmlformats.org/officeDocument/2006/relationships/hyperlink" Target="http://wiki.apache.org/hadoop/PoweredBy" TargetMode="External"/><Relationship Id="rId4" Type="http://schemas.openxmlformats.org/officeDocument/2006/relationships/hyperlink" Target="http://www.runpc.com.tw/content/cloud_content.aspx?id=105318"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hadoop.apache.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runpc.com.tw/content/cloud_content.aspx?id=105318"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center.heroku.com/articles/heroku-postgres-starter-tier"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treasure-data.tenderapp.com/discussions" TargetMode="External"/><Relationship Id="rId5" Type="http://schemas.openxmlformats.org/officeDocument/2006/relationships/hyperlink" Target="https://github.com/treasure-data" TargetMode="External"/><Relationship Id="rId4" Type="http://schemas.openxmlformats.org/officeDocument/2006/relationships/hyperlink" Target="http://blog.treasure-data.co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hadoop.apache.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www.runpc.com.tw/content/cloud_content.aspx?id=105318"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hadoop.apache.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www.runpc.com.tw/content/cloud_content.aspx?id=105318"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hadoop.apache.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www.runpc.com.tw/content/cloud_content.aspx?id=105318"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center.heroku.com/articles/heroku-postgres-starter-tier"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treasure-data.tenderapp.com/discussions" TargetMode="External"/><Relationship Id="rId5" Type="http://schemas.openxmlformats.org/officeDocument/2006/relationships/hyperlink" Target="https://github.com/treasure-data" TargetMode="External"/><Relationship Id="rId4" Type="http://schemas.openxmlformats.org/officeDocument/2006/relationships/hyperlink" Target="http://blog.treasure-data.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80899"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smtClean="0"/>
          </a:p>
        </p:txBody>
      </p:sp>
      <p:sp>
        <p:nvSpPr>
          <p:cNvPr id="18436" name="投影片編號版面配置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4EA8A8-C609-413E-B012-1844E7C7471B}" type="slidenum">
              <a:rPr lang="zh-TW" altLang="en-US" smtClean="0"/>
              <a:pPr fontAlgn="base">
                <a:spcBef>
                  <a:spcPct val="0"/>
                </a:spcBef>
                <a:spcAft>
                  <a:spcPct val="0"/>
                </a:spcAft>
                <a:defRPr/>
              </a:pPr>
              <a:t>1</a:t>
            </a:fld>
            <a:endParaRPr lang="zh-TW"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hlinkClick r:id="rId3"/>
              </a:rPr>
              <a:t>https://devcenter.heroku.com/articles/heroku-postgres-starter-tier</a:t>
            </a:r>
            <a:endParaRPr lang="en-US" dirty="0" smtClean="0"/>
          </a:p>
          <a:p>
            <a:r>
              <a:rPr lang="en-US" dirty="0" smtClean="0">
                <a:hlinkClick r:id="rId4"/>
              </a:rPr>
              <a:t>http://blog.treasure-data.com/</a:t>
            </a:r>
            <a:endParaRPr lang="en-US" dirty="0" smtClean="0"/>
          </a:p>
          <a:p>
            <a:r>
              <a:rPr lang="en-US" dirty="0" smtClean="0">
                <a:hlinkClick r:id="rId5"/>
              </a:rPr>
              <a:t>https://</a:t>
            </a:r>
            <a:r>
              <a:rPr lang="en-US" dirty="0" smtClean="0">
                <a:hlinkClick r:id="rId5"/>
              </a:rPr>
              <a:t>github.com/treasure-data</a:t>
            </a:r>
            <a:endParaRPr lang="en-US" dirty="0" smtClean="0"/>
          </a:p>
          <a:p>
            <a:r>
              <a:rPr lang="en-US" dirty="0" smtClean="0">
                <a:hlinkClick r:id="rId6"/>
              </a:rPr>
              <a:t>http://treasure-data.tenderapp.com/discussions</a:t>
            </a:r>
            <a:endParaRPr lang="zh-TW" altLang="en-US" dirty="0"/>
          </a:p>
        </p:txBody>
      </p:sp>
      <p:sp>
        <p:nvSpPr>
          <p:cNvPr id="4" name="投影片編號版面配置區 3"/>
          <p:cNvSpPr>
            <a:spLocks noGrp="1"/>
          </p:cNvSpPr>
          <p:nvPr>
            <p:ph type="sldNum" sz="quarter" idx="10"/>
          </p:nvPr>
        </p:nvSpPr>
        <p:spPr/>
        <p:txBody>
          <a:bodyPr/>
          <a:lstStyle/>
          <a:p>
            <a:pPr>
              <a:defRPr/>
            </a:pPr>
            <a:fld id="{FC5315FF-303A-4D23-8AD9-6CC20B51B99F}" type="slidenum">
              <a:rPr lang="zh-TW" altLang="en-US" smtClean="0"/>
              <a:pPr>
                <a:defRPr/>
              </a:pPr>
              <a:t>10</a:t>
            </a:fld>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hlinkClick r:id="rId3"/>
              </a:rPr>
              <a:t>https://devcenter.heroku.com/articles/heroku-postgres-starter-tier</a:t>
            </a:r>
            <a:endParaRPr lang="en-US" dirty="0" smtClean="0"/>
          </a:p>
          <a:p>
            <a:r>
              <a:rPr lang="en-US" dirty="0" smtClean="0">
                <a:hlinkClick r:id="rId4"/>
              </a:rPr>
              <a:t>http://blog.treasure-data.com/</a:t>
            </a:r>
            <a:endParaRPr lang="en-US" dirty="0" smtClean="0"/>
          </a:p>
          <a:p>
            <a:r>
              <a:rPr lang="en-US" dirty="0" smtClean="0">
                <a:hlinkClick r:id="rId5"/>
              </a:rPr>
              <a:t>https://</a:t>
            </a:r>
            <a:r>
              <a:rPr lang="en-US" dirty="0" smtClean="0">
                <a:hlinkClick r:id="rId5"/>
              </a:rPr>
              <a:t>github.com/treasure-data</a:t>
            </a:r>
            <a:endParaRPr lang="en-US" dirty="0" smtClean="0"/>
          </a:p>
          <a:p>
            <a:r>
              <a:rPr lang="en-US" dirty="0" smtClean="0">
                <a:hlinkClick r:id="rId6"/>
              </a:rPr>
              <a:t>http://treasure-data.tenderapp.com/discussions</a:t>
            </a:r>
            <a:endParaRPr lang="zh-TW" altLang="en-US" dirty="0"/>
          </a:p>
        </p:txBody>
      </p:sp>
      <p:sp>
        <p:nvSpPr>
          <p:cNvPr id="4" name="投影片編號版面配置區 3"/>
          <p:cNvSpPr>
            <a:spLocks noGrp="1"/>
          </p:cNvSpPr>
          <p:nvPr>
            <p:ph type="sldNum" sz="quarter" idx="10"/>
          </p:nvPr>
        </p:nvSpPr>
        <p:spPr/>
        <p:txBody>
          <a:bodyPr/>
          <a:lstStyle/>
          <a:p>
            <a:pPr>
              <a:defRPr/>
            </a:pPr>
            <a:fld id="{FC5315FF-303A-4D23-8AD9-6CC20B51B99F}" type="slidenum">
              <a:rPr lang="zh-TW" altLang="en-US" smtClean="0"/>
              <a:pPr>
                <a:defRPr/>
              </a:pPr>
              <a:t>11</a:t>
            </a:fld>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hlinkClick r:id="rId3"/>
              </a:rPr>
              <a:t>http://docs.treasure-data.com/articles/architecture-overview</a:t>
            </a:r>
            <a:endParaRPr lang="zh-TW" altLang="en-US" dirty="0"/>
          </a:p>
        </p:txBody>
      </p:sp>
      <p:sp>
        <p:nvSpPr>
          <p:cNvPr id="4" name="投影片編號版面配置區 3"/>
          <p:cNvSpPr>
            <a:spLocks noGrp="1"/>
          </p:cNvSpPr>
          <p:nvPr>
            <p:ph type="sldNum" sz="quarter" idx="10"/>
          </p:nvPr>
        </p:nvSpPr>
        <p:spPr/>
        <p:txBody>
          <a:bodyPr/>
          <a:lstStyle/>
          <a:p>
            <a:pPr>
              <a:defRPr/>
            </a:pPr>
            <a:fld id="{FC5315FF-303A-4D23-8AD9-6CC20B51B99F}" type="slidenum">
              <a:rPr lang="zh-TW" altLang="en-US" smtClean="0"/>
              <a:pPr>
                <a:defRPr/>
              </a:pPr>
              <a:t>12</a:t>
            </a:fld>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hlinkClick r:id="rId3"/>
              </a:rPr>
              <a:t>http://docs.treasure-data.com/articles/success-at-cookpad#the-solution-treasure-data</a:t>
            </a:r>
            <a:endParaRPr lang="zh-TW" altLang="en-US" dirty="0"/>
          </a:p>
        </p:txBody>
      </p:sp>
      <p:sp>
        <p:nvSpPr>
          <p:cNvPr id="4" name="投影片編號版面配置區 3"/>
          <p:cNvSpPr>
            <a:spLocks noGrp="1"/>
          </p:cNvSpPr>
          <p:nvPr>
            <p:ph type="sldNum" sz="quarter" idx="10"/>
          </p:nvPr>
        </p:nvSpPr>
        <p:spPr/>
        <p:txBody>
          <a:bodyPr/>
          <a:lstStyle/>
          <a:p>
            <a:pPr>
              <a:defRPr/>
            </a:pPr>
            <a:fld id="{FC5315FF-303A-4D23-8AD9-6CC20B51B99F}" type="slidenum">
              <a:rPr lang="zh-TW" altLang="en-US" smtClean="0"/>
              <a:pPr>
                <a:defRPr/>
              </a:pPr>
              <a:t>13</a:t>
            </a:fld>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FC5315FF-303A-4D23-8AD9-6CC20B51B99F}" type="slidenum">
              <a:rPr lang="zh-TW" altLang="en-US" smtClean="0"/>
              <a:pPr>
                <a:defRPr/>
              </a:pPr>
              <a:t>14</a:t>
            </a:fld>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FC5315FF-303A-4D23-8AD9-6CC20B51B99F}" type="slidenum">
              <a:rPr lang="zh-TW" altLang="en-US" smtClean="0"/>
              <a:pPr>
                <a:defRPr/>
              </a:pPr>
              <a:t>15</a:t>
            </a:fld>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hlinkClick r:id="rId3"/>
              </a:rPr>
              <a:t>https://addons.heroku.com/treasure-data</a:t>
            </a:r>
            <a:endParaRPr lang="zh-TW" altLang="en-US" dirty="0"/>
          </a:p>
        </p:txBody>
      </p:sp>
      <p:sp>
        <p:nvSpPr>
          <p:cNvPr id="4" name="投影片編號版面配置區 3"/>
          <p:cNvSpPr>
            <a:spLocks noGrp="1"/>
          </p:cNvSpPr>
          <p:nvPr>
            <p:ph type="sldNum" sz="quarter" idx="10"/>
          </p:nvPr>
        </p:nvSpPr>
        <p:spPr/>
        <p:txBody>
          <a:bodyPr/>
          <a:lstStyle/>
          <a:p>
            <a:pPr>
              <a:defRPr/>
            </a:pPr>
            <a:fld id="{FC5315FF-303A-4D23-8AD9-6CC20B51B99F}" type="slidenum">
              <a:rPr lang="zh-TW" altLang="en-US" smtClean="0"/>
              <a:pPr>
                <a:defRPr/>
              </a:pPr>
              <a:t>16</a:t>
            </a:fld>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hlinkClick r:id="rId3"/>
              </a:rPr>
              <a:t>http://docs.treasure-data.com/articles/quickstart?congrats=true</a:t>
            </a:r>
            <a:endParaRPr lang="zh-TW" altLang="en-US" dirty="0"/>
          </a:p>
        </p:txBody>
      </p:sp>
      <p:sp>
        <p:nvSpPr>
          <p:cNvPr id="4" name="投影片編號版面配置區 3"/>
          <p:cNvSpPr>
            <a:spLocks noGrp="1"/>
          </p:cNvSpPr>
          <p:nvPr>
            <p:ph type="sldNum" sz="quarter" idx="10"/>
          </p:nvPr>
        </p:nvSpPr>
        <p:spPr/>
        <p:txBody>
          <a:bodyPr/>
          <a:lstStyle/>
          <a:p>
            <a:pPr>
              <a:defRPr/>
            </a:pPr>
            <a:fld id="{FC5315FF-303A-4D23-8AD9-6CC20B51B99F}" type="slidenum">
              <a:rPr lang="zh-TW" altLang="en-US" smtClean="0"/>
              <a:pPr>
                <a:defRPr/>
              </a:pPr>
              <a:t>17</a:t>
            </a:fld>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hlinkClick r:id="rId3"/>
              </a:rPr>
              <a:t>http://docs.treasure-data.com/articles/quickstart?congrats=true</a:t>
            </a:r>
            <a:endParaRPr lang="zh-TW" altLang="en-US" dirty="0"/>
          </a:p>
        </p:txBody>
      </p:sp>
      <p:sp>
        <p:nvSpPr>
          <p:cNvPr id="4" name="投影片編號版面配置區 3"/>
          <p:cNvSpPr>
            <a:spLocks noGrp="1"/>
          </p:cNvSpPr>
          <p:nvPr>
            <p:ph type="sldNum" sz="quarter" idx="10"/>
          </p:nvPr>
        </p:nvSpPr>
        <p:spPr/>
        <p:txBody>
          <a:bodyPr/>
          <a:lstStyle/>
          <a:p>
            <a:pPr>
              <a:defRPr/>
            </a:pPr>
            <a:fld id="{FC5315FF-303A-4D23-8AD9-6CC20B51B99F}" type="slidenum">
              <a:rPr lang="zh-TW" altLang="en-US" smtClean="0"/>
              <a:pPr>
                <a:defRPr/>
              </a:pPr>
              <a:t>18</a:t>
            </a:fld>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smtClean="0">
                <a:hlinkClick r:id="rId3"/>
              </a:rPr>
              <a:t>http://docs.treasure-data.com/articles/quickstart?congrats=true</a:t>
            </a:r>
            <a:endParaRPr lang="zh-TW" altLang="en-US" dirty="0"/>
          </a:p>
        </p:txBody>
      </p:sp>
      <p:sp>
        <p:nvSpPr>
          <p:cNvPr id="4" name="投影片編號版面配置區 3"/>
          <p:cNvSpPr>
            <a:spLocks noGrp="1"/>
          </p:cNvSpPr>
          <p:nvPr>
            <p:ph type="sldNum" sz="quarter" idx="10"/>
          </p:nvPr>
        </p:nvSpPr>
        <p:spPr/>
        <p:txBody>
          <a:bodyPr/>
          <a:lstStyle/>
          <a:p>
            <a:pPr>
              <a:defRPr/>
            </a:pPr>
            <a:fld id="{FC5315FF-303A-4D23-8AD9-6CC20B51B99F}" type="slidenum">
              <a:rPr lang="zh-TW" altLang="en-US" smtClean="0"/>
              <a:pPr>
                <a:defRPr/>
              </a:pPr>
              <a:t>19</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hlinkClick r:id="rId3"/>
              </a:rPr>
              <a:t>http://hadoop.apache.org/</a:t>
            </a:r>
            <a:r>
              <a:rPr lang="en-US" dirty="0" smtClean="0"/>
              <a:t/>
            </a:r>
            <a:br>
              <a:rPr lang="en-US" dirty="0" smtClean="0"/>
            </a:br>
            <a:r>
              <a:rPr lang="en-US" dirty="0" smtClean="0">
                <a:hlinkClick r:id="rId4"/>
              </a:rPr>
              <a:t>http://www.runpc.com.tw/content/cloud_content.aspx?id=105318</a:t>
            </a:r>
            <a:endParaRPr lang="zh-TW" altLang="en-US" dirty="0"/>
          </a:p>
        </p:txBody>
      </p:sp>
      <p:sp>
        <p:nvSpPr>
          <p:cNvPr id="4" name="投影片編號版面配置區 3"/>
          <p:cNvSpPr>
            <a:spLocks noGrp="1"/>
          </p:cNvSpPr>
          <p:nvPr>
            <p:ph type="sldNum" sz="quarter" idx="10"/>
          </p:nvPr>
        </p:nvSpPr>
        <p:spPr/>
        <p:txBody>
          <a:bodyPr/>
          <a:lstStyle/>
          <a:p>
            <a:pPr>
              <a:defRPr/>
            </a:pPr>
            <a:fld id="{FC5315FF-303A-4D23-8AD9-6CC20B51B99F}" type="slidenum">
              <a:rPr lang="zh-TW" altLang="en-US" smtClean="0"/>
              <a:pPr>
                <a:defRPr/>
              </a:pPr>
              <a:t>2</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hlinkClick r:id="rId3"/>
              </a:rPr>
              <a:t>http://hadoop.apache.org/</a:t>
            </a:r>
            <a:r>
              <a:rPr lang="en-US" dirty="0" smtClean="0"/>
              <a:t/>
            </a:r>
            <a:br>
              <a:rPr lang="en-US" dirty="0" smtClean="0"/>
            </a:br>
            <a:r>
              <a:rPr lang="en-US" dirty="0" smtClean="0">
                <a:hlinkClick r:id="rId4"/>
              </a:rPr>
              <a:t>http://</a:t>
            </a:r>
            <a:r>
              <a:rPr lang="en-US" dirty="0" smtClean="0">
                <a:hlinkClick r:id="rId4"/>
              </a:rPr>
              <a:t>www.runpc.com.tw/content/cloud_content.aspx?id=105318</a:t>
            </a:r>
            <a:endParaRPr lang="en-US" dirty="0" smtClean="0"/>
          </a:p>
          <a:p>
            <a:r>
              <a:rPr lang="en-US" dirty="0" smtClean="0">
                <a:hlinkClick r:id="rId5"/>
              </a:rPr>
              <a:t>http://wiki.apache.org/hadoop/PoweredBy</a:t>
            </a:r>
            <a:endParaRPr lang="en-US" dirty="0" smtClean="0"/>
          </a:p>
          <a:p>
            <a:r>
              <a:rPr lang="en-US" dirty="0" smtClean="0">
                <a:hlinkClick r:id="rId6"/>
              </a:rPr>
              <a:t>http://www.ithome.com.tw/itadm/article.php?c=76543&amp;s=2</a:t>
            </a:r>
            <a:endParaRPr lang="zh-TW" altLang="en-US" dirty="0"/>
          </a:p>
        </p:txBody>
      </p:sp>
      <p:sp>
        <p:nvSpPr>
          <p:cNvPr id="4" name="投影片編號版面配置區 3"/>
          <p:cNvSpPr>
            <a:spLocks noGrp="1"/>
          </p:cNvSpPr>
          <p:nvPr>
            <p:ph type="sldNum" sz="quarter" idx="10"/>
          </p:nvPr>
        </p:nvSpPr>
        <p:spPr/>
        <p:txBody>
          <a:bodyPr/>
          <a:lstStyle/>
          <a:p>
            <a:pPr>
              <a:defRPr/>
            </a:pPr>
            <a:fld id="{FC5315FF-303A-4D23-8AD9-6CC20B51B99F}" type="slidenum">
              <a:rPr lang="zh-TW" altLang="en-US" smtClean="0"/>
              <a:pPr>
                <a:defRPr/>
              </a:pPr>
              <a:t>3</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hlinkClick r:id="rId3"/>
              </a:rPr>
              <a:t>http://</a:t>
            </a:r>
            <a:r>
              <a:rPr lang="en-US" smtClean="0">
                <a:hlinkClick r:id="rId3"/>
              </a:rPr>
              <a:t>hadoop.apache.org/</a:t>
            </a:r>
            <a:r>
              <a:rPr lang="en-US" smtClean="0"/>
              <a:t/>
            </a:r>
            <a:br>
              <a:rPr lang="en-US" smtClean="0"/>
            </a:br>
            <a:r>
              <a:rPr lang="en-US" smtClean="0">
                <a:hlinkClick r:id="rId4"/>
              </a:rPr>
              <a:t>http://www.runpc.com.tw/content/cloud_content.aspx?id=105318</a:t>
            </a:r>
            <a:endParaRPr lang="zh-TW" altLang="en-US" dirty="0"/>
          </a:p>
        </p:txBody>
      </p:sp>
      <p:sp>
        <p:nvSpPr>
          <p:cNvPr id="4" name="投影片編號版面配置區 3"/>
          <p:cNvSpPr>
            <a:spLocks noGrp="1"/>
          </p:cNvSpPr>
          <p:nvPr>
            <p:ph type="sldNum" sz="quarter" idx="10"/>
          </p:nvPr>
        </p:nvSpPr>
        <p:spPr/>
        <p:txBody>
          <a:bodyPr/>
          <a:lstStyle/>
          <a:p>
            <a:pPr>
              <a:defRPr/>
            </a:pPr>
            <a:fld id="{FC5315FF-303A-4D23-8AD9-6CC20B51B99F}" type="slidenum">
              <a:rPr lang="zh-TW" altLang="en-US" smtClean="0"/>
              <a:pPr>
                <a:defRPr/>
              </a:pPr>
              <a:t>4</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hlinkClick r:id="rId3"/>
              </a:rPr>
              <a:t>https://devcenter.heroku.com/articles/heroku-postgres-starter-tier</a:t>
            </a:r>
            <a:endParaRPr lang="en-US" dirty="0" smtClean="0"/>
          </a:p>
          <a:p>
            <a:r>
              <a:rPr lang="en-US" dirty="0" smtClean="0">
                <a:hlinkClick r:id="rId4"/>
              </a:rPr>
              <a:t>http://blog.treasure-data.com/</a:t>
            </a:r>
            <a:endParaRPr lang="en-US" dirty="0" smtClean="0"/>
          </a:p>
          <a:p>
            <a:r>
              <a:rPr lang="en-US" dirty="0" smtClean="0">
                <a:hlinkClick r:id="rId5"/>
              </a:rPr>
              <a:t>https://</a:t>
            </a:r>
            <a:r>
              <a:rPr lang="en-US" dirty="0" smtClean="0">
                <a:hlinkClick r:id="rId5"/>
              </a:rPr>
              <a:t>github.com/treasure-data</a:t>
            </a:r>
            <a:endParaRPr lang="en-US" dirty="0" smtClean="0"/>
          </a:p>
          <a:p>
            <a:r>
              <a:rPr lang="en-US" dirty="0" smtClean="0">
                <a:hlinkClick r:id="rId6"/>
              </a:rPr>
              <a:t>http://treasure-data.tenderapp.com/discussions</a:t>
            </a:r>
            <a:endParaRPr lang="zh-TW" altLang="en-US" dirty="0"/>
          </a:p>
        </p:txBody>
      </p:sp>
      <p:sp>
        <p:nvSpPr>
          <p:cNvPr id="4" name="投影片編號版面配置區 3"/>
          <p:cNvSpPr>
            <a:spLocks noGrp="1"/>
          </p:cNvSpPr>
          <p:nvPr>
            <p:ph type="sldNum" sz="quarter" idx="10"/>
          </p:nvPr>
        </p:nvSpPr>
        <p:spPr/>
        <p:txBody>
          <a:bodyPr/>
          <a:lstStyle/>
          <a:p>
            <a:pPr>
              <a:defRPr/>
            </a:pPr>
            <a:fld id="{FC5315FF-303A-4D23-8AD9-6CC20B51B99F}" type="slidenum">
              <a:rPr lang="zh-TW" altLang="en-US" smtClean="0"/>
              <a:pPr>
                <a:defRPr/>
              </a:pPr>
              <a:t>5</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hlinkClick r:id="rId3"/>
              </a:rPr>
              <a:t>http://</a:t>
            </a:r>
            <a:r>
              <a:rPr lang="en-US" smtClean="0">
                <a:hlinkClick r:id="rId3"/>
              </a:rPr>
              <a:t>hadoop.apache.org/</a:t>
            </a:r>
            <a:r>
              <a:rPr lang="en-US" smtClean="0"/>
              <a:t/>
            </a:r>
            <a:br>
              <a:rPr lang="en-US" smtClean="0"/>
            </a:br>
            <a:r>
              <a:rPr lang="en-US" smtClean="0">
                <a:hlinkClick r:id="rId4"/>
              </a:rPr>
              <a:t>http://www.runpc.com.tw/content/cloud_content.aspx?id=105318</a:t>
            </a:r>
            <a:endParaRPr lang="zh-TW" altLang="en-US" dirty="0"/>
          </a:p>
        </p:txBody>
      </p:sp>
      <p:sp>
        <p:nvSpPr>
          <p:cNvPr id="4" name="投影片編號版面配置區 3"/>
          <p:cNvSpPr>
            <a:spLocks noGrp="1"/>
          </p:cNvSpPr>
          <p:nvPr>
            <p:ph type="sldNum" sz="quarter" idx="10"/>
          </p:nvPr>
        </p:nvSpPr>
        <p:spPr/>
        <p:txBody>
          <a:bodyPr/>
          <a:lstStyle/>
          <a:p>
            <a:pPr>
              <a:defRPr/>
            </a:pPr>
            <a:fld id="{FC5315FF-303A-4D23-8AD9-6CC20B51B99F}" type="slidenum">
              <a:rPr lang="zh-TW" altLang="en-US" smtClean="0"/>
              <a:pPr>
                <a:defRPr/>
              </a:pPr>
              <a:t>6</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hlinkClick r:id="rId3"/>
              </a:rPr>
              <a:t>http://</a:t>
            </a:r>
            <a:r>
              <a:rPr lang="en-US" smtClean="0">
                <a:hlinkClick r:id="rId3"/>
              </a:rPr>
              <a:t>hadoop.apache.org/</a:t>
            </a:r>
            <a:r>
              <a:rPr lang="en-US" smtClean="0"/>
              <a:t/>
            </a:r>
            <a:br>
              <a:rPr lang="en-US" smtClean="0"/>
            </a:br>
            <a:r>
              <a:rPr lang="en-US" smtClean="0">
                <a:hlinkClick r:id="rId4"/>
              </a:rPr>
              <a:t>http://www.runpc.com.tw/content/cloud_content.aspx?id=105318</a:t>
            </a:r>
            <a:endParaRPr lang="zh-TW" altLang="en-US" dirty="0"/>
          </a:p>
        </p:txBody>
      </p:sp>
      <p:sp>
        <p:nvSpPr>
          <p:cNvPr id="4" name="投影片編號版面配置區 3"/>
          <p:cNvSpPr>
            <a:spLocks noGrp="1"/>
          </p:cNvSpPr>
          <p:nvPr>
            <p:ph type="sldNum" sz="quarter" idx="10"/>
          </p:nvPr>
        </p:nvSpPr>
        <p:spPr/>
        <p:txBody>
          <a:bodyPr/>
          <a:lstStyle/>
          <a:p>
            <a:pPr>
              <a:defRPr/>
            </a:pPr>
            <a:fld id="{FC5315FF-303A-4D23-8AD9-6CC20B51B99F}" type="slidenum">
              <a:rPr lang="zh-TW" altLang="en-US" smtClean="0"/>
              <a:pPr>
                <a:defRPr/>
              </a:pPr>
              <a:t>7</a:t>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hlinkClick r:id="rId3"/>
              </a:rPr>
              <a:t>http://</a:t>
            </a:r>
            <a:r>
              <a:rPr lang="en-US" smtClean="0">
                <a:hlinkClick r:id="rId3"/>
              </a:rPr>
              <a:t>hadoop.apache.org/</a:t>
            </a:r>
            <a:r>
              <a:rPr lang="en-US" smtClean="0"/>
              <a:t/>
            </a:r>
            <a:br>
              <a:rPr lang="en-US" smtClean="0"/>
            </a:br>
            <a:r>
              <a:rPr lang="en-US" smtClean="0">
                <a:hlinkClick r:id="rId4"/>
              </a:rPr>
              <a:t>http://www.runpc.com.tw/content/cloud_content.aspx?id=105318</a:t>
            </a:r>
            <a:endParaRPr lang="zh-TW" altLang="en-US" dirty="0"/>
          </a:p>
        </p:txBody>
      </p:sp>
      <p:sp>
        <p:nvSpPr>
          <p:cNvPr id="4" name="投影片編號版面配置區 3"/>
          <p:cNvSpPr>
            <a:spLocks noGrp="1"/>
          </p:cNvSpPr>
          <p:nvPr>
            <p:ph type="sldNum" sz="quarter" idx="10"/>
          </p:nvPr>
        </p:nvSpPr>
        <p:spPr/>
        <p:txBody>
          <a:bodyPr/>
          <a:lstStyle/>
          <a:p>
            <a:pPr>
              <a:defRPr/>
            </a:pPr>
            <a:fld id="{FC5315FF-303A-4D23-8AD9-6CC20B51B99F}" type="slidenum">
              <a:rPr lang="zh-TW" altLang="en-US" smtClean="0"/>
              <a:pPr>
                <a:defRPr/>
              </a:pPr>
              <a:t>8</a:t>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dirty="0" smtClean="0">
                <a:hlinkClick r:id="rId3"/>
              </a:rPr>
              <a:t>https://devcenter.heroku.com/articles/heroku-postgres-starter-tier</a:t>
            </a:r>
            <a:endParaRPr lang="en-US" dirty="0" smtClean="0"/>
          </a:p>
          <a:p>
            <a:r>
              <a:rPr lang="en-US" dirty="0" smtClean="0">
                <a:hlinkClick r:id="rId4"/>
              </a:rPr>
              <a:t>http://blog.treasure-data.com/</a:t>
            </a:r>
            <a:endParaRPr lang="en-US" dirty="0" smtClean="0"/>
          </a:p>
          <a:p>
            <a:r>
              <a:rPr lang="en-US" dirty="0" smtClean="0">
                <a:hlinkClick r:id="rId5"/>
              </a:rPr>
              <a:t>https://</a:t>
            </a:r>
            <a:r>
              <a:rPr lang="en-US" dirty="0" smtClean="0">
                <a:hlinkClick r:id="rId5"/>
              </a:rPr>
              <a:t>github.com/treasure-data</a:t>
            </a:r>
            <a:endParaRPr lang="en-US" dirty="0" smtClean="0"/>
          </a:p>
          <a:p>
            <a:r>
              <a:rPr lang="en-US" dirty="0" smtClean="0">
                <a:hlinkClick r:id="rId6"/>
              </a:rPr>
              <a:t>http://treasure-data.tenderapp.com/discussions</a:t>
            </a:r>
            <a:endParaRPr lang="zh-TW" altLang="en-US" dirty="0"/>
          </a:p>
        </p:txBody>
      </p:sp>
      <p:sp>
        <p:nvSpPr>
          <p:cNvPr id="4" name="投影片編號版面配置區 3"/>
          <p:cNvSpPr>
            <a:spLocks noGrp="1"/>
          </p:cNvSpPr>
          <p:nvPr>
            <p:ph type="sldNum" sz="quarter" idx="10"/>
          </p:nvPr>
        </p:nvSpPr>
        <p:spPr/>
        <p:txBody>
          <a:bodyPr/>
          <a:lstStyle/>
          <a:p>
            <a:pPr>
              <a:defRPr/>
            </a:pPr>
            <a:fld id="{FC5315FF-303A-4D23-8AD9-6CC20B51B99F}" type="slidenum">
              <a:rPr lang="zh-TW" altLang="en-US" smtClean="0"/>
              <a:pPr>
                <a:defRPr/>
              </a:pPr>
              <a:t>9</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4" name="圖片 6" descr="Community version 6 (non-editable web-ready file).jpg"/>
          <p:cNvPicPr>
            <a:picLocks noChangeAspect="1"/>
          </p:cNvPicPr>
          <p:nvPr userDrawn="1"/>
        </p:nvPicPr>
        <p:blipFill>
          <a:blip r:embed="rId2"/>
          <a:srcRect/>
          <a:stretch>
            <a:fillRect/>
          </a:stretch>
        </p:blipFill>
        <p:spPr bwMode="auto">
          <a:xfrm>
            <a:off x="0" y="0"/>
            <a:ext cx="2374900" cy="1336675"/>
          </a:xfrm>
          <a:prstGeom prst="rect">
            <a:avLst/>
          </a:prstGeom>
          <a:noFill/>
          <a:ln w="9525">
            <a:noFill/>
            <a:miter lim="800000"/>
            <a:headEnd/>
            <a:tailEnd/>
          </a:ln>
        </p:spPr>
      </p:pic>
      <p:sp>
        <p:nvSpPr>
          <p:cNvPr id="5" name="文字方塊 4"/>
          <p:cNvSpPr txBox="1"/>
          <p:nvPr userDrawn="1"/>
        </p:nvSpPr>
        <p:spPr>
          <a:xfrm>
            <a:off x="0" y="6488113"/>
            <a:ext cx="2000250" cy="369887"/>
          </a:xfrm>
          <a:prstGeom prst="rect">
            <a:avLst/>
          </a:prstGeom>
          <a:noFill/>
        </p:spPr>
        <p:txBody>
          <a:bodyPr wrap="none">
            <a:spAutoFit/>
          </a:bodyPr>
          <a:lstStyle/>
          <a:p>
            <a:pPr fontAlgn="auto">
              <a:spcBef>
                <a:spcPts val="0"/>
              </a:spcBef>
              <a:spcAft>
                <a:spcPts val="0"/>
              </a:spcAft>
              <a:defRPr/>
            </a:pPr>
            <a:r>
              <a:rPr kumimoji="0" lang="en-US" altLang="zh-TW" b="1" dirty="0">
                <a:solidFill>
                  <a:srgbClr val="FF0000"/>
                </a:solidFill>
                <a:latin typeface="+mn-lt"/>
                <a:ea typeface="+mn-ea"/>
              </a:rPr>
              <a:t>Highly Confidential</a:t>
            </a:r>
            <a:endParaRPr kumimoji="0" lang="zh-TW" altLang="en-US" b="1" dirty="0">
              <a:solidFill>
                <a:srgbClr val="FF0000"/>
              </a:solidFill>
              <a:latin typeface="+mn-lt"/>
              <a:ea typeface="+mn-ea"/>
            </a:endParaRPr>
          </a:p>
        </p:txBody>
      </p:sp>
      <p:sp>
        <p:nvSpPr>
          <p:cNvPr id="9"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10"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6" name="頁尾版面配置區 4"/>
          <p:cNvSpPr>
            <a:spLocks noGrp="1"/>
          </p:cNvSpPr>
          <p:nvPr>
            <p:ph type="ftr" sz="quarter" idx="10"/>
          </p:nvPr>
        </p:nvSpPr>
        <p:spPr/>
        <p:txBody>
          <a:bodyPr/>
          <a:lstStyle>
            <a:lvl1pPr>
              <a:defRPr/>
            </a:lvl1pPr>
          </a:lstStyle>
          <a:p>
            <a:pPr>
              <a:defRPr/>
            </a:pPr>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4" name="圖片 6" descr="Community version 6 (non-editable web-ready file).jpg"/>
          <p:cNvPicPr>
            <a:picLocks noChangeAspect="1"/>
          </p:cNvPicPr>
          <p:nvPr userDrawn="1"/>
        </p:nvPicPr>
        <p:blipFill>
          <a:blip r:embed="rId2"/>
          <a:srcRect/>
          <a:stretch>
            <a:fillRect/>
          </a:stretch>
        </p:blipFill>
        <p:spPr bwMode="auto">
          <a:xfrm>
            <a:off x="0" y="0"/>
            <a:ext cx="1763713" cy="992188"/>
          </a:xfrm>
          <a:prstGeom prst="rect">
            <a:avLst/>
          </a:prstGeom>
          <a:noFill/>
          <a:ln w="9525">
            <a:noFill/>
            <a:miter lim="800000"/>
            <a:headEnd/>
            <a:tailEnd/>
          </a:ln>
        </p:spPr>
      </p:pic>
      <p:sp>
        <p:nvSpPr>
          <p:cNvPr id="5" name="文字方塊 4"/>
          <p:cNvSpPr txBox="1"/>
          <p:nvPr userDrawn="1"/>
        </p:nvSpPr>
        <p:spPr>
          <a:xfrm>
            <a:off x="0" y="6488113"/>
            <a:ext cx="2000250" cy="369887"/>
          </a:xfrm>
          <a:prstGeom prst="rect">
            <a:avLst/>
          </a:prstGeom>
          <a:noFill/>
        </p:spPr>
        <p:txBody>
          <a:bodyPr wrap="none">
            <a:spAutoFit/>
          </a:bodyPr>
          <a:lstStyle/>
          <a:p>
            <a:pPr fontAlgn="auto">
              <a:spcBef>
                <a:spcPts val="0"/>
              </a:spcBef>
              <a:spcAft>
                <a:spcPts val="0"/>
              </a:spcAft>
              <a:defRPr/>
            </a:pPr>
            <a:r>
              <a:rPr kumimoji="0" lang="en-US" altLang="zh-TW" b="1" dirty="0">
                <a:solidFill>
                  <a:srgbClr val="FF0000"/>
                </a:solidFill>
                <a:latin typeface="+mn-lt"/>
                <a:ea typeface="+mn-ea"/>
              </a:rPr>
              <a:t>Highly Confidential</a:t>
            </a:r>
            <a:endParaRPr kumimoji="0" lang="zh-TW" altLang="en-US" b="1" dirty="0">
              <a:solidFill>
                <a:srgbClr val="FF0000"/>
              </a:solidFill>
              <a:latin typeface="+mn-lt"/>
              <a:ea typeface="+mn-ea"/>
            </a:endParaRPr>
          </a:p>
        </p:txBody>
      </p:sp>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日期版面配置區 3"/>
          <p:cNvSpPr>
            <a:spLocks noGrp="1"/>
          </p:cNvSpPr>
          <p:nvPr>
            <p:ph type="dt" sz="half" idx="10"/>
          </p:nvPr>
        </p:nvSpPr>
        <p:spPr/>
        <p:txBody>
          <a:bodyPr/>
          <a:lstStyle>
            <a:lvl1pPr>
              <a:defRPr/>
            </a:lvl1pPr>
          </a:lstStyle>
          <a:p>
            <a:pPr>
              <a:defRPr/>
            </a:pPr>
            <a:fld id="{E7AEF591-0D71-4C91-B5B9-8D6679175D63}" type="datetimeFigureOut">
              <a:rPr lang="zh-TW" altLang="en-US"/>
              <a:pPr>
                <a:defRPr/>
              </a:pPr>
              <a:t>2012/10/4</a:t>
            </a:fld>
            <a:endParaRPr lang="zh-TW" altLang="en-US"/>
          </a:p>
        </p:txBody>
      </p:sp>
      <p:sp>
        <p:nvSpPr>
          <p:cNvPr id="7" name="頁尾版面配置區 4"/>
          <p:cNvSpPr>
            <a:spLocks noGrp="1"/>
          </p:cNvSpPr>
          <p:nvPr>
            <p:ph type="ftr" sz="quarter" idx="11"/>
          </p:nvPr>
        </p:nvSpPr>
        <p:spPr/>
        <p:txBody>
          <a:bodyPr/>
          <a:lstStyle>
            <a:lvl1pPr>
              <a:defRPr/>
            </a:lvl1pPr>
          </a:lstStyle>
          <a:p>
            <a:pPr>
              <a:defRPr/>
            </a:pPr>
            <a:endParaRPr lang="zh-TW" altLang="en-US"/>
          </a:p>
        </p:txBody>
      </p:sp>
      <p:sp>
        <p:nvSpPr>
          <p:cNvPr id="8" name="投影片編號版面配置區 5"/>
          <p:cNvSpPr>
            <a:spLocks noGrp="1"/>
          </p:cNvSpPr>
          <p:nvPr>
            <p:ph type="sldNum" sz="quarter" idx="12"/>
          </p:nvPr>
        </p:nvSpPr>
        <p:spPr/>
        <p:txBody>
          <a:bodyPr/>
          <a:lstStyle>
            <a:lvl1pPr>
              <a:defRPr/>
            </a:lvl1pPr>
          </a:lstStyle>
          <a:p>
            <a:pPr>
              <a:defRPr/>
            </a:pPr>
            <a:fld id="{B701C73C-15ED-463F-B8A0-848A128916E6}" type="slidenum">
              <a:rPr lang="zh-TW" altLang="en-US"/>
              <a:pPr>
                <a:defRPr/>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文字版面配置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E78656B5-E2B2-48E8-9811-5C984479510A}" type="datetimeFigureOut">
              <a:rPr lang="zh-TW" altLang="en-US"/>
              <a:pPr>
                <a:defRPr/>
              </a:pPr>
              <a:t>2012/10/4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a:solidFill>
                  <a:schemeClr val="tx1">
                    <a:tint val="75000"/>
                  </a:schemeClr>
                </a:solidFill>
                <a:latin typeface="+mn-lt"/>
                <a:ea typeface="+mn-ea"/>
              </a:defRPr>
            </a:lvl1pPr>
          </a:lstStyle>
          <a:p>
            <a:pPr>
              <a:defRPr/>
            </a:pPr>
            <a:fld id="{92CD7DE6-1CC1-462F-842F-9C96AD900A5B}"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3861" r:id="rId1"/>
    <p:sldLayoutId id="2147483862"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hyperlink" Target="http://info.cookpad.com/en/servic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www.marketwatch.com/investing/stock/2193?countrycode=j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addons.heroku.com/treasure-data"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addons.heroku.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toolbelt.treasure-data.com/" TargetMode="External"/><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lucene.apache.or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Functional_programm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7.xml.rels><?xml version="1.0" encoding="UTF-8" standalone="yes"?>
<Relationships xmlns="http://schemas.openxmlformats.org/package/2006/relationships"><Relationship Id="rId3" Type="http://schemas.openxmlformats.org/officeDocument/2006/relationships/hyperlink" Target="http://www.runpc.com.tw/content/%E8%BC%B8%E5%85%A5%E7%B6%B2%E5%9D%8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labs.google.com/papers/bigtable.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ctrTitle"/>
          </p:nvPr>
        </p:nvSpPr>
        <p:spPr>
          <a:xfrm>
            <a:off x="611188" y="2060575"/>
            <a:ext cx="7772400" cy="1470025"/>
          </a:xfrm>
        </p:spPr>
        <p:txBody>
          <a:bodyPr/>
          <a:lstStyle/>
          <a:p>
            <a:pPr eaLnBrk="1" hangingPunct="1"/>
            <a:r>
              <a:rPr lang="en-US" altLang="zh-TW" dirty="0" err="1" smtClean="0">
                <a:latin typeface="Tahoma" pitchFamily="34" charset="0"/>
                <a:cs typeface="Tahoma" pitchFamily="34" charset="0"/>
              </a:rPr>
              <a:t>Hadoop</a:t>
            </a:r>
            <a:endParaRPr lang="zh-TW" altLang="en-US" dirty="0" smtClean="0">
              <a:latin typeface="Tahoma" pitchFamily="34" charset="0"/>
              <a:cs typeface="Tahoma" pitchFamily="34" charset="0"/>
            </a:endParaRPr>
          </a:p>
        </p:txBody>
      </p:sp>
      <p:sp>
        <p:nvSpPr>
          <p:cNvPr id="4099" name="副標題 2"/>
          <p:cNvSpPr>
            <a:spLocks noGrp="1"/>
          </p:cNvSpPr>
          <p:nvPr>
            <p:ph type="subTitle" idx="4294967295"/>
          </p:nvPr>
        </p:nvSpPr>
        <p:spPr>
          <a:xfrm>
            <a:off x="1692275" y="4724400"/>
            <a:ext cx="4175125" cy="1081088"/>
          </a:xfrm>
        </p:spPr>
        <p:txBody>
          <a:bodyPr/>
          <a:lstStyle/>
          <a:p>
            <a:pPr eaLnBrk="1" hangingPunct="1">
              <a:buFont typeface="Arial" charset="0"/>
              <a:buNone/>
            </a:pPr>
            <a:r>
              <a:rPr lang="en-US" altLang="zh-TW" sz="2800" dirty="0" smtClean="0">
                <a:latin typeface="Tahoma" pitchFamily="34" charset="0"/>
                <a:cs typeface="Tahoma" pitchFamily="34" charset="0"/>
              </a:rPr>
              <a:t>YF Fan</a:t>
            </a:r>
          </a:p>
          <a:p>
            <a:pPr eaLnBrk="1" hangingPunct="1">
              <a:buFont typeface="Arial" charset="0"/>
              <a:buNone/>
            </a:pPr>
            <a:r>
              <a:rPr lang="en-US" altLang="zh-TW" sz="2800" dirty="0" smtClean="0">
                <a:latin typeface="Tahoma" pitchFamily="34" charset="0"/>
                <a:cs typeface="Tahoma" pitchFamily="34" charset="0"/>
              </a:rPr>
              <a:t>2012/Oct/4</a:t>
            </a:r>
            <a:endParaRPr lang="zh-TW" altLang="en-US" sz="2800" dirty="0" smtClean="0">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71438"/>
            <a:ext cx="5543550" cy="765175"/>
          </a:xfrm>
        </p:spPr>
        <p:txBody>
          <a:bodyPr/>
          <a:lstStyle/>
          <a:p>
            <a:pPr>
              <a:defRPr/>
            </a:pPr>
            <a:r>
              <a:rPr lang="en-US" dirty="0" smtClean="0"/>
              <a:t>Treasure Data</a:t>
            </a:r>
            <a:endParaRPr lang="en-US" dirty="0"/>
          </a:p>
        </p:txBody>
      </p:sp>
      <p:sp>
        <p:nvSpPr>
          <p:cNvPr id="3" name="Content Placeholder 2"/>
          <p:cNvSpPr>
            <a:spLocks noGrp="1"/>
          </p:cNvSpPr>
          <p:nvPr>
            <p:ph idx="1"/>
          </p:nvPr>
        </p:nvSpPr>
        <p:spPr>
          <a:xfrm>
            <a:off x="228600" y="1125538"/>
            <a:ext cx="8686800" cy="5503862"/>
          </a:xfrm>
        </p:spPr>
        <p:txBody>
          <a:bodyPr vert="horz" wrap="square" lIns="91440" tIns="45720" rIns="91440" bIns="45720" numCol="1" anchor="t" anchorCtr="0" compatLnSpc="1">
            <a:prstTxWarp prst="textNoShape">
              <a:avLst/>
            </a:prstTxWarp>
          </a:bodyPr>
          <a:lstStyle/>
          <a:p>
            <a:r>
              <a:rPr lang="en-US" altLang="zh-TW" sz="1400" dirty="0" smtClean="0"/>
              <a:t>Treasure Data officially launches on September 27th, 2012.</a:t>
            </a:r>
            <a:endParaRPr lang="en-US" sz="1400" dirty="0" smtClean="0"/>
          </a:p>
          <a:p>
            <a:r>
              <a:rPr lang="en-US" sz="1400" dirty="0" smtClean="0"/>
              <a:t>Upload, Store, Query and Relax</a:t>
            </a:r>
            <a:endParaRPr lang="en-US" sz="1400" dirty="0" smtClean="0"/>
          </a:p>
        </p:txBody>
      </p:sp>
      <p:sp>
        <p:nvSpPr>
          <p:cNvPr id="15365" name="Slide Number Placeholder 4"/>
          <p:cNvSpPr>
            <a:spLocks noGrp="1"/>
          </p:cNvSpPr>
          <p:nvPr>
            <p:ph type="sldNum" sz="quarter" idx="10"/>
          </p:nvPr>
        </p:nvSpPr>
        <p:spPr bwMode="auto">
          <a:noFill/>
          <a:ln>
            <a:miter lim="800000"/>
            <a:headEnd/>
            <a:tailEnd/>
          </a:ln>
        </p:spPr>
        <p:txBody>
          <a:bodyPr/>
          <a:lstStyle/>
          <a:p>
            <a:fld id="{BEF1ACBF-CC3C-4707-9445-891ABE360AA2}" type="slidenum">
              <a:rPr lang="en-US" altLang="zh-TW"/>
              <a:pPr/>
              <a:t>10</a:t>
            </a:fld>
            <a:endParaRPr lang="en-US" altLang="zh-TW"/>
          </a:p>
        </p:txBody>
      </p:sp>
      <p:pic>
        <p:nvPicPr>
          <p:cNvPr id="5122" name="Picture 2"/>
          <p:cNvPicPr>
            <a:picLocks noChangeAspect="1" noChangeArrowheads="1"/>
          </p:cNvPicPr>
          <p:nvPr/>
        </p:nvPicPr>
        <p:blipFill>
          <a:blip r:embed="rId3"/>
          <a:srcRect/>
          <a:stretch>
            <a:fillRect/>
          </a:stretch>
        </p:blipFill>
        <p:spPr bwMode="auto">
          <a:xfrm>
            <a:off x="277036" y="1825660"/>
            <a:ext cx="8667750" cy="42767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71438"/>
            <a:ext cx="5543550" cy="765175"/>
          </a:xfrm>
        </p:spPr>
        <p:txBody>
          <a:bodyPr/>
          <a:lstStyle/>
          <a:p>
            <a:pPr>
              <a:defRPr/>
            </a:pPr>
            <a:r>
              <a:rPr lang="en-US" dirty="0" smtClean="0"/>
              <a:t>Treasure Data</a:t>
            </a:r>
            <a:endParaRPr lang="en-US" dirty="0"/>
          </a:p>
        </p:txBody>
      </p:sp>
      <p:sp>
        <p:nvSpPr>
          <p:cNvPr id="3" name="Content Placeholder 2"/>
          <p:cNvSpPr>
            <a:spLocks noGrp="1"/>
          </p:cNvSpPr>
          <p:nvPr>
            <p:ph idx="1"/>
          </p:nvPr>
        </p:nvSpPr>
        <p:spPr>
          <a:xfrm>
            <a:off x="228600" y="1125538"/>
            <a:ext cx="8686800" cy="5503862"/>
          </a:xfrm>
        </p:spPr>
        <p:txBody>
          <a:bodyPr vert="horz" wrap="square" lIns="91440" tIns="45720" rIns="91440" bIns="45720" numCol="1" anchor="t" anchorCtr="0" compatLnSpc="1">
            <a:prstTxWarp prst="textNoShape">
              <a:avLst/>
            </a:prstTxWarp>
          </a:bodyPr>
          <a:lstStyle/>
          <a:p>
            <a:r>
              <a:rPr lang="en-US" sz="1400" dirty="0" smtClean="0"/>
              <a:t>The founding team includes open source veterans, internationally known hackers </a:t>
            </a:r>
            <a:r>
              <a:rPr lang="en-US" sz="1400" dirty="0" smtClean="0"/>
              <a:t>and Stanford </a:t>
            </a:r>
            <a:r>
              <a:rPr lang="en-US" sz="1400" dirty="0" smtClean="0"/>
              <a:t>grads and is led by </a:t>
            </a:r>
            <a:r>
              <a:rPr lang="en-US" sz="1400" dirty="0" err="1" smtClean="0"/>
              <a:t>Hiro</a:t>
            </a:r>
            <a:r>
              <a:rPr lang="en-US" sz="1400" dirty="0" smtClean="0"/>
              <a:t> Yoshikawa. </a:t>
            </a:r>
            <a:r>
              <a:rPr lang="en-US" sz="1400" dirty="0" err="1" smtClean="0"/>
              <a:t>Hiro</a:t>
            </a:r>
            <a:r>
              <a:rPr lang="en-US" sz="1400" dirty="0" smtClean="0"/>
              <a:t> is a long-time open source </a:t>
            </a:r>
            <a:r>
              <a:rPr lang="en-US" sz="1400" dirty="0" smtClean="0"/>
              <a:t>advocate and </a:t>
            </a:r>
            <a:r>
              <a:rPr lang="en-US" sz="1400" dirty="0" smtClean="0"/>
              <a:t>at Red Hat was a catalyst in bringing together open source innovation </a:t>
            </a:r>
            <a:r>
              <a:rPr lang="en-US" sz="1400" dirty="0" err="1" smtClean="0"/>
              <a:t>andenterprise</a:t>
            </a:r>
            <a:r>
              <a:rPr lang="en-US" sz="1400" dirty="0" smtClean="0"/>
              <a:t> </a:t>
            </a:r>
            <a:r>
              <a:rPr lang="en-US" sz="1400" dirty="0" smtClean="0"/>
              <a:t>computing. His CTO and co-founder is </a:t>
            </a:r>
            <a:r>
              <a:rPr lang="en-US" sz="1400" dirty="0" err="1" smtClean="0"/>
              <a:t>Kaz</a:t>
            </a:r>
            <a:r>
              <a:rPr lang="en-US" sz="1400" dirty="0" smtClean="0"/>
              <a:t> </a:t>
            </a:r>
            <a:r>
              <a:rPr lang="en-US" sz="1400" dirty="0" err="1" smtClean="0"/>
              <a:t>Ohta</a:t>
            </a:r>
            <a:r>
              <a:rPr lang="en-US" sz="1400" dirty="0" smtClean="0"/>
              <a:t>, an acknowledged expert </a:t>
            </a:r>
            <a:r>
              <a:rPr lang="en-US" sz="1400" dirty="0" smtClean="0"/>
              <a:t>on distributed </a:t>
            </a:r>
            <a:r>
              <a:rPr lang="en-US" sz="1400" dirty="0" smtClean="0"/>
              <a:t>and parallel computing who founded the </a:t>
            </a:r>
            <a:r>
              <a:rPr lang="en-US" sz="1400" dirty="0" err="1" smtClean="0"/>
              <a:t>Hadoop</a:t>
            </a:r>
            <a:r>
              <a:rPr lang="en-US" sz="1400" dirty="0" smtClean="0"/>
              <a:t> User Group in Japan, </a:t>
            </a:r>
            <a:r>
              <a:rPr lang="en-US" sz="1400" dirty="0" smtClean="0"/>
              <a:t>the world’s </a:t>
            </a:r>
            <a:r>
              <a:rPr lang="en-US" sz="1400" dirty="0" smtClean="0"/>
              <a:t>largest such group.</a:t>
            </a:r>
            <a:endParaRPr lang="en-US" sz="1400" dirty="0" smtClean="0"/>
          </a:p>
        </p:txBody>
      </p:sp>
      <p:sp>
        <p:nvSpPr>
          <p:cNvPr id="15365" name="Slide Number Placeholder 4"/>
          <p:cNvSpPr>
            <a:spLocks noGrp="1"/>
          </p:cNvSpPr>
          <p:nvPr>
            <p:ph type="sldNum" sz="quarter" idx="10"/>
          </p:nvPr>
        </p:nvSpPr>
        <p:spPr bwMode="auto">
          <a:noFill/>
          <a:ln>
            <a:miter lim="800000"/>
            <a:headEnd/>
            <a:tailEnd/>
          </a:ln>
        </p:spPr>
        <p:txBody>
          <a:bodyPr/>
          <a:lstStyle/>
          <a:p>
            <a:fld id="{BEF1ACBF-CC3C-4707-9445-891ABE360AA2}" type="slidenum">
              <a:rPr lang="en-US" altLang="zh-TW"/>
              <a:pPr/>
              <a:t>11</a:t>
            </a:fld>
            <a:endParaRPr lang="en-US" altLang="zh-TW"/>
          </a:p>
        </p:txBody>
      </p:sp>
      <p:pic>
        <p:nvPicPr>
          <p:cNvPr id="1026" name="Picture 2"/>
          <p:cNvPicPr>
            <a:picLocks noChangeAspect="1" noChangeArrowheads="1"/>
          </p:cNvPicPr>
          <p:nvPr/>
        </p:nvPicPr>
        <p:blipFill>
          <a:blip r:embed="rId3"/>
          <a:srcRect/>
          <a:stretch>
            <a:fillRect/>
          </a:stretch>
        </p:blipFill>
        <p:spPr bwMode="auto">
          <a:xfrm>
            <a:off x="5214026" y="2619375"/>
            <a:ext cx="3657600" cy="2533650"/>
          </a:xfrm>
          <a:prstGeom prst="rect">
            <a:avLst/>
          </a:prstGeom>
          <a:noFill/>
          <a:ln w="9525">
            <a:noFill/>
            <a:miter lim="800000"/>
            <a:headEnd/>
            <a:tailEnd/>
          </a:ln>
          <a:effectLst/>
        </p:spPr>
      </p:pic>
      <p:pic>
        <p:nvPicPr>
          <p:cNvPr id="6146" name="Picture 2"/>
          <p:cNvPicPr>
            <a:picLocks noChangeAspect="1" noChangeArrowheads="1"/>
          </p:cNvPicPr>
          <p:nvPr/>
        </p:nvPicPr>
        <p:blipFill>
          <a:blip r:embed="rId4"/>
          <a:srcRect/>
          <a:stretch>
            <a:fillRect/>
          </a:stretch>
        </p:blipFill>
        <p:spPr bwMode="auto">
          <a:xfrm>
            <a:off x="535022" y="2555143"/>
            <a:ext cx="4318075" cy="373865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71438"/>
            <a:ext cx="5543550" cy="765175"/>
          </a:xfrm>
        </p:spPr>
        <p:txBody>
          <a:bodyPr/>
          <a:lstStyle/>
          <a:p>
            <a:pPr>
              <a:defRPr/>
            </a:pPr>
            <a:r>
              <a:rPr lang="en-US" dirty="0" smtClean="0"/>
              <a:t>Overview</a:t>
            </a:r>
            <a:endParaRPr lang="en-US" dirty="0"/>
          </a:p>
        </p:txBody>
      </p:sp>
      <p:sp>
        <p:nvSpPr>
          <p:cNvPr id="3" name="Content Placeholder 2"/>
          <p:cNvSpPr>
            <a:spLocks noGrp="1"/>
          </p:cNvSpPr>
          <p:nvPr>
            <p:ph idx="1"/>
          </p:nvPr>
        </p:nvSpPr>
        <p:spPr>
          <a:xfrm>
            <a:off x="228600" y="1125538"/>
            <a:ext cx="8686800" cy="5503862"/>
          </a:xfrm>
        </p:spPr>
        <p:txBody>
          <a:bodyPr vert="horz" wrap="square" lIns="91440" tIns="45720" rIns="91440" bIns="45720" numCol="1" anchor="t" anchorCtr="0" compatLnSpc="1">
            <a:prstTxWarp prst="textNoShape">
              <a:avLst/>
            </a:prstTxWarp>
          </a:bodyPr>
          <a:lstStyle/>
          <a:p>
            <a:endParaRPr lang="en-US" dirty="0" smtClean="0"/>
          </a:p>
        </p:txBody>
      </p:sp>
      <p:sp>
        <p:nvSpPr>
          <p:cNvPr id="15365" name="Slide Number Placeholder 4"/>
          <p:cNvSpPr>
            <a:spLocks noGrp="1"/>
          </p:cNvSpPr>
          <p:nvPr>
            <p:ph type="sldNum" sz="quarter" idx="10"/>
          </p:nvPr>
        </p:nvSpPr>
        <p:spPr bwMode="auto">
          <a:noFill/>
          <a:ln>
            <a:miter lim="800000"/>
            <a:headEnd/>
            <a:tailEnd/>
          </a:ln>
        </p:spPr>
        <p:txBody>
          <a:bodyPr/>
          <a:lstStyle/>
          <a:p>
            <a:fld id="{BEF1ACBF-CC3C-4707-9445-891ABE360AA2}" type="slidenum">
              <a:rPr lang="en-US" altLang="zh-TW"/>
              <a:pPr/>
              <a:t>12</a:t>
            </a:fld>
            <a:endParaRPr lang="en-US" altLang="zh-TW"/>
          </a:p>
        </p:txBody>
      </p:sp>
      <p:pic>
        <p:nvPicPr>
          <p:cNvPr id="67586" name="Picture 2" descr="http://docs.treasure-data.com/images/td_high_level_overview.png"/>
          <p:cNvPicPr>
            <a:picLocks noChangeAspect="1" noChangeArrowheads="1"/>
          </p:cNvPicPr>
          <p:nvPr/>
        </p:nvPicPr>
        <p:blipFill>
          <a:blip r:embed="rId3"/>
          <a:srcRect/>
          <a:stretch>
            <a:fillRect/>
          </a:stretch>
        </p:blipFill>
        <p:spPr bwMode="auto">
          <a:xfrm>
            <a:off x="126459" y="3725549"/>
            <a:ext cx="4084334" cy="2691228"/>
          </a:xfrm>
          <a:prstGeom prst="rect">
            <a:avLst/>
          </a:prstGeom>
          <a:noFill/>
        </p:spPr>
      </p:pic>
      <p:pic>
        <p:nvPicPr>
          <p:cNvPr id="67588" name="Picture 4" descr="http://docs.treasure-data.com/images/architecture.png"/>
          <p:cNvPicPr>
            <a:picLocks noChangeAspect="1" noChangeArrowheads="1"/>
          </p:cNvPicPr>
          <p:nvPr/>
        </p:nvPicPr>
        <p:blipFill>
          <a:blip r:embed="rId4" cstate="print"/>
          <a:srcRect/>
          <a:stretch>
            <a:fillRect/>
          </a:stretch>
        </p:blipFill>
        <p:spPr bwMode="auto">
          <a:xfrm>
            <a:off x="4508758" y="3939702"/>
            <a:ext cx="4635241" cy="2503065"/>
          </a:xfrm>
          <a:prstGeom prst="rect">
            <a:avLst/>
          </a:prstGeom>
          <a:noFill/>
        </p:spPr>
      </p:pic>
      <p:pic>
        <p:nvPicPr>
          <p:cNvPr id="67589" name="Picture 5"/>
          <p:cNvPicPr>
            <a:picLocks noChangeAspect="1" noChangeArrowheads="1"/>
          </p:cNvPicPr>
          <p:nvPr/>
        </p:nvPicPr>
        <p:blipFill>
          <a:blip r:embed="rId5"/>
          <a:srcRect/>
          <a:stretch>
            <a:fillRect/>
          </a:stretch>
        </p:blipFill>
        <p:spPr bwMode="auto">
          <a:xfrm>
            <a:off x="877516" y="879339"/>
            <a:ext cx="5676900" cy="26479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49" y="71438"/>
            <a:ext cx="7187795" cy="765175"/>
          </a:xfrm>
        </p:spPr>
        <p:txBody>
          <a:bodyPr/>
          <a:lstStyle/>
          <a:p>
            <a:pPr>
              <a:defRPr/>
            </a:pPr>
            <a:r>
              <a:rPr lang="en-US" dirty="0" smtClean="0"/>
              <a:t>Successful case - </a:t>
            </a:r>
            <a:r>
              <a:rPr lang="en-US" dirty="0" err="1" smtClean="0"/>
              <a:t>Cookpad</a:t>
            </a:r>
            <a:endParaRPr lang="en-US" dirty="0"/>
          </a:p>
        </p:txBody>
      </p:sp>
      <p:sp>
        <p:nvSpPr>
          <p:cNvPr id="3" name="Content Placeholder 2"/>
          <p:cNvSpPr>
            <a:spLocks noGrp="1"/>
          </p:cNvSpPr>
          <p:nvPr>
            <p:ph idx="1"/>
          </p:nvPr>
        </p:nvSpPr>
        <p:spPr>
          <a:xfrm>
            <a:off x="228600" y="1125538"/>
            <a:ext cx="8686800" cy="5503862"/>
          </a:xfrm>
        </p:spPr>
        <p:txBody>
          <a:bodyPr vert="horz" wrap="square" lIns="91440" tIns="45720" rIns="91440" bIns="45720" numCol="1" anchor="t" anchorCtr="0" compatLnSpc="1">
            <a:prstTxWarp prst="textNoShape">
              <a:avLst/>
            </a:prstTxWarp>
          </a:bodyPr>
          <a:lstStyle/>
          <a:p>
            <a:r>
              <a:rPr lang="en-US" sz="1400" dirty="0" smtClean="0">
                <a:hlinkClick r:id="rId3"/>
              </a:rPr>
              <a:t>Cookpad.com</a:t>
            </a:r>
            <a:r>
              <a:rPr lang="en-US" sz="1400" dirty="0" smtClean="0"/>
              <a:t> (</a:t>
            </a:r>
            <a:r>
              <a:rPr lang="en-US" sz="1400" dirty="0" smtClean="0">
                <a:hlinkClick r:id="rId4"/>
              </a:rPr>
              <a:t>TYO:2193</a:t>
            </a:r>
            <a:r>
              <a:rPr lang="en-US" sz="1400" dirty="0" smtClean="0"/>
              <a:t>) is </a:t>
            </a:r>
            <a:r>
              <a:rPr lang="en-US" sz="1400" dirty="0" smtClean="0">
                <a:solidFill>
                  <a:srgbClr val="FF0000"/>
                </a:solidFill>
              </a:rPr>
              <a:t>Japan’s No.1 recipe website</a:t>
            </a:r>
            <a:r>
              <a:rPr lang="en-US" sz="1400" dirty="0" smtClean="0"/>
              <a:t>. With more than </a:t>
            </a:r>
            <a:r>
              <a:rPr lang="en-US" sz="1400" dirty="0" smtClean="0">
                <a:solidFill>
                  <a:srgbClr val="FF0000"/>
                </a:solidFill>
              </a:rPr>
              <a:t>fifteen million users and one million online recipes</a:t>
            </a:r>
            <a:r>
              <a:rPr lang="en-US" sz="1400" dirty="0" smtClean="0"/>
              <a:t>, Cookpad.com dominates the market of recipe search and sharing. In fact, according to </a:t>
            </a:r>
            <a:r>
              <a:rPr lang="en-US" sz="1400" dirty="0" err="1" smtClean="0"/>
              <a:t>Cookpad.com’s</a:t>
            </a:r>
            <a:r>
              <a:rPr lang="en-US" sz="1400" dirty="0" smtClean="0"/>
              <a:t> internal research, 50% of Japanese women in their 20s and 30s use Cookpad.com as their primary source of recipes and cooking advice.</a:t>
            </a:r>
          </a:p>
        </p:txBody>
      </p:sp>
      <p:sp>
        <p:nvSpPr>
          <p:cNvPr id="15365" name="Slide Number Placeholder 4"/>
          <p:cNvSpPr>
            <a:spLocks noGrp="1"/>
          </p:cNvSpPr>
          <p:nvPr>
            <p:ph type="sldNum" sz="quarter" idx="10"/>
          </p:nvPr>
        </p:nvSpPr>
        <p:spPr bwMode="auto">
          <a:noFill/>
          <a:ln>
            <a:miter lim="800000"/>
            <a:headEnd/>
            <a:tailEnd/>
          </a:ln>
        </p:spPr>
        <p:txBody>
          <a:bodyPr/>
          <a:lstStyle/>
          <a:p>
            <a:fld id="{BEF1ACBF-CC3C-4707-9445-891ABE360AA2}" type="slidenum">
              <a:rPr lang="en-US" altLang="zh-TW"/>
              <a:pPr/>
              <a:t>13</a:t>
            </a:fld>
            <a:endParaRPr lang="en-US" altLang="zh-TW"/>
          </a:p>
        </p:txBody>
      </p:sp>
      <p:pic>
        <p:nvPicPr>
          <p:cNvPr id="13318" name="Picture 6" descr="http://docs.treasure-data.com/images/cookpad-logo.gif"/>
          <p:cNvPicPr>
            <a:picLocks noChangeAspect="1" noChangeArrowheads="1"/>
          </p:cNvPicPr>
          <p:nvPr/>
        </p:nvPicPr>
        <p:blipFill>
          <a:blip r:embed="rId5"/>
          <a:srcRect/>
          <a:stretch>
            <a:fillRect/>
          </a:stretch>
        </p:blipFill>
        <p:spPr bwMode="auto">
          <a:xfrm>
            <a:off x="6141462" y="1932617"/>
            <a:ext cx="2730163" cy="729078"/>
          </a:xfrm>
          <a:prstGeom prst="rect">
            <a:avLst/>
          </a:prstGeom>
          <a:noFill/>
        </p:spPr>
      </p:pic>
      <p:pic>
        <p:nvPicPr>
          <p:cNvPr id="13319" name="Picture 7"/>
          <p:cNvPicPr>
            <a:picLocks noChangeAspect="1" noChangeArrowheads="1"/>
          </p:cNvPicPr>
          <p:nvPr/>
        </p:nvPicPr>
        <p:blipFill>
          <a:blip r:embed="rId6"/>
          <a:srcRect/>
          <a:stretch>
            <a:fillRect/>
          </a:stretch>
        </p:blipFill>
        <p:spPr bwMode="auto">
          <a:xfrm>
            <a:off x="603116" y="2015085"/>
            <a:ext cx="5243208" cy="463863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71438"/>
            <a:ext cx="5543550" cy="765175"/>
          </a:xfrm>
        </p:spPr>
        <p:txBody>
          <a:bodyPr/>
          <a:lstStyle/>
          <a:p>
            <a:pPr>
              <a:defRPr/>
            </a:pPr>
            <a:r>
              <a:rPr lang="en-US" dirty="0" err="1" smtClean="0"/>
              <a:t>Cookpad</a:t>
            </a:r>
            <a:r>
              <a:rPr lang="en-US" dirty="0" smtClean="0"/>
              <a:t> Before</a:t>
            </a:r>
            <a:endParaRPr lang="en-US" dirty="0"/>
          </a:p>
        </p:txBody>
      </p:sp>
      <p:sp>
        <p:nvSpPr>
          <p:cNvPr id="3" name="Content Placeholder 2"/>
          <p:cNvSpPr>
            <a:spLocks noGrp="1"/>
          </p:cNvSpPr>
          <p:nvPr>
            <p:ph idx="1"/>
          </p:nvPr>
        </p:nvSpPr>
        <p:spPr>
          <a:xfrm>
            <a:off x="228600" y="1125538"/>
            <a:ext cx="8686800" cy="5503862"/>
          </a:xfrm>
        </p:spPr>
        <p:txBody>
          <a:bodyPr vert="horz" wrap="square" lIns="91440" tIns="45720" rIns="91440" bIns="45720" numCol="1" anchor="t" anchorCtr="0" compatLnSpc="1">
            <a:prstTxWarp prst="textNoShape">
              <a:avLst/>
            </a:prstTxWarp>
          </a:bodyPr>
          <a:lstStyle/>
          <a:p>
            <a:r>
              <a:rPr lang="en-US" sz="1800" b="1" dirty="0" smtClean="0"/>
              <a:t>Limited Scalability</a:t>
            </a:r>
            <a:r>
              <a:rPr lang="en-US" sz="1800" dirty="0" smtClean="0"/>
              <a:t>: </a:t>
            </a:r>
            <a:r>
              <a:rPr lang="en-US" sz="1800" dirty="0" err="1" smtClean="0">
                <a:solidFill>
                  <a:srgbClr val="FF0000"/>
                </a:solidFill>
              </a:rPr>
              <a:t>MySQL</a:t>
            </a:r>
            <a:r>
              <a:rPr lang="en-US" sz="1800" dirty="0" smtClean="0">
                <a:solidFill>
                  <a:srgbClr val="FF0000"/>
                </a:solidFill>
              </a:rPr>
              <a:t> was not designed to support </a:t>
            </a:r>
            <a:r>
              <a:rPr lang="en-US" sz="1800" dirty="0" err="1" smtClean="0">
                <a:solidFill>
                  <a:srgbClr val="FF0000"/>
                </a:solidFill>
              </a:rPr>
              <a:t>petabytes</a:t>
            </a:r>
            <a:r>
              <a:rPr lang="en-US" sz="1800" dirty="0" smtClean="0">
                <a:solidFill>
                  <a:srgbClr val="FF0000"/>
                </a:solidFill>
              </a:rPr>
              <a:t> of data</a:t>
            </a:r>
            <a:r>
              <a:rPr lang="en-US" sz="1800" dirty="0" smtClean="0"/>
              <a:t>. To make their </a:t>
            </a:r>
            <a:r>
              <a:rPr lang="en-US" sz="1800" dirty="0" err="1" smtClean="0"/>
              <a:t>MySQL</a:t>
            </a:r>
            <a:r>
              <a:rPr lang="en-US" sz="1800" dirty="0" smtClean="0"/>
              <a:t> servers more scalable, Cookpad.com, like most other large-scale </a:t>
            </a:r>
            <a:r>
              <a:rPr lang="en-US" sz="1800" dirty="0" err="1" smtClean="0"/>
              <a:t>MySQL</a:t>
            </a:r>
            <a:r>
              <a:rPr lang="en-US" sz="1800" dirty="0" smtClean="0"/>
              <a:t> users, aggressively </a:t>
            </a:r>
            <a:r>
              <a:rPr lang="en-US" sz="1800" dirty="0" err="1" smtClean="0"/>
              <a:t>sharded</a:t>
            </a:r>
            <a:r>
              <a:rPr lang="en-US" sz="1800" dirty="0" smtClean="0"/>
              <a:t> their </a:t>
            </a:r>
            <a:r>
              <a:rPr lang="en-US" sz="1800" dirty="0" err="1" smtClean="0"/>
              <a:t>MySQL</a:t>
            </a:r>
            <a:r>
              <a:rPr lang="en-US" sz="1800" dirty="0" smtClean="0"/>
              <a:t> databases to alleviate the load on each instance. But this is not a robust solution and usually results in systems that are brittle and hard to scale.</a:t>
            </a:r>
          </a:p>
          <a:p>
            <a:r>
              <a:rPr lang="en-US" sz="1800" b="1" dirty="0" smtClean="0"/>
              <a:t>Rigid Schema</a:t>
            </a:r>
            <a:r>
              <a:rPr lang="en-US" sz="1800" dirty="0" smtClean="0"/>
              <a:t>: </a:t>
            </a:r>
            <a:r>
              <a:rPr lang="en-US" sz="1800" dirty="0" smtClean="0">
                <a:solidFill>
                  <a:srgbClr val="FF0000"/>
                </a:solidFill>
              </a:rPr>
              <a:t>Relational databases</a:t>
            </a:r>
            <a:r>
              <a:rPr lang="en-US" sz="1800" dirty="0" smtClean="0"/>
              <a:t>, including </a:t>
            </a:r>
            <a:r>
              <a:rPr lang="en-US" sz="1800" dirty="0" err="1" smtClean="0"/>
              <a:t>MySQL</a:t>
            </a:r>
            <a:r>
              <a:rPr lang="en-US" sz="1800" dirty="0" smtClean="0"/>
              <a:t>, require </a:t>
            </a:r>
            <a:r>
              <a:rPr lang="en-US" sz="1800" dirty="0" smtClean="0">
                <a:solidFill>
                  <a:srgbClr val="FF0000"/>
                </a:solidFill>
              </a:rPr>
              <a:t>a well-defined schema upfront.</a:t>
            </a:r>
            <a:r>
              <a:rPr lang="en-US" sz="1800" dirty="0" smtClean="0"/>
              <a:t> While a rigid schema can help you organize and document data, it is not well-suited to a fast-moving, data-driven company like Cookpad.com where the underlying data can change weekly if not daily.</a:t>
            </a:r>
          </a:p>
          <a:p>
            <a:r>
              <a:rPr lang="en-US" sz="1800" b="1" dirty="0" smtClean="0"/>
              <a:t>Up to 24 Hours of Delay</a:t>
            </a:r>
            <a:r>
              <a:rPr lang="en-US" sz="1800" dirty="0" smtClean="0"/>
              <a:t>: Because the first step of the ETL process (copying log files from Rails server to </a:t>
            </a:r>
            <a:r>
              <a:rPr lang="en-US" sz="1800" dirty="0" err="1" smtClean="0"/>
              <a:t>MySQL</a:t>
            </a:r>
            <a:r>
              <a:rPr lang="en-US" sz="1800" dirty="0" smtClean="0"/>
              <a:t> servers) was run once a day, data refreshes could take up to 24 hours. Because of this delay, they couldn’t evaluate the effectiveness of new features or the popularity of new content in a timely fashion. The long feedback loop meant slower product development.</a:t>
            </a:r>
          </a:p>
        </p:txBody>
      </p:sp>
      <p:sp>
        <p:nvSpPr>
          <p:cNvPr id="15365" name="Slide Number Placeholder 4"/>
          <p:cNvSpPr>
            <a:spLocks noGrp="1"/>
          </p:cNvSpPr>
          <p:nvPr>
            <p:ph type="sldNum" sz="quarter" idx="10"/>
          </p:nvPr>
        </p:nvSpPr>
        <p:spPr bwMode="auto">
          <a:noFill/>
          <a:ln>
            <a:miter lim="800000"/>
            <a:headEnd/>
            <a:tailEnd/>
          </a:ln>
        </p:spPr>
        <p:txBody>
          <a:bodyPr/>
          <a:lstStyle/>
          <a:p>
            <a:fld id="{BEF1ACBF-CC3C-4707-9445-891ABE360AA2}" type="slidenum">
              <a:rPr lang="en-US" altLang="zh-TW"/>
              <a:pPr/>
              <a:t>14</a:t>
            </a:fld>
            <a:endParaRPr lang="en-US" altLang="zh-TW"/>
          </a:p>
        </p:txBody>
      </p:sp>
      <p:pic>
        <p:nvPicPr>
          <p:cNvPr id="11266" name="Picture 2" descr="http://docs.treasure-data.com/images/cookpad-before.png"/>
          <p:cNvPicPr>
            <a:picLocks noChangeAspect="1" noChangeArrowheads="1"/>
          </p:cNvPicPr>
          <p:nvPr/>
        </p:nvPicPr>
        <p:blipFill>
          <a:blip r:embed="rId3"/>
          <a:srcRect/>
          <a:stretch>
            <a:fillRect/>
          </a:stretch>
        </p:blipFill>
        <p:spPr bwMode="auto">
          <a:xfrm>
            <a:off x="4484451" y="4491444"/>
            <a:ext cx="3927474" cy="2366556"/>
          </a:xfrm>
          <a:prstGeom prst="rect">
            <a:avLst/>
          </a:prstGeom>
          <a:noFill/>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71438"/>
            <a:ext cx="5543550" cy="765175"/>
          </a:xfrm>
        </p:spPr>
        <p:txBody>
          <a:bodyPr/>
          <a:lstStyle/>
          <a:p>
            <a:pPr>
              <a:defRPr/>
            </a:pPr>
            <a:r>
              <a:rPr lang="en-US" dirty="0" err="1" smtClean="0"/>
              <a:t>Cookpad</a:t>
            </a:r>
            <a:r>
              <a:rPr lang="en-US" dirty="0" smtClean="0"/>
              <a:t> After</a:t>
            </a:r>
            <a:endParaRPr lang="en-US" dirty="0"/>
          </a:p>
        </p:txBody>
      </p:sp>
      <p:sp>
        <p:nvSpPr>
          <p:cNvPr id="3" name="Content Placeholder 2"/>
          <p:cNvSpPr>
            <a:spLocks noGrp="1"/>
          </p:cNvSpPr>
          <p:nvPr>
            <p:ph idx="1"/>
          </p:nvPr>
        </p:nvSpPr>
        <p:spPr>
          <a:xfrm>
            <a:off x="228600" y="1125538"/>
            <a:ext cx="8686800" cy="5503862"/>
          </a:xfrm>
        </p:spPr>
        <p:txBody>
          <a:bodyPr vert="horz" wrap="square" lIns="91440" tIns="45720" rIns="91440" bIns="45720" numCol="1" anchor="t" anchorCtr="0" compatLnSpc="1">
            <a:prstTxWarp prst="textNoShape">
              <a:avLst/>
            </a:prstTxWarp>
          </a:bodyPr>
          <a:lstStyle/>
          <a:p>
            <a:r>
              <a:rPr lang="en-US" sz="1600" b="1" dirty="0" smtClean="0"/>
              <a:t>Scalability is no longer an issue</a:t>
            </a:r>
            <a:r>
              <a:rPr lang="en-US" sz="1600" dirty="0" smtClean="0"/>
              <a:t>: unlike </a:t>
            </a:r>
            <a:r>
              <a:rPr lang="en-US" sz="1600" dirty="0" err="1" smtClean="0"/>
              <a:t>MySQL</a:t>
            </a:r>
            <a:r>
              <a:rPr lang="en-US" sz="1600" dirty="0" smtClean="0"/>
              <a:t>, Treasure Data was designed from the ground up to scale. For us, adding more storage or CPU is only a few keystrokes away.</a:t>
            </a:r>
          </a:p>
          <a:p>
            <a:r>
              <a:rPr lang="en-US" sz="1600" b="1" dirty="0" smtClean="0"/>
              <a:t>Flexible Schema</a:t>
            </a:r>
            <a:r>
              <a:rPr lang="en-US" sz="1600" dirty="0" smtClean="0"/>
              <a:t>: Treasure Data’s proprietary columnar database implements a </a:t>
            </a:r>
            <a:r>
              <a:rPr lang="en-US" sz="1600" dirty="0" smtClean="0">
                <a:solidFill>
                  <a:srgbClr val="FF0000"/>
                </a:solidFill>
              </a:rPr>
              <a:t>flexible schema model </a:t>
            </a:r>
            <a:r>
              <a:rPr lang="en-US" sz="1600" dirty="0" smtClean="0"/>
              <a:t>that lets you add or remove a schema at any given time. This means Cookpad.com no longer has to worry about changes in the underlying data model breaking their ETL process.</a:t>
            </a:r>
          </a:p>
          <a:p>
            <a:r>
              <a:rPr lang="en-US" sz="1600" b="1" dirty="0" smtClean="0"/>
              <a:t>Updates every 5 Minutes not every 24 Hours</a:t>
            </a:r>
            <a:r>
              <a:rPr lang="en-US" sz="1600" dirty="0" smtClean="0"/>
              <a:t>: td-agent is a versatile, robust logger that can handle up to 17,000 messages per second per instance. Furthermore, it is far closer to real-time than uploading data in nightly batches: By default, td-agent buffers data locally for reliability and transfers it to Treasure Data every 5 minutes, so the data is never behind by more than 5 minutes. Of course, the size of the buffer window is configurable, so you can bring it as close to real-time as you need to.</a:t>
            </a:r>
          </a:p>
        </p:txBody>
      </p:sp>
      <p:sp>
        <p:nvSpPr>
          <p:cNvPr id="15365" name="Slide Number Placeholder 4"/>
          <p:cNvSpPr>
            <a:spLocks noGrp="1"/>
          </p:cNvSpPr>
          <p:nvPr>
            <p:ph type="sldNum" sz="quarter" idx="10"/>
          </p:nvPr>
        </p:nvSpPr>
        <p:spPr bwMode="auto">
          <a:noFill/>
          <a:ln>
            <a:miter lim="800000"/>
            <a:headEnd/>
            <a:tailEnd/>
          </a:ln>
        </p:spPr>
        <p:txBody>
          <a:bodyPr/>
          <a:lstStyle/>
          <a:p>
            <a:fld id="{BEF1ACBF-CC3C-4707-9445-891ABE360AA2}" type="slidenum">
              <a:rPr lang="en-US" altLang="zh-TW"/>
              <a:pPr/>
              <a:t>15</a:t>
            </a:fld>
            <a:endParaRPr lang="en-US" altLang="zh-TW"/>
          </a:p>
        </p:txBody>
      </p:sp>
      <p:pic>
        <p:nvPicPr>
          <p:cNvPr id="9218" name="Picture 2" descr="http://docs.treasure-data.com/images/cookpad-after.png"/>
          <p:cNvPicPr>
            <a:picLocks noChangeAspect="1" noChangeArrowheads="1"/>
          </p:cNvPicPr>
          <p:nvPr/>
        </p:nvPicPr>
        <p:blipFill>
          <a:blip r:embed="rId3"/>
          <a:srcRect/>
          <a:stretch>
            <a:fillRect/>
          </a:stretch>
        </p:blipFill>
        <p:spPr bwMode="auto">
          <a:xfrm>
            <a:off x="3978612" y="3803858"/>
            <a:ext cx="4777985" cy="2879043"/>
          </a:xfrm>
          <a:prstGeom prst="rect">
            <a:avLst/>
          </a:prstGeom>
          <a:noFill/>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71438"/>
            <a:ext cx="5543550" cy="765175"/>
          </a:xfrm>
        </p:spPr>
        <p:txBody>
          <a:bodyPr/>
          <a:lstStyle/>
          <a:p>
            <a:pPr>
              <a:defRPr/>
            </a:pPr>
            <a:r>
              <a:rPr lang="en-US" dirty="0" smtClean="0"/>
              <a:t>Treasure Data </a:t>
            </a:r>
            <a:r>
              <a:rPr lang="en-US" dirty="0" err="1" smtClean="0"/>
              <a:t>Hadoop</a:t>
            </a:r>
            <a:endParaRPr lang="en-US" dirty="0"/>
          </a:p>
        </p:txBody>
      </p:sp>
      <p:sp>
        <p:nvSpPr>
          <p:cNvPr id="3" name="Content Placeholder 2"/>
          <p:cNvSpPr>
            <a:spLocks noGrp="1"/>
          </p:cNvSpPr>
          <p:nvPr>
            <p:ph idx="1"/>
          </p:nvPr>
        </p:nvSpPr>
        <p:spPr>
          <a:xfrm>
            <a:off x="228600" y="1125538"/>
            <a:ext cx="4139119" cy="5503862"/>
          </a:xfrm>
        </p:spPr>
        <p:txBody>
          <a:bodyPr vert="horz" wrap="square" lIns="91440" tIns="45720" rIns="91440" bIns="45720" numCol="1" anchor="t" anchorCtr="0" compatLnSpc="1">
            <a:prstTxWarp prst="textNoShape">
              <a:avLst/>
            </a:prstTxWarp>
          </a:bodyPr>
          <a:lstStyle/>
          <a:p>
            <a:r>
              <a:rPr lang="en-US" sz="1400" dirty="0" smtClean="0">
                <a:hlinkClick r:id="rId3"/>
              </a:rPr>
              <a:t>Treasure Data </a:t>
            </a:r>
            <a:r>
              <a:rPr lang="en-US" sz="1400" dirty="0" err="1" smtClean="0">
                <a:hlinkClick r:id="rId3"/>
              </a:rPr>
              <a:t>Hadoop</a:t>
            </a:r>
            <a:r>
              <a:rPr lang="en-US" sz="1400" dirty="0" smtClean="0"/>
              <a:t> is a </a:t>
            </a:r>
            <a:r>
              <a:rPr lang="en-US" sz="1400" dirty="0" err="1" smtClean="0"/>
              <a:t>Heroku</a:t>
            </a:r>
            <a:r>
              <a:rPr lang="en-US" sz="1400" dirty="0" smtClean="0"/>
              <a:t> </a:t>
            </a:r>
            <a:r>
              <a:rPr lang="en-US" sz="1400" dirty="0" smtClean="0">
                <a:hlinkClick r:id="rId4"/>
              </a:rPr>
              <a:t>add-on</a:t>
            </a:r>
            <a:r>
              <a:rPr lang="en-US" sz="1400" dirty="0" smtClean="0"/>
              <a:t> to enable </a:t>
            </a:r>
            <a:r>
              <a:rPr lang="en-US" sz="1400" dirty="0" err="1" smtClean="0"/>
              <a:t>Heroku</a:t>
            </a:r>
            <a:r>
              <a:rPr lang="en-US" sz="1400" dirty="0" smtClean="0"/>
              <a:t> users to set up and run their own </a:t>
            </a:r>
            <a:r>
              <a:rPr lang="en-US" sz="1400" b="1" dirty="0" smtClean="0"/>
              <a:t>managed, </a:t>
            </a:r>
            <a:r>
              <a:rPr lang="en-US" sz="1400" b="1" dirty="0" err="1" smtClean="0"/>
              <a:t>Hadoop</a:t>
            </a:r>
            <a:r>
              <a:rPr lang="en-US" sz="1400" b="1" dirty="0" smtClean="0"/>
              <a:t>-based Cloud Data Warehouse within 3 MINUTES</a:t>
            </a:r>
            <a:r>
              <a:rPr lang="en-US" sz="1400" dirty="0" smtClean="0"/>
              <a:t>.</a:t>
            </a:r>
          </a:p>
          <a:p>
            <a:r>
              <a:rPr lang="en-US" sz="1400" dirty="0" smtClean="0"/>
              <a:t>Users can collect semi-structured logs from their applications and analyze the data through a SQL-like query language. The typical use cases include:</a:t>
            </a:r>
          </a:p>
          <a:p>
            <a:pPr>
              <a:buFont typeface="+mj-lt"/>
              <a:buAutoNum type="arabicPeriod"/>
            </a:pPr>
            <a:r>
              <a:rPr lang="en-US" sz="1400" dirty="0" smtClean="0"/>
              <a:t>Daily / Hourly Reports on Application Usage</a:t>
            </a:r>
          </a:p>
          <a:p>
            <a:pPr>
              <a:buFont typeface="+mj-lt"/>
              <a:buAutoNum type="arabicPeriod"/>
            </a:pPr>
            <a:r>
              <a:rPr lang="en-US" sz="1400" dirty="0" smtClean="0"/>
              <a:t>Ranking Calculation</a:t>
            </a:r>
          </a:p>
          <a:p>
            <a:pPr>
              <a:buFont typeface="+mj-lt"/>
              <a:buAutoNum type="arabicPeriod"/>
            </a:pPr>
            <a:r>
              <a:rPr lang="en-US" sz="1400" dirty="0" smtClean="0"/>
              <a:t>Ad-hoc Log Analysis</a:t>
            </a:r>
          </a:p>
          <a:p>
            <a:endParaRPr lang="en-US" sz="1400" dirty="0" smtClean="0"/>
          </a:p>
        </p:txBody>
      </p:sp>
      <p:sp>
        <p:nvSpPr>
          <p:cNvPr id="15365" name="Slide Number Placeholder 4"/>
          <p:cNvSpPr>
            <a:spLocks noGrp="1"/>
          </p:cNvSpPr>
          <p:nvPr>
            <p:ph type="sldNum" sz="quarter" idx="10"/>
          </p:nvPr>
        </p:nvSpPr>
        <p:spPr bwMode="auto">
          <a:noFill/>
          <a:ln>
            <a:miter lim="800000"/>
            <a:headEnd/>
            <a:tailEnd/>
          </a:ln>
        </p:spPr>
        <p:txBody>
          <a:bodyPr/>
          <a:lstStyle/>
          <a:p>
            <a:fld id="{BEF1ACBF-CC3C-4707-9445-891ABE360AA2}" type="slidenum">
              <a:rPr lang="en-US" altLang="zh-TW"/>
              <a:pPr/>
              <a:t>16</a:t>
            </a:fld>
            <a:endParaRPr lang="en-US" altLang="zh-TW"/>
          </a:p>
        </p:txBody>
      </p:sp>
      <p:pic>
        <p:nvPicPr>
          <p:cNvPr id="3074" name="Picture 2"/>
          <p:cNvPicPr>
            <a:picLocks noChangeAspect="1" noChangeArrowheads="1"/>
          </p:cNvPicPr>
          <p:nvPr/>
        </p:nvPicPr>
        <p:blipFill>
          <a:blip r:embed="rId5"/>
          <a:srcRect/>
          <a:stretch>
            <a:fillRect/>
          </a:stretch>
        </p:blipFill>
        <p:spPr bwMode="auto">
          <a:xfrm>
            <a:off x="205699" y="4930707"/>
            <a:ext cx="5619750" cy="12573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6"/>
          <a:srcRect/>
          <a:stretch>
            <a:fillRect/>
          </a:stretch>
        </p:blipFill>
        <p:spPr bwMode="auto">
          <a:xfrm>
            <a:off x="4356016" y="924128"/>
            <a:ext cx="4499802" cy="575918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71438"/>
            <a:ext cx="5543550" cy="765175"/>
          </a:xfrm>
        </p:spPr>
        <p:txBody>
          <a:bodyPr/>
          <a:lstStyle/>
          <a:p>
            <a:pPr>
              <a:defRPr/>
            </a:pPr>
            <a:r>
              <a:rPr lang="en-US" dirty="0" err="1" smtClean="0"/>
              <a:t>QuickStart</a:t>
            </a:r>
            <a:endParaRPr lang="en-US" dirty="0"/>
          </a:p>
        </p:txBody>
      </p:sp>
      <p:sp>
        <p:nvSpPr>
          <p:cNvPr id="3" name="Content Placeholder 2"/>
          <p:cNvSpPr>
            <a:spLocks noGrp="1"/>
          </p:cNvSpPr>
          <p:nvPr>
            <p:ph idx="1"/>
          </p:nvPr>
        </p:nvSpPr>
        <p:spPr>
          <a:xfrm>
            <a:off x="228600" y="1125538"/>
            <a:ext cx="8686800" cy="5503862"/>
          </a:xfrm>
        </p:spPr>
        <p:txBody>
          <a:bodyPr vert="horz" wrap="square" lIns="91440" tIns="45720" rIns="91440" bIns="45720" numCol="1" anchor="t" anchorCtr="0" compatLnSpc="1">
            <a:prstTxWarp prst="textNoShape">
              <a:avLst/>
            </a:prstTxWarp>
          </a:bodyPr>
          <a:lstStyle/>
          <a:p>
            <a:r>
              <a:rPr lang="en-US" sz="1600" dirty="0" smtClean="0"/>
              <a:t>Enable add-on</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r>
              <a:rPr lang="en-US" sz="1600" dirty="0" smtClean="0"/>
              <a:t>Install Treasure Data </a:t>
            </a:r>
            <a:r>
              <a:rPr lang="en-US" sz="1600" dirty="0" err="1" smtClean="0"/>
              <a:t>toolbelt</a:t>
            </a:r>
            <a:r>
              <a:rPr lang="en-US" sz="1600" dirty="0" smtClean="0"/>
              <a:t> (</a:t>
            </a:r>
            <a:r>
              <a:rPr lang="en-US" sz="1600" dirty="0" smtClean="0">
                <a:hlinkClick r:id="rId3"/>
              </a:rPr>
              <a:t>http://toolbelt.treasure-data.com</a:t>
            </a:r>
            <a:r>
              <a:rPr lang="en-US" sz="1600" dirty="0" smtClean="0">
                <a:hlinkClick r:id="rId3"/>
              </a:rPr>
              <a:t>/</a:t>
            </a:r>
            <a:r>
              <a:rPr lang="en-US" sz="1600" dirty="0" smtClean="0"/>
              <a:t>)</a:t>
            </a:r>
          </a:p>
          <a:p>
            <a:endParaRPr lang="en-US" sz="1600" dirty="0" smtClean="0"/>
          </a:p>
        </p:txBody>
      </p:sp>
      <p:sp>
        <p:nvSpPr>
          <p:cNvPr id="15365" name="Slide Number Placeholder 4"/>
          <p:cNvSpPr>
            <a:spLocks noGrp="1"/>
          </p:cNvSpPr>
          <p:nvPr>
            <p:ph type="sldNum" sz="quarter" idx="10"/>
          </p:nvPr>
        </p:nvSpPr>
        <p:spPr bwMode="auto">
          <a:noFill/>
          <a:ln>
            <a:miter lim="800000"/>
            <a:headEnd/>
            <a:tailEnd/>
          </a:ln>
        </p:spPr>
        <p:txBody>
          <a:bodyPr/>
          <a:lstStyle/>
          <a:p>
            <a:fld id="{BEF1ACBF-CC3C-4707-9445-891ABE360AA2}" type="slidenum">
              <a:rPr lang="en-US" altLang="zh-TW"/>
              <a:pPr/>
              <a:t>17</a:t>
            </a:fld>
            <a:endParaRPr lang="en-US" altLang="zh-TW"/>
          </a:p>
        </p:txBody>
      </p:sp>
      <p:pic>
        <p:nvPicPr>
          <p:cNvPr id="1026" name="Picture 2"/>
          <p:cNvPicPr>
            <a:picLocks noChangeAspect="1" noChangeArrowheads="1"/>
          </p:cNvPicPr>
          <p:nvPr/>
        </p:nvPicPr>
        <p:blipFill>
          <a:blip r:embed="rId4"/>
          <a:srcRect/>
          <a:stretch>
            <a:fillRect/>
          </a:stretch>
        </p:blipFill>
        <p:spPr bwMode="auto">
          <a:xfrm>
            <a:off x="632300" y="2807750"/>
            <a:ext cx="7130374" cy="1033674"/>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625001" y="1772055"/>
            <a:ext cx="6039054" cy="766864"/>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418289" y="4386120"/>
            <a:ext cx="2861148" cy="2085308"/>
          </a:xfrm>
          <a:prstGeom prst="rect">
            <a:avLst/>
          </a:prstGeom>
          <a:noFill/>
          <a:ln w="9525">
            <a:noFill/>
            <a:miter lim="800000"/>
            <a:headEnd/>
            <a:tailEnd/>
          </a:ln>
          <a:effectLst/>
        </p:spPr>
      </p:pic>
      <p:pic>
        <p:nvPicPr>
          <p:cNvPr id="1029" name="Picture 5"/>
          <p:cNvPicPr>
            <a:picLocks noChangeAspect="1" noChangeArrowheads="1"/>
          </p:cNvPicPr>
          <p:nvPr/>
        </p:nvPicPr>
        <p:blipFill>
          <a:blip r:embed="rId7"/>
          <a:srcRect/>
          <a:stretch>
            <a:fillRect/>
          </a:stretch>
        </p:blipFill>
        <p:spPr bwMode="auto">
          <a:xfrm>
            <a:off x="3667328" y="4425619"/>
            <a:ext cx="5261346" cy="217226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71438"/>
            <a:ext cx="5543550" cy="765175"/>
          </a:xfrm>
        </p:spPr>
        <p:txBody>
          <a:bodyPr/>
          <a:lstStyle/>
          <a:p>
            <a:pPr>
              <a:defRPr/>
            </a:pPr>
            <a:r>
              <a:rPr lang="en-US" dirty="0" err="1" smtClean="0"/>
              <a:t>QuickStart</a:t>
            </a:r>
            <a:endParaRPr lang="en-US" dirty="0"/>
          </a:p>
        </p:txBody>
      </p:sp>
      <p:sp>
        <p:nvSpPr>
          <p:cNvPr id="3" name="Content Placeholder 2"/>
          <p:cNvSpPr>
            <a:spLocks noGrp="1"/>
          </p:cNvSpPr>
          <p:nvPr>
            <p:ph idx="1"/>
          </p:nvPr>
        </p:nvSpPr>
        <p:spPr>
          <a:xfrm>
            <a:off x="228600" y="1125538"/>
            <a:ext cx="8686800" cy="5503862"/>
          </a:xfrm>
        </p:spPr>
        <p:txBody>
          <a:bodyPr vert="horz" wrap="square" lIns="91440" tIns="45720" rIns="91440" bIns="45720" numCol="1" anchor="t" anchorCtr="0" compatLnSpc="1">
            <a:prstTxWarp prst="textNoShape">
              <a:avLst/>
            </a:prstTxWarp>
          </a:bodyPr>
          <a:lstStyle/>
          <a:p>
            <a:r>
              <a:rPr lang="en-US" sz="1400" dirty="0" smtClean="0"/>
              <a:t>Authorize</a:t>
            </a:r>
          </a:p>
          <a:p>
            <a:endParaRPr lang="en-US" sz="1400" dirty="0" smtClean="0"/>
          </a:p>
          <a:p>
            <a:endParaRPr lang="en-US" sz="1400" dirty="0" smtClean="0"/>
          </a:p>
          <a:p>
            <a:endParaRPr lang="en-US" sz="1400" dirty="0" smtClean="0"/>
          </a:p>
          <a:p>
            <a:endParaRPr lang="en-US" sz="1400" dirty="0" smtClean="0"/>
          </a:p>
          <a:p>
            <a:endParaRPr lang="en-US" sz="1400" dirty="0" smtClean="0"/>
          </a:p>
          <a:p>
            <a:r>
              <a:rPr lang="en-US" sz="1400" dirty="0" smtClean="0"/>
              <a:t>Import sample database</a:t>
            </a:r>
            <a:endParaRPr lang="en-US" sz="1400" dirty="0" smtClean="0"/>
          </a:p>
        </p:txBody>
      </p:sp>
      <p:sp>
        <p:nvSpPr>
          <p:cNvPr id="15365" name="Slide Number Placeholder 4"/>
          <p:cNvSpPr>
            <a:spLocks noGrp="1"/>
          </p:cNvSpPr>
          <p:nvPr>
            <p:ph type="sldNum" sz="quarter" idx="10"/>
          </p:nvPr>
        </p:nvSpPr>
        <p:spPr bwMode="auto">
          <a:noFill/>
          <a:ln>
            <a:miter lim="800000"/>
            <a:headEnd/>
            <a:tailEnd/>
          </a:ln>
        </p:spPr>
        <p:txBody>
          <a:bodyPr/>
          <a:lstStyle/>
          <a:p>
            <a:fld id="{BEF1ACBF-CC3C-4707-9445-891ABE360AA2}" type="slidenum">
              <a:rPr lang="en-US" altLang="zh-TW"/>
              <a:pPr/>
              <a:t>18</a:t>
            </a:fld>
            <a:endParaRPr lang="en-US" altLang="zh-TW"/>
          </a:p>
        </p:txBody>
      </p:sp>
      <p:pic>
        <p:nvPicPr>
          <p:cNvPr id="2050" name="Picture 2"/>
          <p:cNvPicPr>
            <a:picLocks noChangeAspect="1" noChangeArrowheads="1"/>
          </p:cNvPicPr>
          <p:nvPr/>
        </p:nvPicPr>
        <p:blipFill>
          <a:blip r:embed="rId3"/>
          <a:srcRect/>
          <a:stretch>
            <a:fillRect/>
          </a:stretch>
        </p:blipFill>
        <p:spPr bwMode="auto">
          <a:xfrm>
            <a:off x="581735" y="1505152"/>
            <a:ext cx="3933825" cy="11239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565726" y="2923770"/>
            <a:ext cx="5172075" cy="971550"/>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565927" y="3948518"/>
            <a:ext cx="6105525" cy="26574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71438"/>
            <a:ext cx="5543550" cy="765175"/>
          </a:xfrm>
        </p:spPr>
        <p:txBody>
          <a:bodyPr/>
          <a:lstStyle/>
          <a:p>
            <a:pPr>
              <a:defRPr/>
            </a:pPr>
            <a:r>
              <a:rPr lang="en-US" dirty="0" err="1" smtClean="0"/>
              <a:t>QuickStart</a:t>
            </a:r>
            <a:endParaRPr lang="en-US" dirty="0"/>
          </a:p>
        </p:txBody>
      </p:sp>
      <p:sp>
        <p:nvSpPr>
          <p:cNvPr id="3" name="Content Placeholder 2"/>
          <p:cNvSpPr>
            <a:spLocks noGrp="1"/>
          </p:cNvSpPr>
          <p:nvPr>
            <p:ph idx="1"/>
          </p:nvPr>
        </p:nvSpPr>
        <p:spPr>
          <a:xfrm>
            <a:off x="228600" y="1125538"/>
            <a:ext cx="8686800" cy="5503862"/>
          </a:xfrm>
        </p:spPr>
        <p:txBody>
          <a:bodyPr vert="horz" wrap="square" lIns="91440" tIns="45720" rIns="91440" bIns="45720" numCol="1" anchor="t" anchorCtr="0" compatLnSpc="1">
            <a:prstTxWarp prst="textNoShape">
              <a:avLst/>
            </a:prstTxWarp>
          </a:bodyPr>
          <a:lstStyle/>
          <a:p>
            <a:r>
              <a:rPr lang="en-US" sz="1400" dirty="0" smtClean="0"/>
              <a:t>Td tables</a:t>
            </a:r>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r>
              <a:rPr lang="en-US" sz="1400" dirty="0" smtClean="0"/>
              <a:t>Write Queries</a:t>
            </a:r>
            <a:endParaRPr lang="en-US" sz="1400" dirty="0" smtClean="0"/>
          </a:p>
        </p:txBody>
      </p:sp>
      <p:sp>
        <p:nvSpPr>
          <p:cNvPr id="15365" name="Slide Number Placeholder 4"/>
          <p:cNvSpPr>
            <a:spLocks noGrp="1"/>
          </p:cNvSpPr>
          <p:nvPr>
            <p:ph type="sldNum" sz="quarter" idx="10"/>
          </p:nvPr>
        </p:nvSpPr>
        <p:spPr bwMode="auto">
          <a:noFill/>
          <a:ln>
            <a:miter lim="800000"/>
            <a:headEnd/>
            <a:tailEnd/>
          </a:ln>
        </p:spPr>
        <p:txBody>
          <a:bodyPr/>
          <a:lstStyle/>
          <a:p>
            <a:fld id="{BEF1ACBF-CC3C-4707-9445-891ABE360AA2}" type="slidenum">
              <a:rPr lang="en-US" altLang="zh-TW"/>
              <a:pPr/>
              <a:t>19</a:t>
            </a:fld>
            <a:endParaRPr lang="en-US" altLang="zh-TW"/>
          </a:p>
        </p:txBody>
      </p:sp>
      <p:pic>
        <p:nvPicPr>
          <p:cNvPr id="4098" name="Picture 2"/>
          <p:cNvPicPr>
            <a:picLocks noChangeAspect="1" noChangeArrowheads="1"/>
          </p:cNvPicPr>
          <p:nvPr/>
        </p:nvPicPr>
        <p:blipFill>
          <a:blip r:embed="rId3"/>
          <a:srcRect/>
          <a:stretch>
            <a:fillRect/>
          </a:stretch>
        </p:blipFill>
        <p:spPr bwMode="auto">
          <a:xfrm>
            <a:off x="613046" y="1461074"/>
            <a:ext cx="3676650" cy="10953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689656" y="2966937"/>
            <a:ext cx="3510971" cy="361504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http://www.runpc.com.tw/content/190/R190E08_02.gif"/>
          <p:cNvPicPr>
            <a:picLocks noChangeAspect="1" noChangeArrowheads="1"/>
          </p:cNvPicPr>
          <p:nvPr/>
        </p:nvPicPr>
        <p:blipFill>
          <a:blip r:embed="rId3"/>
          <a:srcRect/>
          <a:stretch>
            <a:fillRect/>
          </a:stretch>
        </p:blipFill>
        <p:spPr bwMode="auto">
          <a:xfrm>
            <a:off x="7344381" y="125543"/>
            <a:ext cx="1478605" cy="1128157"/>
          </a:xfrm>
          <a:prstGeom prst="rect">
            <a:avLst/>
          </a:prstGeom>
          <a:noFill/>
        </p:spPr>
      </p:pic>
      <p:sp>
        <p:nvSpPr>
          <p:cNvPr id="2" name="Title 1"/>
          <p:cNvSpPr>
            <a:spLocks noGrp="1"/>
          </p:cNvSpPr>
          <p:nvPr>
            <p:ph type="title"/>
          </p:nvPr>
        </p:nvSpPr>
        <p:spPr>
          <a:xfrm>
            <a:off x="107950" y="71438"/>
            <a:ext cx="5543550" cy="765175"/>
          </a:xfrm>
        </p:spPr>
        <p:txBody>
          <a:bodyPr/>
          <a:lstStyle/>
          <a:p>
            <a:pPr>
              <a:defRPr/>
            </a:pPr>
            <a:r>
              <a:rPr lang="en-US" dirty="0" err="1" smtClean="0"/>
              <a:t>Hadoop</a:t>
            </a:r>
            <a:endParaRPr lang="en-US" dirty="0"/>
          </a:p>
        </p:txBody>
      </p:sp>
      <p:sp>
        <p:nvSpPr>
          <p:cNvPr id="3" name="Content Placeholder 2"/>
          <p:cNvSpPr>
            <a:spLocks noGrp="1"/>
          </p:cNvSpPr>
          <p:nvPr>
            <p:ph idx="1"/>
          </p:nvPr>
        </p:nvSpPr>
        <p:spPr>
          <a:xfrm>
            <a:off x="228600" y="1125538"/>
            <a:ext cx="8686800" cy="5503862"/>
          </a:xfrm>
        </p:spPr>
        <p:txBody>
          <a:bodyPr vert="horz" wrap="square" lIns="91440" tIns="45720" rIns="91440" bIns="45720" numCol="1" anchor="t" anchorCtr="0" compatLnSpc="1">
            <a:prstTxWarp prst="textNoShape">
              <a:avLst/>
            </a:prstTxWarp>
          </a:bodyPr>
          <a:lstStyle/>
          <a:p>
            <a:r>
              <a:rPr lang="en-US" altLang="zh-TW" sz="1400" dirty="0" err="1" smtClean="0"/>
              <a:t>Hadoop</a:t>
            </a:r>
            <a:r>
              <a:rPr lang="zh-TW" altLang="en-US" sz="1400" dirty="0" smtClean="0"/>
              <a:t>的原始作者是</a:t>
            </a:r>
            <a:r>
              <a:rPr lang="en-US" altLang="zh-TW" sz="1400" dirty="0" smtClean="0"/>
              <a:t>Doug Cutting</a:t>
            </a:r>
            <a:r>
              <a:rPr lang="zh-TW" altLang="en-US" sz="1400" dirty="0" smtClean="0"/>
              <a:t>先生，其過去就開發了</a:t>
            </a:r>
            <a:r>
              <a:rPr lang="en-US" altLang="zh-TW" sz="1400" u="sng" dirty="0" smtClean="0">
                <a:hlinkClick r:id="rId4"/>
              </a:rPr>
              <a:t>Apache </a:t>
            </a:r>
            <a:r>
              <a:rPr lang="en-US" altLang="zh-TW" sz="1400" u="sng" dirty="0" err="1" smtClean="0">
                <a:hlinkClick r:id="rId4"/>
              </a:rPr>
              <a:t>Lucene</a:t>
            </a:r>
            <a:r>
              <a:rPr lang="zh-TW" altLang="en-US" sz="1400" u="sng" dirty="0" smtClean="0">
                <a:hlinkClick r:id="rId4"/>
              </a:rPr>
              <a:t>文字搜尋引擎</a:t>
            </a:r>
            <a:r>
              <a:rPr lang="zh-TW" altLang="en-US" sz="1400" dirty="0" smtClean="0"/>
              <a:t>，這是用</a:t>
            </a:r>
            <a:r>
              <a:rPr lang="en-US" altLang="zh-TW" sz="1400" dirty="0" smtClean="0"/>
              <a:t>Java</a:t>
            </a:r>
            <a:r>
              <a:rPr lang="zh-TW" altLang="en-US" sz="1400" dirty="0" smtClean="0"/>
              <a:t>設計的高效能文件索引引擎</a:t>
            </a:r>
            <a:r>
              <a:rPr lang="en-US" altLang="zh-TW" sz="1400" dirty="0" smtClean="0"/>
              <a:t>API</a:t>
            </a:r>
            <a:r>
              <a:rPr lang="zh-TW" altLang="en-US" sz="1400" dirty="0" smtClean="0"/>
              <a:t>，其可索引文件中的每一字，讓搜尋的效率比傳統逐字比較還要高的多，而在開發這個元件的過程，也進而開發了</a:t>
            </a:r>
            <a:r>
              <a:rPr lang="en-US" altLang="zh-TW" sz="1400" dirty="0" smtClean="0"/>
              <a:t>Apache </a:t>
            </a:r>
            <a:r>
              <a:rPr lang="en-US" altLang="zh-TW" sz="1400" dirty="0" err="1" smtClean="0"/>
              <a:t>Nutch</a:t>
            </a:r>
            <a:r>
              <a:rPr lang="zh-TW" altLang="en-US" sz="1400" dirty="0" smtClean="0"/>
              <a:t>這個基於開放原始碼所開發的網頁搜尋引擎元件。 </a:t>
            </a:r>
            <a:br>
              <a:rPr lang="zh-TW" altLang="en-US" sz="1400" dirty="0" smtClean="0"/>
            </a:br>
            <a:r>
              <a:rPr lang="zh-TW" altLang="en-US" sz="1400" dirty="0" smtClean="0"/>
              <a:t/>
            </a:r>
            <a:br>
              <a:rPr lang="zh-TW" altLang="en-US" sz="1400" dirty="0" smtClean="0"/>
            </a:br>
            <a:r>
              <a:rPr lang="zh-TW" altLang="en-US" sz="1400" dirty="0" smtClean="0"/>
              <a:t>其利用了</a:t>
            </a:r>
            <a:r>
              <a:rPr lang="en-US" altLang="zh-TW" sz="1400" dirty="0" err="1" smtClean="0"/>
              <a:t>Lucene</a:t>
            </a:r>
            <a:r>
              <a:rPr lang="zh-TW" altLang="en-US" sz="1400" dirty="0" smtClean="0"/>
              <a:t>函式庫開發，並加入了許多與網頁協定相關的特性，如網頁爬蟲</a:t>
            </a:r>
            <a:r>
              <a:rPr lang="en-US" altLang="zh-TW" sz="1400" dirty="0" smtClean="0"/>
              <a:t>(Web crawler)</a:t>
            </a:r>
            <a:r>
              <a:rPr lang="zh-TW" altLang="en-US" sz="1400" dirty="0" smtClean="0"/>
              <a:t>、網頁連結架構資料庫、</a:t>
            </a:r>
            <a:r>
              <a:rPr lang="en-US" altLang="zh-TW" sz="1400" dirty="0" smtClean="0"/>
              <a:t>HTML</a:t>
            </a:r>
            <a:r>
              <a:rPr lang="zh-TW" altLang="en-US" sz="1400" dirty="0" smtClean="0"/>
              <a:t>和其他文件格式的剖析器等，在</a:t>
            </a:r>
            <a:r>
              <a:rPr lang="en-US" altLang="zh-TW" sz="1400" dirty="0" err="1" smtClean="0"/>
              <a:t>Nutch</a:t>
            </a:r>
            <a:r>
              <a:rPr lang="en-US" altLang="zh-TW" sz="1400" dirty="0" smtClean="0"/>
              <a:t> 0.8</a:t>
            </a:r>
            <a:r>
              <a:rPr lang="zh-TW" altLang="en-US" sz="1400" dirty="0" smtClean="0"/>
              <a:t>版之後，</a:t>
            </a:r>
            <a:r>
              <a:rPr lang="en-US" altLang="zh-TW" sz="1400" dirty="0" err="1" smtClean="0"/>
              <a:t>Hadoop</a:t>
            </a:r>
            <a:r>
              <a:rPr lang="zh-TW" altLang="en-US" sz="1400" dirty="0" smtClean="0"/>
              <a:t>為獨立項目演變為獨立的</a:t>
            </a:r>
            <a:r>
              <a:rPr lang="en-US" altLang="zh-TW" sz="1400" dirty="0" err="1" smtClean="0"/>
              <a:t>Hadoop</a:t>
            </a:r>
            <a:r>
              <a:rPr lang="zh-TW" altLang="en-US" sz="1400" dirty="0" smtClean="0"/>
              <a:t>開發套件。 </a:t>
            </a:r>
            <a:br>
              <a:rPr lang="zh-TW" altLang="en-US" sz="1400" dirty="0" smtClean="0"/>
            </a:br>
            <a:r>
              <a:rPr lang="zh-TW" altLang="en-US" sz="1400" dirty="0" smtClean="0"/>
              <a:t/>
            </a:r>
            <a:br>
              <a:rPr lang="zh-TW" altLang="en-US" sz="1400" dirty="0" smtClean="0"/>
            </a:br>
            <a:r>
              <a:rPr lang="en-US" altLang="zh-TW" sz="1400" dirty="0" err="1" smtClean="0"/>
              <a:t>Hadoop</a:t>
            </a:r>
            <a:r>
              <a:rPr lang="zh-TW" altLang="en-US" sz="1400" dirty="0" smtClean="0"/>
              <a:t>這個代號並不代表任何英文字彙或者縮寫代碼，其是一個無中生有被創造的名稱，作者曾經針對這個名稱做過相關解釋，</a:t>
            </a:r>
            <a:r>
              <a:rPr lang="en-US" altLang="zh-TW" sz="1400" dirty="0" err="1" smtClean="0"/>
              <a:t>Hadoop</a:t>
            </a:r>
            <a:r>
              <a:rPr lang="zh-TW" altLang="en-US" sz="1400" dirty="0" smtClean="0"/>
              <a:t>名稱來自於作者小孩的一個絨毛填充黃色大象玩具，而官方的吉祥物也採用了該圖案</a:t>
            </a:r>
            <a:r>
              <a:rPr lang="en-US" altLang="zh-TW" sz="1400" dirty="0" smtClean="0"/>
              <a:t>(</a:t>
            </a:r>
            <a:r>
              <a:rPr lang="zh-TW" altLang="en-US" sz="1400" dirty="0" smtClean="0"/>
              <a:t>圖</a:t>
            </a:r>
            <a:r>
              <a:rPr lang="en-US" altLang="zh-TW" sz="1400" dirty="0" smtClean="0"/>
              <a:t>2)</a:t>
            </a:r>
            <a:r>
              <a:rPr lang="zh-TW" altLang="en-US" sz="1400" dirty="0" smtClean="0"/>
              <a:t>，主要原因在於開發這項套件的過程中作者需要為開套件提供一個代號方便溝通，而</a:t>
            </a:r>
            <a:r>
              <a:rPr lang="en-US" altLang="zh-TW" sz="1400" dirty="0" err="1" smtClean="0"/>
              <a:t>Hadoop</a:t>
            </a:r>
            <a:r>
              <a:rPr lang="zh-TW" altLang="en-US" sz="1400" dirty="0" smtClean="0"/>
              <a:t>這個名字具備了幾個特性，如相當容易拼字和發音，毫無意義、且沒有在任何地方使用過，因此雀屏中選。 </a:t>
            </a:r>
            <a:br>
              <a:rPr lang="zh-TW" altLang="en-US" sz="1400" dirty="0" smtClean="0"/>
            </a:br>
            <a:r>
              <a:rPr lang="zh-TW" altLang="en-US" sz="1400" dirty="0" smtClean="0"/>
              <a:t/>
            </a:r>
            <a:br>
              <a:rPr lang="zh-TW" altLang="en-US" sz="1400" dirty="0" smtClean="0"/>
            </a:br>
            <a:r>
              <a:rPr lang="zh-TW" altLang="en-US" sz="1400" dirty="0" smtClean="0"/>
              <a:t>在</a:t>
            </a:r>
            <a:r>
              <a:rPr lang="en-US" altLang="zh-TW" sz="1400" dirty="0" err="1" smtClean="0"/>
              <a:t>Hadoop</a:t>
            </a:r>
            <a:r>
              <a:rPr lang="zh-TW" altLang="en-US" sz="1400" dirty="0" smtClean="0"/>
              <a:t>其後所發展的幾個相關套件和模組也都參考了這樣的方式，名稱都不會與主要功能實際相關，而會採用與大象或其他動物的概念來命名作為其開發代號，某些較小的模組功能則會給予較有意義的名稱，如</a:t>
            </a:r>
            <a:r>
              <a:rPr lang="en-US" altLang="zh-TW" sz="1400" dirty="0" err="1" smtClean="0"/>
              <a:t>jobtracker</a:t>
            </a:r>
            <a:r>
              <a:rPr lang="zh-TW" altLang="en-US" sz="1400" dirty="0" smtClean="0"/>
              <a:t>會用來追蹤</a:t>
            </a:r>
            <a:r>
              <a:rPr lang="en-US" altLang="zh-TW" sz="1400" dirty="0" err="1" smtClean="0"/>
              <a:t>MapReduct</a:t>
            </a:r>
            <a:r>
              <a:rPr lang="zh-TW" altLang="en-US" sz="1400" dirty="0" smtClean="0"/>
              <a:t>的作業。 </a:t>
            </a:r>
            <a:br>
              <a:rPr lang="zh-TW" altLang="en-US" sz="1400" dirty="0" smtClean="0"/>
            </a:br>
            <a:r>
              <a:rPr lang="zh-TW" altLang="en-US" sz="1400" dirty="0" smtClean="0"/>
              <a:t/>
            </a:r>
            <a:br>
              <a:rPr lang="zh-TW" altLang="en-US" sz="1400" dirty="0" smtClean="0"/>
            </a:br>
            <a:r>
              <a:rPr lang="zh-TW" altLang="en-US" sz="1400" dirty="0" smtClean="0"/>
              <a:t>其實</a:t>
            </a:r>
            <a:r>
              <a:rPr lang="en-US" altLang="zh-TW" sz="1400" dirty="0" err="1" smtClean="0"/>
              <a:t>Hadoop</a:t>
            </a:r>
            <a:r>
              <a:rPr lang="en-US" altLang="zh-TW" sz="1400" dirty="0" smtClean="0"/>
              <a:t>(</a:t>
            </a:r>
            <a:r>
              <a:rPr lang="zh-TW" altLang="en-US" sz="1400" dirty="0" smtClean="0"/>
              <a:t>圖</a:t>
            </a:r>
            <a:r>
              <a:rPr lang="en-US" altLang="zh-TW" sz="1400" dirty="0" smtClean="0"/>
              <a:t>2)</a:t>
            </a:r>
            <a:r>
              <a:rPr lang="zh-TW" altLang="en-US" sz="1400" dirty="0" smtClean="0"/>
              <a:t>命名的概念也非常類似當年</a:t>
            </a:r>
            <a:r>
              <a:rPr lang="en-US" altLang="zh-TW" sz="1400" dirty="0" smtClean="0"/>
              <a:t>Google</a:t>
            </a:r>
            <a:r>
              <a:rPr lang="zh-TW" altLang="en-US" sz="1400" dirty="0" smtClean="0"/>
              <a:t>命名的由來，</a:t>
            </a:r>
            <a:r>
              <a:rPr lang="en-US" altLang="zh-TW" sz="1400" dirty="0" smtClean="0"/>
              <a:t>Google</a:t>
            </a:r>
            <a:r>
              <a:rPr lang="zh-TW" altLang="en-US" sz="1400" dirty="0" smtClean="0"/>
              <a:t>是英文單詞「</a:t>
            </a:r>
            <a:r>
              <a:rPr lang="en-US" altLang="zh-TW" sz="1400" dirty="0" smtClean="0"/>
              <a:t>Googol</a:t>
            </a:r>
            <a:r>
              <a:rPr lang="zh-TW" altLang="en-US" sz="1400" dirty="0" smtClean="0"/>
              <a:t>」按照通常的英語拼法改寫而來的。</a:t>
            </a:r>
            <a:r>
              <a:rPr lang="en-US" altLang="zh-TW" sz="1400" dirty="0" smtClean="0"/>
              <a:t>Googol</a:t>
            </a:r>
            <a:r>
              <a:rPr lang="zh-TW" altLang="en-US" sz="1400" dirty="0" smtClean="0"/>
              <a:t>是一個大數的名稱，也就是</a:t>
            </a:r>
            <a:r>
              <a:rPr lang="en-US" altLang="zh-TW" sz="1400" dirty="0" smtClean="0"/>
              <a:t>10</a:t>
            </a:r>
            <a:r>
              <a:rPr lang="zh-TW" altLang="en-US" sz="1400" dirty="0" smtClean="0"/>
              <a:t>的</a:t>
            </a:r>
            <a:r>
              <a:rPr lang="en-US" altLang="zh-TW" sz="1400" dirty="0" smtClean="0"/>
              <a:t>100</a:t>
            </a:r>
            <a:r>
              <a:rPr lang="zh-TW" altLang="en-US" sz="1400" dirty="0" smtClean="0"/>
              <a:t>次方，表示</a:t>
            </a:r>
            <a:r>
              <a:rPr lang="en-US" altLang="zh-TW" sz="1400" dirty="0" smtClean="0"/>
              <a:t>1</a:t>
            </a:r>
            <a:r>
              <a:rPr lang="zh-TW" altLang="en-US" sz="1400" dirty="0" smtClean="0"/>
              <a:t>後面加上</a:t>
            </a:r>
            <a:r>
              <a:rPr lang="en-US" altLang="zh-TW" sz="1400" dirty="0" smtClean="0"/>
              <a:t>100</a:t>
            </a:r>
            <a:r>
              <a:rPr lang="zh-TW" altLang="en-US" sz="1400" dirty="0" smtClean="0"/>
              <a:t>個零。</a:t>
            </a:r>
            <a:endParaRPr lang="en-US" sz="1400" dirty="0" smtClean="0"/>
          </a:p>
        </p:txBody>
      </p:sp>
      <p:sp>
        <p:nvSpPr>
          <p:cNvPr id="15365" name="Slide Number Placeholder 4"/>
          <p:cNvSpPr>
            <a:spLocks noGrp="1"/>
          </p:cNvSpPr>
          <p:nvPr>
            <p:ph type="sldNum" sz="quarter" idx="10"/>
          </p:nvPr>
        </p:nvSpPr>
        <p:spPr bwMode="auto">
          <a:noFill/>
          <a:ln>
            <a:miter lim="800000"/>
            <a:headEnd/>
            <a:tailEnd/>
          </a:ln>
        </p:spPr>
        <p:txBody>
          <a:bodyPr/>
          <a:lstStyle/>
          <a:p>
            <a:fld id="{BEF1ACBF-CC3C-4707-9445-891ABE360AA2}" type="slidenum">
              <a:rPr lang="en-US" altLang="zh-TW"/>
              <a:pPr/>
              <a:t>2</a:t>
            </a:fld>
            <a:endParaRPr lang="en-US" altLang="zh-TW"/>
          </a:p>
        </p:txBody>
      </p:sp>
      <p:sp>
        <p:nvSpPr>
          <p:cNvPr id="5734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t>  </a:t>
            </a:r>
            <a:r>
              <a:rPr kumimoji="1" lang="zh-TW" altLang="zh-TW" sz="141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t/>
            </a:r>
            <a:br>
              <a:rPr kumimoji="1" lang="zh-TW" altLang="zh-TW" sz="141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br>
            <a:r>
              <a:rPr kumimoji="1" 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圖</a:t>
            </a:r>
            <a:r>
              <a:rPr kumimoji="1" lang="zh-TW" alt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2</a:t>
            </a:r>
            <a:r>
              <a:rPr kumimoji="1" 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a:t>
            </a:r>
            <a:r>
              <a:rPr kumimoji="1" lang="zh-TW" alt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Hadoop</a:t>
            </a:r>
            <a:r>
              <a:rPr kumimoji="1" 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吉祥物</a:t>
            </a:r>
            <a:r>
              <a:rPr kumimoji="1" lang="zh-TW" sz="6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t> </a:t>
            </a:r>
            <a:endParaRPr kumimoji="1" 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http://www.runpc.com.tw/content/190/R190E08_02.gif"/>
          <p:cNvPicPr>
            <a:picLocks noChangeAspect="1" noChangeArrowheads="1"/>
          </p:cNvPicPr>
          <p:nvPr/>
        </p:nvPicPr>
        <p:blipFill>
          <a:blip r:embed="rId3"/>
          <a:srcRect/>
          <a:stretch>
            <a:fillRect/>
          </a:stretch>
        </p:blipFill>
        <p:spPr bwMode="auto">
          <a:xfrm>
            <a:off x="7344381" y="125543"/>
            <a:ext cx="1478605" cy="1128157"/>
          </a:xfrm>
          <a:prstGeom prst="rect">
            <a:avLst/>
          </a:prstGeom>
          <a:noFill/>
        </p:spPr>
      </p:pic>
      <p:sp>
        <p:nvSpPr>
          <p:cNvPr id="2" name="Title 1"/>
          <p:cNvSpPr>
            <a:spLocks noGrp="1"/>
          </p:cNvSpPr>
          <p:nvPr>
            <p:ph type="title"/>
          </p:nvPr>
        </p:nvSpPr>
        <p:spPr>
          <a:xfrm>
            <a:off x="107950" y="71438"/>
            <a:ext cx="5543550" cy="765175"/>
          </a:xfrm>
        </p:spPr>
        <p:txBody>
          <a:bodyPr/>
          <a:lstStyle/>
          <a:p>
            <a:pPr>
              <a:defRPr/>
            </a:pPr>
            <a:r>
              <a:rPr lang="en-US" dirty="0" err="1" smtClean="0"/>
              <a:t>Hadoop</a:t>
            </a:r>
            <a:endParaRPr lang="en-US" dirty="0"/>
          </a:p>
        </p:txBody>
      </p:sp>
      <p:sp>
        <p:nvSpPr>
          <p:cNvPr id="3" name="Content Placeholder 2"/>
          <p:cNvSpPr>
            <a:spLocks noGrp="1"/>
          </p:cNvSpPr>
          <p:nvPr>
            <p:ph idx="1"/>
          </p:nvPr>
        </p:nvSpPr>
        <p:spPr>
          <a:xfrm>
            <a:off x="228600" y="1125538"/>
            <a:ext cx="8686800" cy="5503862"/>
          </a:xfrm>
        </p:spPr>
        <p:txBody>
          <a:bodyPr vert="horz" wrap="square" lIns="91440" tIns="45720" rIns="91440" bIns="45720" numCol="1" anchor="t" anchorCtr="0" compatLnSpc="1">
            <a:prstTxWarp prst="textNoShape">
              <a:avLst/>
            </a:prstTxWarp>
          </a:bodyPr>
          <a:lstStyle/>
          <a:p>
            <a:r>
              <a:rPr lang="en-US" sz="1400" dirty="0" err="1" smtClean="0"/>
              <a:t>adoop</a:t>
            </a:r>
            <a:r>
              <a:rPr lang="zh-TW" altLang="en-US" sz="1400" dirty="0" smtClean="0"/>
              <a:t>是</a:t>
            </a:r>
            <a:r>
              <a:rPr lang="en-US" sz="1400" dirty="0" smtClean="0"/>
              <a:t>Apache</a:t>
            </a:r>
            <a:r>
              <a:rPr lang="zh-TW" altLang="en-US" sz="1400" dirty="0" smtClean="0"/>
              <a:t>軟體基金會 </a:t>
            </a:r>
            <a:r>
              <a:rPr lang="en-US" altLang="zh-TW" sz="1400" dirty="0" smtClean="0"/>
              <a:t>(</a:t>
            </a:r>
            <a:r>
              <a:rPr lang="en-US" sz="1400" dirty="0" smtClean="0"/>
              <a:t>Apache Software Foundation) </a:t>
            </a:r>
            <a:r>
              <a:rPr lang="zh-TW" altLang="en-US" sz="1400" dirty="0" smtClean="0"/>
              <a:t>底下的開放原始碼計劃 </a:t>
            </a:r>
            <a:r>
              <a:rPr lang="en-US" altLang="zh-TW" sz="1400" dirty="0" smtClean="0"/>
              <a:t>(</a:t>
            </a:r>
            <a:r>
              <a:rPr lang="en-US" sz="1400" dirty="0" smtClean="0"/>
              <a:t>Open source project)，</a:t>
            </a:r>
            <a:r>
              <a:rPr lang="zh-TW" altLang="en-US" sz="1400" dirty="0" smtClean="0"/>
              <a:t>最初是做為</a:t>
            </a:r>
            <a:r>
              <a:rPr lang="en-US" sz="1400" dirty="0" err="1" smtClean="0"/>
              <a:t>Nutch</a:t>
            </a:r>
            <a:r>
              <a:rPr lang="zh-TW" altLang="en-US" sz="1400" dirty="0" smtClean="0"/>
              <a:t>這個開放原始碼的搜尋引擎的一部份。</a:t>
            </a:r>
            <a:r>
              <a:rPr lang="en-US" sz="1400" dirty="0" err="1" smtClean="0"/>
              <a:t>Hadoop</a:t>
            </a:r>
            <a:r>
              <a:rPr lang="zh-TW" altLang="en-US" sz="1400" dirty="0" smtClean="0"/>
              <a:t>是以</a:t>
            </a:r>
            <a:r>
              <a:rPr lang="en-US" sz="1400" dirty="0" smtClean="0"/>
              <a:t>java</a:t>
            </a:r>
            <a:r>
              <a:rPr lang="zh-TW" altLang="en-US" sz="1400" dirty="0" smtClean="0"/>
              <a:t>寫成，可以提供大量資料的分散式運算環境，而且</a:t>
            </a:r>
            <a:r>
              <a:rPr lang="en-US" sz="1400" dirty="0" err="1" smtClean="0"/>
              <a:t>Hadoop</a:t>
            </a:r>
            <a:r>
              <a:rPr lang="zh-TW" altLang="en-US" sz="1400" dirty="0" smtClean="0"/>
              <a:t>的架構是由</a:t>
            </a:r>
            <a:r>
              <a:rPr lang="en-US" sz="1400" dirty="0" smtClean="0"/>
              <a:t>Google</a:t>
            </a:r>
            <a:r>
              <a:rPr lang="zh-TW" altLang="en-US" sz="1400" dirty="0" smtClean="0"/>
              <a:t>發表的</a:t>
            </a:r>
            <a:r>
              <a:rPr lang="en-US" sz="1400" dirty="0" err="1" smtClean="0"/>
              <a:t>BigTable</a:t>
            </a:r>
            <a:r>
              <a:rPr lang="zh-TW" altLang="en-US" sz="1400" dirty="0" smtClean="0"/>
              <a:t>及</a:t>
            </a:r>
            <a:r>
              <a:rPr lang="en-US" sz="1400" dirty="0" smtClean="0"/>
              <a:t>Google File System</a:t>
            </a:r>
            <a:r>
              <a:rPr lang="zh-TW" altLang="en-US" sz="1400" dirty="0" smtClean="0"/>
              <a:t>等文章提出的概念實做而成，所以跟</a:t>
            </a:r>
            <a:r>
              <a:rPr lang="en-US" sz="1400" dirty="0" smtClean="0"/>
              <a:t>Google</a:t>
            </a:r>
            <a:r>
              <a:rPr lang="zh-TW" altLang="en-US" sz="1400" dirty="0" smtClean="0"/>
              <a:t>內部使用的雲端運算架構相似。目前</a:t>
            </a:r>
            <a:r>
              <a:rPr lang="en-US" sz="1400" dirty="0" smtClean="0"/>
              <a:t>Yahoo!</a:t>
            </a:r>
            <a:r>
              <a:rPr lang="zh-TW" altLang="en-US" sz="1400" dirty="0" smtClean="0"/>
              <a:t>及</a:t>
            </a:r>
            <a:r>
              <a:rPr lang="en-US" sz="1400" dirty="0" err="1" smtClean="0"/>
              <a:t>Cloudera</a:t>
            </a:r>
            <a:r>
              <a:rPr lang="zh-TW" altLang="en-US" sz="1400" dirty="0" smtClean="0"/>
              <a:t>等公司都有開發人員投入</a:t>
            </a:r>
            <a:r>
              <a:rPr lang="en-US" sz="1400" dirty="0" err="1" smtClean="0"/>
              <a:t>Hadoop</a:t>
            </a:r>
            <a:r>
              <a:rPr lang="zh-TW" altLang="en-US" sz="1400" dirty="0" smtClean="0"/>
              <a:t>的開發團隊，也有將近一百個公司或組織公開表示使用</a:t>
            </a:r>
            <a:r>
              <a:rPr lang="en-US" sz="1400" dirty="0" err="1" smtClean="0"/>
              <a:t>Hadoop</a:t>
            </a:r>
            <a:r>
              <a:rPr lang="zh-TW" altLang="en-US" sz="1400" dirty="0" smtClean="0"/>
              <a:t>做為雲端運算平台，</a:t>
            </a:r>
            <a:r>
              <a:rPr lang="en-US" sz="1400" dirty="0" smtClean="0"/>
              <a:t>Google</a:t>
            </a:r>
            <a:r>
              <a:rPr lang="zh-TW" altLang="en-US" sz="1400" dirty="0" smtClean="0"/>
              <a:t>及</a:t>
            </a:r>
            <a:r>
              <a:rPr lang="en-US" sz="1400" dirty="0" smtClean="0"/>
              <a:t>IBM</a:t>
            </a:r>
            <a:r>
              <a:rPr lang="zh-TW" altLang="en-US" sz="1400" dirty="0" smtClean="0"/>
              <a:t>也使用</a:t>
            </a:r>
            <a:r>
              <a:rPr lang="en-US" sz="1400" dirty="0" err="1" smtClean="0"/>
              <a:t>Hadoop</a:t>
            </a:r>
            <a:r>
              <a:rPr lang="zh-TW" altLang="en-US" sz="1400" dirty="0" smtClean="0"/>
              <a:t>平台為教育合作環境。</a:t>
            </a:r>
            <a:br>
              <a:rPr lang="zh-TW" altLang="en-US" sz="1400" dirty="0" smtClean="0"/>
            </a:br>
            <a:r>
              <a:rPr lang="en-US" sz="1400" dirty="0" err="1" smtClean="0"/>
              <a:t>Hadoop</a:t>
            </a:r>
            <a:r>
              <a:rPr lang="zh-TW" altLang="en-US" sz="1400" dirty="0" smtClean="0"/>
              <a:t>中包括許多子計劃，其中</a:t>
            </a:r>
            <a:r>
              <a:rPr lang="en-US" sz="1400" dirty="0" err="1" smtClean="0">
                <a:solidFill>
                  <a:srgbClr val="FF0000"/>
                </a:solidFill>
              </a:rPr>
              <a:t>Hadoop</a:t>
            </a:r>
            <a:r>
              <a:rPr lang="en-US" sz="1400" dirty="0" smtClean="0">
                <a:solidFill>
                  <a:srgbClr val="FF0000"/>
                </a:solidFill>
              </a:rPr>
              <a:t> </a:t>
            </a:r>
            <a:r>
              <a:rPr lang="en-US" sz="1400" dirty="0" err="1" smtClean="0">
                <a:solidFill>
                  <a:srgbClr val="FF0000"/>
                </a:solidFill>
              </a:rPr>
              <a:t>MapReduce</a:t>
            </a:r>
            <a:r>
              <a:rPr lang="zh-TW" altLang="en-US" sz="1400" dirty="0" smtClean="0">
                <a:solidFill>
                  <a:srgbClr val="FF0000"/>
                </a:solidFill>
              </a:rPr>
              <a:t>如同</a:t>
            </a:r>
            <a:r>
              <a:rPr lang="en-US" sz="1400" dirty="0" smtClean="0">
                <a:solidFill>
                  <a:srgbClr val="FF0000"/>
                </a:solidFill>
              </a:rPr>
              <a:t>Google </a:t>
            </a:r>
            <a:r>
              <a:rPr lang="en-US" sz="1400" dirty="0" err="1" smtClean="0">
                <a:solidFill>
                  <a:srgbClr val="FF0000"/>
                </a:solidFill>
              </a:rPr>
              <a:t>MapReduce</a:t>
            </a:r>
            <a:r>
              <a:rPr lang="en-US" sz="1400" dirty="0" smtClean="0">
                <a:solidFill>
                  <a:srgbClr val="FF0000"/>
                </a:solidFill>
              </a:rPr>
              <a:t>，</a:t>
            </a:r>
            <a:r>
              <a:rPr lang="zh-TW" altLang="en-US" sz="1400" dirty="0" smtClean="0">
                <a:solidFill>
                  <a:srgbClr val="FF0000"/>
                </a:solidFill>
              </a:rPr>
              <a:t>提供分散式運算環境</a:t>
            </a:r>
            <a:r>
              <a:rPr lang="zh-TW" altLang="en-US" sz="1400" dirty="0" smtClean="0"/>
              <a:t>、</a:t>
            </a:r>
            <a:r>
              <a:rPr lang="en-US" sz="1400" dirty="0" err="1" smtClean="0">
                <a:solidFill>
                  <a:srgbClr val="FF0000"/>
                </a:solidFill>
              </a:rPr>
              <a:t>Hadoop</a:t>
            </a:r>
            <a:r>
              <a:rPr lang="en-US" sz="1400" dirty="0" smtClean="0">
                <a:solidFill>
                  <a:srgbClr val="FF0000"/>
                </a:solidFill>
              </a:rPr>
              <a:t> Distributed File System</a:t>
            </a:r>
            <a:r>
              <a:rPr lang="zh-TW" altLang="en-US" sz="1400" dirty="0" smtClean="0">
                <a:solidFill>
                  <a:srgbClr val="FF0000"/>
                </a:solidFill>
              </a:rPr>
              <a:t>如同</a:t>
            </a:r>
            <a:r>
              <a:rPr lang="en-US" sz="1400" dirty="0" smtClean="0">
                <a:solidFill>
                  <a:srgbClr val="FF0000"/>
                </a:solidFill>
              </a:rPr>
              <a:t>Google File System，</a:t>
            </a:r>
            <a:r>
              <a:rPr lang="zh-TW" altLang="en-US" sz="1400" dirty="0" smtClean="0">
                <a:solidFill>
                  <a:srgbClr val="FF0000"/>
                </a:solidFill>
              </a:rPr>
              <a:t>提供大量儲存空間</a:t>
            </a:r>
            <a:r>
              <a:rPr lang="zh-TW" altLang="en-US" sz="1400" dirty="0" smtClean="0"/>
              <a:t>、</a:t>
            </a:r>
            <a:r>
              <a:rPr lang="en-US" sz="1400" dirty="0" err="1" smtClean="0">
                <a:solidFill>
                  <a:srgbClr val="FF0000"/>
                </a:solidFill>
              </a:rPr>
              <a:t>HBase</a:t>
            </a:r>
            <a:r>
              <a:rPr lang="zh-TW" altLang="en-US" sz="1400" dirty="0" smtClean="0">
                <a:solidFill>
                  <a:srgbClr val="FF0000"/>
                </a:solidFill>
              </a:rPr>
              <a:t>是一個類似 </a:t>
            </a:r>
            <a:r>
              <a:rPr lang="en-US" sz="1400" dirty="0" err="1" smtClean="0">
                <a:solidFill>
                  <a:srgbClr val="FF0000"/>
                </a:solidFill>
              </a:rPr>
              <a:t>BigTable</a:t>
            </a:r>
            <a:r>
              <a:rPr lang="en-US" sz="1400" dirty="0" smtClean="0">
                <a:solidFill>
                  <a:srgbClr val="FF0000"/>
                </a:solidFill>
              </a:rPr>
              <a:t> </a:t>
            </a:r>
            <a:r>
              <a:rPr lang="zh-TW" altLang="en-US" sz="1400" dirty="0" smtClean="0">
                <a:solidFill>
                  <a:srgbClr val="FF0000"/>
                </a:solidFill>
              </a:rPr>
              <a:t>的分散式資料庫 </a:t>
            </a:r>
            <a:r>
              <a:rPr lang="en-US" altLang="zh-TW" sz="1400" dirty="0" smtClean="0"/>
              <a:t>(</a:t>
            </a:r>
            <a:r>
              <a:rPr lang="zh-TW" altLang="en-US" sz="1400" dirty="0" smtClean="0"/>
              <a:t>見表一</a:t>
            </a:r>
            <a:r>
              <a:rPr lang="en-US" altLang="zh-TW" sz="1400" dirty="0" smtClean="0"/>
              <a:t>)</a:t>
            </a:r>
            <a:r>
              <a:rPr lang="zh-TW" altLang="en-US" sz="1400" dirty="0" smtClean="0"/>
              <a:t>，還有其他部份可用來將這三個主要部份連結在一起，方便提供整合的雲端服務</a:t>
            </a:r>
            <a:r>
              <a:rPr lang="zh-TW" altLang="en-US" sz="1400" dirty="0" smtClean="0"/>
              <a:t>。</a:t>
            </a:r>
            <a:endParaRPr lang="en-US" altLang="zh-TW"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r>
              <a:rPr lang="en-US" altLang="zh-TW" sz="1400" b="1" dirty="0" err="1" smtClean="0"/>
              <a:t>Hadoop</a:t>
            </a:r>
            <a:r>
              <a:rPr lang="zh-TW" altLang="en-US" sz="1400" b="1" dirty="0" smtClean="0"/>
              <a:t>較適合接近資料源頭的巨量資料處理</a:t>
            </a:r>
            <a:r>
              <a:rPr lang="zh-TW" altLang="en-US" sz="1400" dirty="0" smtClean="0"/>
              <a:t> </a:t>
            </a:r>
            <a:br>
              <a:rPr lang="zh-TW" altLang="en-US" sz="1400" dirty="0" smtClean="0"/>
            </a:br>
            <a:r>
              <a:rPr lang="zh-TW" altLang="en-US" sz="1400" dirty="0" smtClean="0"/>
              <a:t>目前</a:t>
            </a:r>
            <a:r>
              <a:rPr lang="zh-TW" altLang="en-US" sz="1400" dirty="0" smtClean="0"/>
              <a:t>為止，</a:t>
            </a:r>
            <a:r>
              <a:rPr lang="en-US" altLang="zh-TW" sz="1400" dirty="0" err="1" smtClean="0"/>
              <a:t>Hadoop</a:t>
            </a:r>
            <a:r>
              <a:rPr lang="zh-TW" altLang="en-US" sz="1400" dirty="0" smtClean="0"/>
              <a:t>比較擅長的是演算邏輯單純但大量的離線資料處理，因此，越接近資料源頭的資料處理需求，越適合使用</a:t>
            </a:r>
            <a:r>
              <a:rPr lang="en-US" altLang="zh-TW" sz="1400" dirty="0" err="1" smtClean="0"/>
              <a:t>Hadoop</a:t>
            </a:r>
            <a:r>
              <a:rPr lang="zh-TW" altLang="en-US" sz="1400" dirty="0" smtClean="0"/>
              <a:t>，然而像交易資料與動態的即時資料處理，</a:t>
            </a:r>
            <a:r>
              <a:rPr lang="en-US" altLang="zh-TW" sz="1400" dirty="0" err="1" smtClean="0"/>
              <a:t>Hadoop</a:t>
            </a:r>
            <a:r>
              <a:rPr lang="zh-TW" altLang="en-US" sz="1400" dirty="0" smtClean="0"/>
              <a:t>並不擅長。為了補強</a:t>
            </a:r>
            <a:r>
              <a:rPr lang="en-US" altLang="zh-TW" sz="1400" dirty="0" err="1" smtClean="0"/>
              <a:t>Hadoop</a:t>
            </a:r>
            <a:r>
              <a:rPr lang="zh-TW" altLang="en-US" sz="1400" dirty="0" smtClean="0"/>
              <a:t>的不足，也有網路業者貢獻了即時資料分析的套件，如</a:t>
            </a:r>
            <a:r>
              <a:rPr lang="en-US" altLang="zh-TW" sz="1400" dirty="0" err="1" smtClean="0"/>
              <a:t>Twritter</a:t>
            </a:r>
            <a:r>
              <a:rPr lang="zh-TW" altLang="en-US" sz="1400" dirty="0" smtClean="0"/>
              <a:t>的</a:t>
            </a:r>
            <a:r>
              <a:rPr lang="en-US" altLang="zh-TW" sz="1400" dirty="0" smtClean="0"/>
              <a:t>Strom</a:t>
            </a:r>
            <a:r>
              <a:rPr lang="zh-TW" altLang="en-US" sz="1400" dirty="0" smtClean="0"/>
              <a:t>與</a:t>
            </a:r>
            <a:r>
              <a:rPr lang="en-US" altLang="zh-TW" sz="1400" dirty="0" smtClean="0"/>
              <a:t>Yahoo!</a:t>
            </a:r>
            <a:r>
              <a:rPr lang="zh-TW" altLang="en-US" sz="1400" dirty="0" smtClean="0"/>
              <a:t>的</a:t>
            </a:r>
            <a:r>
              <a:rPr lang="en-US" altLang="zh-TW" sz="1400" dirty="0" smtClean="0"/>
              <a:t>S4</a:t>
            </a:r>
            <a:r>
              <a:rPr lang="zh-TW" altLang="en-US" sz="1400" dirty="0" smtClean="0"/>
              <a:t>。</a:t>
            </a:r>
            <a:endParaRPr lang="en-US" altLang="zh-TW" sz="1400" dirty="0" smtClean="0"/>
          </a:p>
          <a:p>
            <a:pPr>
              <a:buNone/>
            </a:pPr>
            <a:r>
              <a:rPr lang="en-US" altLang="zh-TW" sz="1400" dirty="0" smtClean="0"/>
              <a:t>	</a:t>
            </a:r>
            <a:r>
              <a:rPr lang="zh-TW" altLang="en-US" sz="1400" dirty="0" smtClean="0"/>
              <a:t>企業</a:t>
            </a:r>
            <a:r>
              <a:rPr lang="zh-TW" altLang="en-US" sz="1400" dirty="0" smtClean="0"/>
              <a:t>要導入</a:t>
            </a:r>
            <a:r>
              <a:rPr lang="en-US" altLang="zh-TW" sz="1400" dirty="0" err="1" smtClean="0"/>
              <a:t>Hadoop</a:t>
            </a:r>
            <a:r>
              <a:rPr lang="zh-TW" altLang="en-US" sz="1400" dirty="0" smtClean="0"/>
              <a:t>架構時，必須考量</a:t>
            </a:r>
            <a:r>
              <a:rPr lang="en-US" altLang="zh-TW" sz="1400" dirty="0" err="1" smtClean="0"/>
              <a:t>Hadoop</a:t>
            </a:r>
            <a:r>
              <a:rPr lang="zh-TW" altLang="en-US" sz="1400" dirty="0" smtClean="0"/>
              <a:t>擅長處理的資料特性，較適合</a:t>
            </a:r>
            <a:r>
              <a:rPr lang="zh-TW" altLang="en-US" sz="1400" dirty="0" smtClean="0">
                <a:solidFill>
                  <a:srgbClr val="FF0000"/>
                </a:solidFill>
              </a:rPr>
              <a:t>演算邏輯單純的大量離線資料</a:t>
            </a:r>
            <a:r>
              <a:rPr lang="zh-TW" altLang="en-US" sz="1400" dirty="0" smtClean="0"/>
              <a:t>，因此，</a:t>
            </a:r>
            <a:r>
              <a:rPr lang="en-US" altLang="zh-TW" sz="1400" dirty="0" err="1" smtClean="0"/>
              <a:t>Hadoop</a:t>
            </a:r>
            <a:r>
              <a:rPr lang="zh-TW" altLang="en-US" sz="1400" dirty="0" smtClean="0"/>
              <a:t>的資料處理效能，除了取決資料量大小之外，叢集伺服器數量也是關鍵，系統效能瓶頸則往往出現在</a:t>
            </a:r>
            <a:r>
              <a:rPr lang="en-US" altLang="zh-TW" sz="1400" dirty="0" smtClean="0"/>
              <a:t>I/O</a:t>
            </a:r>
            <a:r>
              <a:rPr lang="zh-TW" altLang="en-US" sz="1400" dirty="0" smtClean="0"/>
              <a:t>、硬碟以及網路傳輸這幾個環節，而非處理器的效能。 </a:t>
            </a:r>
            <a:endParaRPr lang="en-US" sz="1400" dirty="0" smtClean="0"/>
          </a:p>
        </p:txBody>
      </p:sp>
      <p:sp>
        <p:nvSpPr>
          <p:cNvPr id="15365" name="Slide Number Placeholder 4"/>
          <p:cNvSpPr>
            <a:spLocks noGrp="1"/>
          </p:cNvSpPr>
          <p:nvPr>
            <p:ph type="sldNum" sz="quarter" idx="10"/>
          </p:nvPr>
        </p:nvSpPr>
        <p:spPr bwMode="auto">
          <a:noFill/>
          <a:ln>
            <a:miter lim="800000"/>
            <a:headEnd/>
            <a:tailEnd/>
          </a:ln>
        </p:spPr>
        <p:txBody>
          <a:bodyPr/>
          <a:lstStyle/>
          <a:p>
            <a:fld id="{BEF1ACBF-CC3C-4707-9445-891ABE360AA2}" type="slidenum">
              <a:rPr lang="en-US" altLang="zh-TW"/>
              <a:pPr/>
              <a:t>3</a:t>
            </a:fld>
            <a:endParaRPr lang="en-US" altLang="zh-TW"/>
          </a:p>
        </p:txBody>
      </p:sp>
      <p:sp>
        <p:nvSpPr>
          <p:cNvPr id="5734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t>  </a:t>
            </a:r>
            <a:r>
              <a:rPr kumimoji="1" lang="zh-TW" altLang="zh-TW" sz="141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t/>
            </a:r>
            <a:br>
              <a:rPr kumimoji="1" lang="zh-TW" altLang="zh-TW" sz="141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br>
            <a:r>
              <a:rPr kumimoji="1" 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圖</a:t>
            </a:r>
            <a:r>
              <a:rPr kumimoji="1" lang="zh-TW" alt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2</a:t>
            </a:r>
            <a:r>
              <a:rPr kumimoji="1" 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a:t>
            </a:r>
            <a:r>
              <a:rPr kumimoji="1" lang="zh-TW" alt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Hadoop</a:t>
            </a:r>
            <a:r>
              <a:rPr kumimoji="1" 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吉祥物</a:t>
            </a:r>
            <a:r>
              <a:rPr kumimoji="1" lang="zh-TW" sz="6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t> </a:t>
            </a:r>
            <a:endParaRPr kumimoji="1" 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pic>
        <p:nvPicPr>
          <p:cNvPr id="78850" name="Picture 2" descr="http://www.cc.ntu.edu.tw/chinese/epaper/0011/200912201106001.gif"/>
          <p:cNvPicPr>
            <a:picLocks noChangeAspect="1" noChangeArrowheads="1"/>
          </p:cNvPicPr>
          <p:nvPr/>
        </p:nvPicPr>
        <p:blipFill>
          <a:blip r:embed="rId4"/>
          <a:srcRect/>
          <a:stretch>
            <a:fillRect/>
          </a:stretch>
        </p:blipFill>
        <p:spPr bwMode="auto">
          <a:xfrm>
            <a:off x="2149745" y="3287610"/>
            <a:ext cx="3381375" cy="1238250"/>
          </a:xfrm>
          <a:prstGeom prst="rect">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71438"/>
            <a:ext cx="5543550" cy="765175"/>
          </a:xfrm>
        </p:spPr>
        <p:txBody>
          <a:bodyPr/>
          <a:lstStyle/>
          <a:p>
            <a:pPr>
              <a:defRPr/>
            </a:pPr>
            <a:r>
              <a:rPr lang="en-US" dirty="0" err="1" smtClean="0"/>
              <a:t>Hadoop</a:t>
            </a:r>
            <a:endParaRPr lang="en-US" dirty="0"/>
          </a:p>
        </p:txBody>
      </p:sp>
      <p:sp>
        <p:nvSpPr>
          <p:cNvPr id="3" name="Content Placeholder 2"/>
          <p:cNvSpPr>
            <a:spLocks noGrp="1"/>
          </p:cNvSpPr>
          <p:nvPr>
            <p:ph idx="1"/>
          </p:nvPr>
        </p:nvSpPr>
        <p:spPr>
          <a:xfrm>
            <a:off x="228600" y="1125538"/>
            <a:ext cx="8686800" cy="5503862"/>
          </a:xfrm>
        </p:spPr>
        <p:txBody>
          <a:bodyPr vert="horz" wrap="square" lIns="91440" tIns="45720" rIns="91440" bIns="45720" numCol="1" anchor="t" anchorCtr="0" compatLnSpc="1">
            <a:prstTxWarp prst="textNoShape">
              <a:avLst/>
            </a:prstTxWarp>
          </a:bodyPr>
          <a:lstStyle/>
          <a:p>
            <a:r>
              <a:rPr lang="en-US" altLang="zh-TW" sz="1400" dirty="0" err="1" smtClean="0"/>
              <a:t>Hadoop</a:t>
            </a:r>
            <a:r>
              <a:rPr lang="zh-TW" altLang="en-US" sz="1400" dirty="0" smtClean="0"/>
              <a:t>的定位是用來處理與保存大量資料的雲端運算平台，目前屬於</a:t>
            </a:r>
            <a:r>
              <a:rPr lang="en-US" altLang="zh-TW" sz="1400" dirty="0" smtClean="0"/>
              <a:t>Apache</a:t>
            </a:r>
            <a:r>
              <a:rPr lang="zh-TW" altLang="en-US" sz="1400" dirty="0" smtClean="0"/>
              <a:t>頂層專案，在</a:t>
            </a:r>
            <a:r>
              <a:rPr lang="en-US" altLang="zh-TW" sz="1400" dirty="0" err="1" smtClean="0"/>
              <a:t>Hadoop</a:t>
            </a:r>
            <a:r>
              <a:rPr lang="zh-TW" altLang="en-US" sz="1400" dirty="0" smtClean="0"/>
              <a:t>中包含了最著名的分散式檔案系統</a:t>
            </a:r>
            <a:r>
              <a:rPr lang="en-US" altLang="zh-TW" sz="1400" dirty="0" smtClean="0"/>
              <a:t>(HDFS)</a:t>
            </a:r>
            <a:r>
              <a:rPr lang="zh-TW" altLang="en-US" sz="1400" dirty="0" smtClean="0"/>
              <a:t>、</a:t>
            </a:r>
            <a:r>
              <a:rPr lang="en-US" altLang="zh-TW" sz="1400" dirty="0" err="1" smtClean="0"/>
              <a:t>MapReduce</a:t>
            </a:r>
            <a:r>
              <a:rPr lang="zh-TW" altLang="en-US" sz="1400" dirty="0" smtClean="0"/>
              <a:t>框架、儲存系統</a:t>
            </a:r>
            <a:r>
              <a:rPr lang="en-US" altLang="zh-TW" sz="1400" dirty="0" smtClean="0"/>
              <a:t>(</a:t>
            </a:r>
            <a:r>
              <a:rPr lang="en-US" altLang="zh-TW" sz="1400" dirty="0" err="1" smtClean="0"/>
              <a:t>HBase</a:t>
            </a:r>
            <a:r>
              <a:rPr lang="en-US" altLang="zh-TW" sz="1400" dirty="0" smtClean="0"/>
              <a:t>)</a:t>
            </a:r>
            <a:r>
              <a:rPr lang="zh-TW" altLang="en-US" sz="1400" dirty="0" smtClean="0"/>
              <a:t>等元件</a:t>
            </a:r>
            <a:r>
              <a:rPr lang="zh-TW" altLang="en-US" sz="1400" dirty="0" smtClean="0"/>
              <a:t>，以及</a:t>
            </a:r>
            <a:r>
              <a:rPr lang="zh-TW" altLang="en-US" sz="1400" dirty="0" smtClean="0"/>
              <a:t>根據</a:t>
            </a:r>
            <a:r>
              <a:rPr lang="en-US" altLang="zh-TW" sz="1400" dirty="0" err="1" smtClean="0"/>
              <a:t>Hadoop</a:t>
            </a:r>
            <a:r>
              <a:rPr lang="zh-TW" altLang="en-US" sz="1400" dirty="0" smtClean="0"/>
              <a:t>延伸發展的其他子專案： </a:t>
            </a:r>
            <a:br>
              <a:rPr lang="zh-TW" altLang="en-US" sz="1400" dirty="0" smtClean="0"/>
            </a:br>
            <a:r>
              <a:rPr lang="zh-TW" altLang="en-US" sz="1400" dirty="0" smtClean="0"/>
              <a:t>●</a:t>
            </a:r>
            <a:r>
              <a:rPr lang="en-US" altLang="zh-TW" sz="1400" dirty="0" smtClean="0"/>
              <a:t>Core</a:t>
            </a:r>
            <a:r>
              <a:rPr lang="zh-TW" altLang="en-US" sz="1400" dirty="0" smtClean="0"/>
              <a:t>：一組用於分散式檔案系統和一般性</a:t>
            </a:r>
            <a:r>
              <a:rPr lang="en-US" altLang="zh-TW" sz="1400" dirty="0" smtClean="0"/>
              <a:t>I/O</a:t>
            </a:r>
            <a:r>
              <a:rPr lang="zh-TW" altLang="en-US" sz="1400" dirty="0" smtClean="0"/>
              <a:t>之用的元件和介面。 </a:t>
            </a:r>
            <a:br>
              <a:rPr lang="zh-TW" altLang="en-US" sz="1400" dirty="0" smtClean="0"/>
            </a:br>
            <a:r>
              <a:rPr lang="zh-TW" altLang="en-US" sz="1400" dirty="0" smtClean="0"/>
              <a:t>●</a:t>
            </a:r>
            <a:r>
              <a:rPr lang="en-US" altLang="zh-TW" sz="1400" dirty="0" smtClean="0"/>
              <a:t>Avro</a:t>
            </a:r>
            <a:r>
              <a:rPr lang="zh-TW" altLang="en-US" sz="1400" dirty="0" smtClean="0"/>
              <a:t>：提供高效能、跨語言以及可保存資料的</a:t>
            </a:r>
            <a:r>
              <a:rPr lang="en-US" altLang="zh-TW" sz="1400" dirty="0" smtClean="0"/>
              <a:t>RPC</a:t>
            </a:r>
            <a:r>
              <a:rPr lang="zh-TW" altLang="en-US" sz="1400" dirty="0" smtClean="0"/>
              <a:t>資料序列化系統。 </a:t>
            </a:r>
            <a:br>
              <a:rPr lang="zh-TW" altLang="en-US" sz="1400" dirty="0" smtClean="0"/>
            </a:br>
            <a:r>
              <a:rPr lang="zh-TW" altLang="en-US" sz="1400" dirty="0" smtClean="0"/>
              <a:t>●</a:t>
            </a:r>
            <a:r>
              <a:rPr lang="en-US" altLang="zh-TW" sz="1400" dirty="0" smtClean="0"/>
              <a:t>Pig</a:t>
            </a:r>
            <a:r>
              <a:rPr lang="zh-TW" altLang="en-US" sz="1400" dirty="0" smtClean="0"/>
              <a:t>：超大資料集的資料流語言以及執行環境，可在</a:t>
            </a:r>
            <a:r>
              <a:rPr lang="en-US" altLang="zh-TW" sz="1400" dirty="0" smtClean="0"/>
              <a:t>HDFS</a:t>
            </a:r>
            <a:r>
              <a:rPr lang="zh-TW" altLang="en-US" sz="1400" dirty="0" smtClean="0"/>
              <a:t>和</a:t>
            </a:r>
            <a:r>
              <a:rPr lang="en-US" altLang="zh-TW" sz="1400" dirty="0" err="1" smtClean="0"/>
              <a:t>MapReduce</a:t>
            </a:r>
            <a:r>
              <a:rPr lang="zh-TW" altLang="en-US" sz="1400" dirty="0" smtClean="0"/>
              <a:t>叢集環境中執行。 </a:t>
            </a:r>
            <a:br>
              <a:rPr lang="zh-TW" altLang="en-US" sz="1400" dirty="0" smtClean="0"/>
            </a:br>
            <a:r>
              <a:rPr lang="zh-TW" altLang="en-US" sz="1400" dirty="0" smtClean="0"/>
              <a:t>●</a:t>
            </a:r>
            <a:r>
              <a:rPr lang="en-US" altLang="zh-TW" sz="1400" dirty="0" err="1" smtClean="0"/>
              <a:t>ZooKeeper</a:t>
            </a:r>
            <a:r>
              <a:rPr lang="zh-TW" altLang="en-US" sz="1400" dirty="0" smtClean="0"/>
              <a:t>：分散式且高可用性的協調服務，可為建置分散式系統提供分散式鎖定等原始鎖定功能。 </a:t>
            </a:r>
            <a:br>
              <a:rPr lang="zh-TW" altLang="en-US" sz="1400" dirty="0" smtClean="0"/>
            </a:br>
            <a:r>
              <a:rPr lang="zh-TW" altLang="en-US" sz="1400" dirty="0" smtClean="0"/>
              <a:t>●</a:t>
            </a:r>
            <a:r>
              <a:rPr lang="en-US" altLang="zh-TW" sz="1400" dirty="0" smtClean="0"/>
              <a:t>Hive</a:t>
            </a:r>
            <a:r>
              <a:rPr lang="zh-TW" altLang="en-US" sz="1400" dirty="0" smtClean="0"/>
              <a:t>：分散式資料倉儲，透過</a:t>
            </a:r>
            <a:r>
              <a:rPr lang="en-US" altLang="zh-TW" sz="1400" dirty="0" err="1" smtClean="0"/>
              <a:t>Hiave</a:t>
            </a:r>
            <a:r>
              <a:rPr lang="zh-TW" altLang="en-US" sz="1400" dirty="0" smtClean="0"/>
              <a:t>可管理存放於</a:t>
            </a:r>
            <a:r>
              <a:rPr lang="en-US" altLang="zh-TW" sz="1400" dirty="0" smtClean="0"/>
              <a:t>HDFS</a:t>
            </a:r>
            <a:r>
              <a:rPr lang="zh-TW" altLang="en-US" sz="1400" dirty="0" smtClean="0"/>
              <a:t>的資料，並提供根據</a:t>
            </a:r>
            <a:r>
              <a:rPr lang="en-US" altLang="zh-TW" sz="1400" dirty="0" smtClean="0"/>
              <a:t>SQL</a:t>
            </a:r>
            <a:r>
              <a:rPr lang="zh-TW" altLang="en-US" sz="1400" dirty="0" smtClean="0"/>
              <a:t>發展的查詢語言來查詢資料。 </a:t>
            </a:r>
            <a:br>
              <a:rPr lang="zh-TW" altLang="en-US" sz="1400" dirty="0" smtClean="0"/>
            </a:br>
            <a:r>
              <a:rPr lang="zh-TW" altLang="en-US" sz="1400" dirty="0" smtClean="0"/>
              <a:t>●</a:t>
            </a:r>
            <a:r>
              <a:rPr lang="en-US" altLang="zh-TW" sz="1400" dirty="0" err="1" smtClean="0"/>
              <a:t>Chukwa</a:t>
            </a:r>
            <a:r>
              <a:rPr lang="zh-TW" altLang="en-US" sz="1400" dirty="0" smtClean="0"/>
              <a:t>：分散式資料收集和分析系統，其會執行收集器以便在</a:t>
            </a:r>
            <a:r>
              <a:rPr lang="en-US" altLang="zh-TW" sz="1400" dirty="0" smtClean="0"/>
              <a:t>HDFS</a:t>
            </a:r>
            <a:r>
              <a:rPr lang="zh-TW" altLang="en-US" sz="1400" dirty="0" smtClean="0"/>
              <a:t>中儲存資料，且會使用</a:t>
            </a:r>
            <a:r>
              <a:rPr lang="en-US" altLang="zh-TW" sz="1400" dirty="0" err="1" smtClean="0"/>
              <a:t>MapReduce</a:t>
            </a:r>
            <a:r>
              <a:rPr lang="zh-TW" altLang="en-US" sz="1400" dirty="0" smtClean="0"/>
              <a:t>來產生報表。 </a:t>
            </a:r>
            <a:endParaRPr lang="en-US" sz="1400" dirty="0" smtClean="0"/>
          </a:p>
        </p:txBody>
      </p:sp>
      <p:sp>
        <p:nvSpPr>
          <p:cNvPr id="15365" name="Slide Number Placeholder 4"/>
          <p:cNvSpPr>
            <a:spLocks noGrp="1"/>
          </p:cNvSpPr>
          <p:nvPr>
            <p:ph type="sldNum" sz="quarter" idx="10"/>
          </p:nvPr>
        </p:nvSpPr>
        <p:spPr bwMode="auto">
          <a:noFill/>
          <a:ln>
            <a:miter lim="800000"/>
            <a:headEnd/>
            <a:tailEnd/>
          </a:ln>
        </p:spPr>
        <p:txBody>
          <a:bodyPr/>
          <a:lstStyle/>
          <a:p>
            <a:fld id="{BEF1ACBF-CC3C-4707-9445-891ABE360AA2}" type="slidenum">
              <a:rPr lang="en-US" altLang="zh-TW"/>
              <a:pPr/>
              <a:t>4</a:t>
            </a:fld>
            <a:endParaRPr lang="en-US" altLang="zh-TW"/>
          </a:p>
        </p:txBody>
      </p:sp>
      <p:sp>
        <p:nvSpPr>
          <p:cNvPr id="5734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t>  </a:t>
            </a:r>
            <a:r>
              <a:rPr kumimoji="1" lang="zh-TW" altLang="zh-TW" sz="141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t/>
            </a:r>
            <a:br>
              <a:rPr kumimoji="1" lang="zh-TW" altLang="zh-TW" sz="141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br>
            <a:r>
              <a:rPr kumimoji="1" 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圖</a:t>
            </a:r>
            <a:r>
              <a:rPr kumimoji="1" lang="zh-TW" alt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2</a:t>
            </a:r>
            <a:r>
              <a:rPr kumimoji="1" 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a:t>
            </a:r>
            <a:r>
              <a:rPr kumimoji="1" lang="zh-TW" alt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Hadoop</a:t>
            </a:r>
            <a:r>
              <a:rPr kumimoji="1" 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吉祥物</a:t>
            </a:r>
            <a:r>
              <a:rPr kumimoji="1" lang="zh-TW" sz="6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t> </a:t>
            </a:r>
            <a:endParaRPr kumimoji="1" 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pic>
        <p:nvPicPr>
          <p:cNvPr id="70658" name="Picture 2" descr="http://www.runpc.com.tw/content/190/R190E08_03.gif"/>
          <p:cNvPicPr>
            <a:picLocks noChangeAspect="1" noChangeArrowheads="1"/>
          </p:cNvPicPr>
          <p:nvPr/>
        </p:nvPicPr>
        <p:blipFill>
          <a:blip r:embed="rId3"/>
          <a:srcRect/>
          <a:stretch>
            <a:fillRect/>
          </a:stretch>
        </p:blipFill>
        <p:spPr bwMode="auto">
          <a:xfrm>
            <a:off x="3380065" y="3521413"/>
            <a:ext cx="2446733" cy="3145072"/>
          </a:xfrm>
          <a:prstGeom prst="rect">
            <a:avLst/>
          </a:prstGeo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71438"/>
            <a:ext cx="5543550" cy="765175"/>
          </a:xfrm>
        </p:spPr>
        <p:txBody>
          <a:bodyPr/>
          <a:lstStyle/>
          <a:p>
            <a:pPr>
              <a:defRPr/>
            </a:pPr>
            <a:r>
              <a:rPr lang="en-US" dirty="0" smtClean="0"/>
              <a:t>Why use </a:t>
            </a:r>
            <a:r>
              <a:rPr lang="en-US" dirty="0" err="1" smtClean="0"/>
              <a:t>Hadoop</a:t>
            </a:r>
            <a:endParaRPr lang="en-US" dirty="0"/>
          </a:p>
        </p:txBody>
      </p:sp>
      <p:sp>
        <p:nvSpPr>
          <p:cNvPr id="3" name="Content Placeholder 2"/>
          <p:cNvSpPr>
            <a:spLocks noGrp="1"/>
          </p:cNvSpPr>
          <p:nvPr>
            <p:ph idx="1"/>
          </p:nvPr>
        </p:nvSpPr>
        <p:spPr>
          <a:xfrm>
            <a:off x="228600" y="1125538"/>
            <a:ext cx="8686800" cy="5503862"/>
          </a:xfrm>
        </p:spPr>
        <p:txBody>
          <a:bodyPr vert="horz" wrap="square" lIns="91440" tIns="45720" rIns="91440" bIns="45720" numCol="1" anchor="t" anchorCtr="0" compatLnSpc="1">
            <a:prstTxWarp prst="textNoShape">
              <a:avLst/>
            </a:prstTxWarp>
          </a:bodyPr>
          <a:lstStyle/>
          <a:p>
            <a:endParaRPr lang="en-US" sz="1400" dirty="0" smtClean="0"/>
          </a:p>
        </p:txBody>
      </p:sp>
      <p:sp>
        <p:nvSpPr>
          <p:cNvPr id="15365" name="Slide Number Placeholder 4"/>
          <p:cNvSpPr>
            <a:spLocks noGrp="1"/>
          </p:cNvSpPr>
          <p:nvPr>
            <p:ph type="sldNum" sz="quarter" idx="10"/>
          </p:nvPr>
        </p:nvSpPr>
        <p:spPr bwMode="auto">
          <a:noFill/>
          <a:ln>
            <a:miter lim="800000"/>
            <a:headEnd/>
            <a:tailEnd/>
          </a:ln>
        </p:spPr>
        <p:txBody>
          <a:bodyPr/>
          <a:lstStyle/>
          <a:p>
            <a:fld id="{BEF1ACBF-CC3C-4707-9445-891ABE360AA2}" type="slidenum">
              <a:rPr lang="en-US" altLang="zh-TW"/>
              <a:pPr/>
              <a:t>5</a:t>
            </a:fld>
            <a:endParaRPr lang="en-US" altLang="zh-TW"/>
          </a:p>
        </p:txBody>
      </p:sp>
      <p:pic>
        <p:nvPicPr>
          <p:cNvPr id="8194" name="Picture 2"/>
          <p:cNvPicPr>
            <a:picLocks noChangeAspect="1" noChangeArrowheads="1"/>
          </p:cNvPicPr>
          <p:nvPr/>
        </p:nvPicPr>
        <p:blipFill>
          <a:blip r:embed="rId3"/>
          <a:srcRect/>
          <a:stretch>
            <a:fillRect/>
          </a:stretch>
        </p:blipFill>
        <p:spPr bwMode="auto">
          <a:xfrm>
            <a:off x="330740" y="1125471"/>
            <a:ext cx="8513883" cy="502241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71438"/>
            <a:ext cx="5543550" cy="765175"/>
          </a:xfrm>
        </p:spPr>
        <p:txBody>
          <a:bodyPr/>
          <a:lstStyle/>
          <a:p>
            <a:pPr>
              <a:defRPr/>
            </a:pPr>
            <a:r>
              <a:rPr lang="en-US" dirty="0" err="1" smtClean="0"/>
              <a:t>MapReduce</a:t>
            </a:r>
            <a:endParaRPr lang="en-US" dirty="0"/>
          </a:p>
        </p:txBody>
      </p:sp>
      <p:sp>
        <p:nvSpPr>
          <p:cNvPr id="3" name="Content Placeholder 2"/>
          <p:cNvSpPr>
            <a:spLocks noGrp="1"/>
          </p:cNvSpPr>
          <p:nvPr>
            <p:ph idx="1"/>
          </p:nvPr>
        </p:nvSpPr>
        <p:spPr>
          <a:xfrm>
            <a:off x="228600" y="1125538"/>
            <a:ext cx="8686800" cy="5503862"/>
          </a:xfrm>
        </p:spPr>
        <p:txBody>
          <a:bodyPr vert="horz" wrap="square" lIns="91440" tIns="45720" rIns="91440" bIns="45720" numCol="1" anchor="t" anchorCtr="0" compatLnSpc="1">
            <a:prstTxWarp prst="textNoShape">
              <a:avLst/>
            </a:prstTxWarp>
          </a:bodyPr>
          <a:lstStyle/>
          <a:p>
            <a:r>
              <a:rPr lang="en-US" altLang="zh-TW" sz="1400" dirty="0" err="1" smtClean="0"/>
              <a:t>MapReduce</a:t>
            </a:r>
            <a:r>
              <a:rPr lang="zh-TW" altLang="en-US" sz="1400" dirty="0" smtClean="0"/>
              <a:t>誕生源由是</a:t>
            </a:r>
            <a:r>
              <a:rPr lang="en-US" altLang="zh-TW" sz="1400" dirty="0" smtClean="0"/>
              <a:t>Google</a:t>
            </a:r>
            <a:r>
              <a:rPr lang="zh-TW" altLang="en-US" sz="1400" dirty="0" smtClean="0"/>
              <a:t>需要進行大規模資料處理，而在這個過程中，發現了處理大量資料時會面臨某些共同問題，如需要使用許多機器協同計算，以及處理輸入資料時有兩項基本作業：</a:t>
            </a:r>
            <a:r>
              <a:rPr lang="en-US" altLang="zh-TW" sz="1400" dirty="0" smtClean="0"/>
              <a:t>Map</a:t>
            </a:r>
            <a:r>
              <a:rPr lang="zh-TW" altLang="en-US" sz="1400" dirty="0" smtClean="0"/>
              <a:t>和</a:t>
            </a:r>
            <a:r>
              <a:rPr lang="en-US" altLang="zh-TW" sz="1400" dirty="0" smtClean="0"/>
              <a:t>Reduce</a:t>
            </a:r>
            <a:r>
              <a:rPr lang="zh-TW" altLang="en-US" sz="1400" dirty="0" smtClean="0"/>
              <a:t>。 </a:t>
            </a:r>
            <a:br>
              <a:rPr lang="zh-TW" altLang="en-US" sz="1400" dirty="0" smtClean="0"/>
            </a:br>
            <a:r>
              <a:rPr lang="zh-TW" altLang="en-US" sz="1400" dirty="0" smtClean="0"/>
              <a:t/>
            </a:r>
            <a:br>
              <a:rPr lang="zh-TW" altLang="en-US" sz="1400" dirty="0" smtClean="0"/>
            </a:br>
            <a:r>
              <a:rPr lang="zh-TW" altLang="en-US" sz="1400" dirty="0" smtClean="0"/>
              <a:t>這兩項作業主要是受到</a:t>
            </a:r>
            <a:r>
              <a:rPr lang="zh-TW" altLang="en-US" sz="1400" u="sng" dirty="0" smtClean="0">
                <a:hlinkClick r:id="rId3"/>
              </a:rPr>
              <a:t>函數編程</a:t>
            </a:r>
            <a:r>
              <a:rPr lang="zh-TW" altLang="en-US" sz="1400" dirty="0" smtClean="0"/>
              <a:t>的啟發，以</a:t>
            </a:r>
            <a:r>
              <a:rPr lang="en-US" altLang="zh-TW" sz="1400" dirty="0" smtClean="0"/>
              <a:t>Map/Reduce</a:t>
            </a:r>
            <a:r>
              <a:rPr lang="zh-TW" altLang="en-US" sz="1400" dirty="0" smtClean="0"/>
              <a:t>為基礎的應用程式，能夠運作在由上千台</a:t>
            </a:r>
            <a:r>
              <a:rPr lang="en-US" altLang="zh-TW" sz="1400" dirty="0" smtClean="0"/>
              <a:t>PC</a:t>
            </a:r>
            <a:r>
              <a:rPr lang="zh-TW" altLang="en-US" sz="1400" dirty="0" smtClean="0"/>
              <a:t>所組成的大型叢集上，並以一種</a:t>
            </a:r>
            <a:r>
              <a:rPr lang="zh-TW" altLang="en-US" sz="1400" dirty="0" smtClean="0">
                <a:solidFill>
                  <a:srgbClr val="FF0000"/>
                </a:solidFill>
              </a:rPr>
              <a:t>可靠容錯的方式平行處理上</a:t>
            </a:r>
            <a:r>
              <a:rPr lang="en-US" altLang="zh-TW" sz="1400" dirty="0" smtClean="0">
                <a:solidFill>
                  <a:srgbClr val="FF0000"/>
                </a:solidFill>
              </a:rPr>
              <a:t>P</a:t>
            </a:r>
            <a:r>
              <a:rPr lang="zh-TW" altLang="en-US" sz="1400" dirty="0" smtClean="0">
                <a:solidFill>
                  <a:srgbClr val="FF0000"/>
                </a:solidFill>
              </a:rPr>
              <a:t>級別的資料集</a:t>
            </a:r>
            <a:r>
              <a:rPr lang="zh-TW" altLang="en-US" sz="1400" dirty="0" smtClean="0"/>
              <a:t>。 </a:t>
            </a:r>
            <a:br>
              <a:rPr lang="zh-TW" altLang="en-US" sz="1400" dirty="0" smtClean="0"/>
            </a:br>
            <a:r>
              <a:rPr lang="zh-TW" altLang="en-US" sz="1400" dirty="0" smtClean="0"/>
              <a:t/>
            </a:r>
            <a:br>
              <a:rPr lang="zh-TW" altLang="en-US" sz="1400" dirty="0" smtClean="0"/>
            </a:br>
            <a:r>
              <a:rPr lang="zh-TW" altLang="en-US" sz="1400" dirty="0" smtClean="0"/>
              <a:t>在函數編程中很早就有了</a:t>
            </a:r>
            <a:r>
              <a:rPr lang="en-US" altLang="zh-TW" sz="1400" dirty="0" smtClean="0"/>
              <a:t>Map</a:t>
            </a:r>
            <a:r>
              <a:rPr lang="zh-TW" altLang="en-US" sz="1400" dirty="0" smtClean="0"/>
              <a:t>和</a:t>
            </a:r>
            <a:r>
              <a:rPr lang="en-US" altLang="zh-TW" sz="1400" dirty="0" smtClean="0"/>
              <a:t>Reduce</a:t>
            </a:r>
            <a:r>
              <a:rPr lang="zh-TW" altLang="en-US" sz="1400" dirty="0" smtClean="0"/>
              <a:t>觀念，其實類似於演算法中各個擊破的作法</a:t>
            </a:r>
            <a:r>
              <a:rPr lang="en-US" altLang="zh-TW" sz="1400" dirty="0" smtClean="0"/>
              <a:t>(Divide and Conquer)</a:t>
            </a:r>
            <a:r>
              <a:rPr lang="zh-TW" altLang="en-US" sz="1400" dirty="0" smtClean="0"/>
              <a:t>，也就是將問題分解成很多個小問題之後再做總和。</a:t>
            </a:r>
            <a:r>
              <a:rPr lang="en-US" altLang="zh-TW" sz="1400" dirty="0" smtClean="0"/>
              <a:t>Map</a:t>
            </a:r>
            <a:r>
              <a:rPr lang="zh-TW" altLang="en-US" sz="1400" dirty="0" smtClean="0"/>
              <a:t>函數的輸入是一個鍵</a:t>
            </a:r>
            <a:r>
              <a:rPr lang="en-US" altLang="zh-TW" sz="1400" dirty="0" smtClean="0"/>
              <a:t>/</a:t>
            </a:r>
            <a:r>
              <a:rPr lang="zh-TW" altLang="en-US" sz="1400" dirty="0" smtClean="0"/>
              <a:t>值序對組，輸出則為另一組中繼過渡的鍵</a:t>
            </a:r>
            <a:r>
              <a:rPr lang="en-US" altLang="zh-TW" sz="1400" dirty="0" smtClean="0"/>
              <a:t>/</a:t>
            </a:r>
            <a:r>
              <a:rPr lang="zh-TW" altLang="en-US" sz="1400" dirty="0" smtClean="0"/>
              <a:t>值序對組。而</a:t>
            </a:r>
            <a:r>
              <a:rPr lang="en-US" altLang="zh-TW" sz="1400" dirty="0" smtClean="0"/>
              <a:t>Reduce</a:t>
            </a:r>
            <a:r>
              <a:rPr lang="zh-TW" altLang="en-US" sz="1400" dirty="0" smtClean="0"/>
              <a:t>函數則負責針對相同的中繼過渡的鍵</a:t>
            </a:r>
            <a:r>
              <a:rPr lang="en-US" altLang="zh-TW" sz="1400" dirty="0" smtClean="0"/>
              <a:t>/</a:t>
            </a:r>
            <a:r>
              <a:rPr lang="zh-TW" altLang="en-US" sz="1400" dirty="0" smtClean="0"/>
              <a:t>值序對組合併其所有相關聯的中繼值，並產生輸出結果的鍵</a:t>
            </a:r>
            <a:r>
              <a:rPr lang="en-US" altLang="zh-TW" sz="1400" dirty="0" smtClean="0"/>
              <a:t>/</a:t>
            </a:r>
            <a:r>
              <a:rPr lang="zh-TW" altLang="en-US" sz="1400" dirty="0" smtClean="0"/>
              <a:t>值序對組</a:t>
            </a:r>
            <a:r>
              <a:rPr lang="zh-TW" altLang="en-US" sz="1400" dirty="0" smtClean="0"/>
              <a:t>。</a:t>
            </a:r>
            <a:endParaRPr lang="en-US" altLang="zh-TW" sz="1400" dirty="0" smtClean="0"/>
          </a:p>
          <a:p>
            <a:pPr>
              <a:buNone/>
            </a:pPr>
            <a:r>
              <a:rPr lang="en-US" altLang="zh-TW" sz="1400" dirty="0" smtClean="0"/>
              <a:t>	</a:t>
            </a:r>
            <a:r>
              <a:rPr lang="en-US" altLang="zh-TW" sz="1400" dirty="0" err="1" smtClean="0"/>
              <a:t>MapReduce</a:t>
            </a:r>
            <a:r>
              <a:rPr lang="zh-TW" altLang="en-US" sz="1400" dirty="0" smtClean="0"/>
              <a:t>則是由</a:t>
            </a:r>
            <a:r>
              <a:rPr lang="en-US" altLang="zh-TW" sz="1400" dirty="0" smtClean="0"/>
              <a:t>Google</a:t>
            </a:r>
            <a:r>
              <a:rPr lang="zh-TW" altLang="en-US" sz="1400" dirty="0" smtClean="0"/>
              <a:t>所發展的軟體框架，目的是對電腦叢集上的大型資料集執行分散式運算，讓使用者可以把心力放在定義</a:t>
            </a:r>
            <a:r>
              <a:rPr lang="en-US" altLang="zh-TW" sz="1400" dirty="0" smtClean="0"/>
              <a:t>Map</a:t>
            </a:r>
            <a:r>
              <a:rPr lang="zh-TW" altLang="en-US" sz="1400" dirty="0" smtClean="0"/>
              <a:t>和</a:t>
            </a:r>
            <a:r>
              <a:rPr lang="en-US" altLang="zh-TW" sz="1400" dirty="0" smtClean="0"/>
              <a:t>Reduce</a:t>
            </a:r>
            <a:r>
              <a:rPr lang="zh-TW" altLang="en-US" sz="1400" dirty="0" smtClean="0"/>
              <a:t>函數，</a:t>
            </a:r>
            <a:r>
              <a:rPr lang="en-US" altLang="zh-TW" sz="1400" dirty="0" err="1" smtClean="0"/>
              <a:t>MapReduce</a:t>
            </a:r>
            <a:r>
              <a:rPr lang="zh-TW" altLang="en-US" sz="1400" dirty="0" smtClean="0"/>
              <a:t>框架會協調機器資源配置並處理的程式輸入、輸入與執行，所有的執行細節交由</a:t>
            </a:r>
            <a:r>
              <a:rPr lang="en-US" altLang="zh-TW" sz="1400" dirty="0" err="1" smtClean="0"/>
              <a:t>MapReduce</a:t>
            </a:r>
            <a:r>
              <a:rPr lang="zh-TW" altLang="en-US" sz="1400" dirty="0" smtClean="0"/>
              <a:t>框架處理。透過</a:t>
            </a:r>
            <a:r>
              <a:rPr lang="en-US" altLang="zh-TW" sz="1400" dirty="0" err="1" smtClean="0"/>
              <a:t>MapReduce</a:t>
            </a:r>
            <a:r>
              <a:rPr lang="zh-TW" altLang="en-US" sz="1400" dirty="0" smtClean="0"/>
              <a:t>可以用於大型資料處理，例如：</a:t>
            </a:r>
            <a:r>
              <a:rPr lang="zh-TW" altLang="en-US" sz="1400" dirty="0" smtClean="0">
                <a:solidFill>
                  <a:srgbClr val="FF0000"/>
                </a:solidFill>
              </a:rPr>
              <a:t>搜尋、索引製作與排序，大型資料集的資料採礦與機器學習，大型網站的網站存取日誌分析等應用</a:t>
            </a:r>
            <a:r>
              <a:rPr lang="zh-TW" altLang="en-US" sz="1400" dirty="0" smtClean="0"/>
              <a:t>。</a:t>
            </a:r>
            <a:r>
              <a:rPr lang="zh-TW" altLang="en-US" sz="1400" dirty="0" smtClean="0"/>
              <a:t> </a:t>
            </a:r>
            <a:endParaRPr lang="en-US" sz="1400" dirty="0" smtClean="0"/>
          </a:p>
        </p:txBody>
      </p:sp>
      <p:sp>
        <p:nvSpPr>
          <p:cNvPr id="15365" name="Slide Number Placeholder 4"/>
          <p:cNvSpPr>
            <a:spLocks noGrp="1"/>
          </p:cNvSpPr>
          <p:nvPr>
            <p:ph type="sldNum" sz="quarter" idx="10"/>
          </p:nvPr>
        </p:nvSpPr>
        <p:spPr bwMode="auto">
          <a:noFill/>
          <a:ln>
            <a:miter lim="800000"/>
            <a:headEnd/>
            <a:tailEnd/>
          </a:ln>
        </p:spPr>
        <p:txBody>
          <a:bodyPr/>
          <a:lstStyle/>
          <a:p>
            <a:fld id="{BEF1ACBF-CC3C-4707-9445-891ABE360AA2}" type="slidenum">
              <a:rPr lang="en-US" altLang="zh-TW"/>
              <a:pPr/>
              <a:t>6</a:t>
            </a:fld>
            <a:endParaRPr lang="en-US" altLang="zh-TW"/>
          </a:p>
        </p:txBody>
      </p:sp>
      <p:sp>
        <p:nvSpPr>
          <p:cNvPr id="5734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t>  </a:t>
            </a:r>
            <a:r>
              <a:rPr kumimoji="1" lang="zh-TW" altLang="zh-TW" sz="141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t/>
            </a:r>
            <a:br>
              <a:rPr kumimoji="1" lang="zh-TW" altLang="zh-TW" sz="141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br>
            <a:r>
              <a:rPr kumimoji="1" 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圖</a:t>
            </a:r>
            <a:r>
              <a:rPr kumimoji="1" lang="zh-TW" alt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2</a:t>
            </a:r>
            <a:r>
              <a:rPr kumimoji="1" 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a:t>
            </a:r>
            <a:r>
              <a:rPr kumimoji="1" lang="zh-TW" alt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Hadoop</a:t>
            </a:r>
            <a:r>
              <a:rPr kumimoji="1" 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吉祥物</a:t>
            </a:r>
            <a:r>
              <a:rPr kumimoji="1" lang="zh-TW" sz="6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t> </a:t>
            </a:r>
            <a:endParaRPr kumimoji="1" 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pic>
        <p:nvPicPr>
          <p:cNvPr id="72706" name="Picture 2" descr="http://www.runpc.com.tw/content/190/R190E08_04.gif"/>
          <p:cNvPicPr>
            <a:picLocks noChangeAspect="1" noChangeArrowheads="1"/>
          </p:cNvPicPr>
          <p:nvPr/>
        </p:nvPicPr>
        <p:blipFill>
          <a:blip r:embed="rId4"/>
          <a:srcRect/>
          <a:stretch>
            <a:fillRect/>
          </a:stretch>
        </p:blipFill>
        <p:spPr bwMode="auto">
          <a:xfrm>
            <a:off x="1050588" y="3592545"/>
            <a:ext cx="4523361" cy="3109812"/>
          </a:xfrm>
          <a:prstGeom prst="rect">
            <a:avLst/>
          </a:prstGeo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71438"/>
            <a:ext cx="5543550" cy="765175"/>
          </a:xfrm>
        </p:spPr>
        <p:txBody>
          <a:bodyPr/>
          <a:lstStyle/>
          <a:p>
            <a:pPr>
              <a:defRPr/>
            </a:pPr>
            <a:r>
              <a:rPr lang="en-US" dirty="0" smtClean="0"/>
              <a:t>HDFS</a:t>
            </a:r>
            <a:endParaRPr lang="en-US" dirty="0"/>
          </a:p>
        </p:txBody>
      </p:sp>
      <p:sp>
        <p:nvSpPr>
          <p:cNvPr id="3" name="Content Placeholder 2"/>
          <p:cNvSpPr>
            <a:spLocks noGrp="1"/>
          </p:cNvSpPr>
          <p:nvPr>
            <p:ph idx="1"/>
          </p:nvPr>
        </p:nvSpPr>
        <p:spPr>
          <a:xfrm>
            <a:off x="228600" y="1125538"/>
            <a:ext cx="8686800" cy="5503862"/>
          </a:xfrm>
        </p:spPr>
        <p:txBody>
          <a:bodyPr vert="horz" wrap="square" lIns="91440" tIns="45720" rIns="91440" bIns="45720" numCol="1" anchor="t" anchorCtr="0" compatLnSpc="1">
            <a:prstTxWarp prst="textNoShape">
              <a:avLst/>
            </a:prstTxWarp>
          </a:bodyPr>
          <a:lstStyle/>
          <a:p>
            <a:r>
              <a:rPr lang="en-US" altLang="zh-TW" sz="1400" dirty="0" smtClean="0"/>
              <a:t>HDFS</a:t>
            </a:r>
            <a:r>
              <a:rPr lang="zh-TW" altLang="en-US" sz="1400" dirty="0" smtClean="0"/>
              <a:t>的設計理念是在分散式的儲存環境裏，提供單一的目錄系統 </a:t>
            </a:r>
            <a:r>
              <a:rPr lang="en-US" altLang="zh-TW" sz="1400" dirty="0" smtClean="0"/>
              <a:t>(Single Namespace)</a:t>
            </a:r>
            <a:r>
              <a:rPr lang="zh-TW" altLang="en-US" sz="1400" dirty="0" smtClean="0"/>
              <a:t>，一個典型的超大型分散式檔案系統中，通常會有數萬個節點、數億個檔案、以及數十</a:t>
            </a:r>
            <a:r>
              <a:rPr lang="en-US" altLang="zh-TW" sz="1400" dirty="0" err="1" smtClean="0"/>
              <a:t>Peta</a:t>
            </a:r>
            <a:r>
              <a:rPr lang="en-US" altLang="zh-TW" sz="1400" dirty="0" smtClean="0"/>
              <a:t> Bytes</a:t>
            </a:r>
            <a:r>
              <a:rPr lang="zh-TW" altLang="en-US" sz="1400" dirty="0" smtClean="0"/>
              <a:t>的資料量，而這樣的分散式檔案系統具備的資料存取特性為</a:t>
            </a:r>
            <a:r>
              <a:rPr lang="en-US" altLang="zh-TW" sz="1400" dirty="0" smtClean="0">
                <a:hlinkClick r:id="rId3"/>
              </a:rPr>
              <a:t>Write Once Read Many</a:t>
            </a:r>
            <a:r>
              <a:rPr lang="zh-TW" altLang="en-US" sz="1400" dirty="0" smtClean="0">
                <a:hlinkClick r:id="rId3"/>
              </a:rPr>
              <a:t>存取模式</a:t>
            </a:r>
            <a:r>
              <a:rPr lang="zh-TW" altLang="en-US" sz="1400" dirty="0" smtClean="0"/>
              <a:t>。 </a:t>
            </a:r>
            <a:br>
              <a:rPr lang="zh-TW" altLang="en-US" sz="1400" dirty="0" smtClean="0"/>
            </a:br>
            <a:r>
              <a:rPr lang="zh-TW" altLang="en-US" sz="1400" dirty="0" smtClean="0"/>
              <a:t/>
            </a:r>
            <a:br>
              <a:rPr lang="zh-TW" altLang="en-US" sz="1400" dirty="0" smtClean="0"/>
            </a:br>
            <a:r>
              <a:rPr lang="zh-TW" altLang="en-US" sz="1400" dirty="0" smtClean="0"/>
              <a:t>也就是檔案一旦建立、寫入之後就不允許修改，在這之中，每個檔案被分割成許多區塊</a:t>
            </a:r>
            <a:r>
              <a:rPr lang="en-US" altLang="zh-TW" sz="1400" dirty="0" smtClean="0"/>
              <a:t>(block)</a:t>
            </a:r>
            <a:r>
              <a:rPr lang="zh-TW" altLang="en-US" sz="1400" dirty="0" smtClean="0"/>
              <a:t>與異地備份，每個區塊的大小通常為</a:t>
            </a:r>
            <a:r>
              <a:rPr lang="en-US" altLang="zh-TW" sz="1400" dirty="0" smtClean="0"/>
              <a:t>128 MB</a:t>
            </a:r>
            <a:r>
              <a:rPr lang="zh-TW" altLang="en-US" sz="1400" dirty="0" smtClean="0"/>
              <a:t>，系統會將每個區塊複製許多複本</a:t>
            </a:r>
            <a:r>
              <a:rPr lang="en-US" altLang="zh-TW" sz="1400" dirty="0" smtClean="0"/>
              <a:t>(replica)</a:t>
            </a:r>
            <a:r>
              <a:rPr lang="zh-TW" altLang="en-US" sz="1400" dirty="0" smtClean="0"/>
              <a:t>，並分散儲存於不同的資料節點</a:t>
            </a:r>
            <a:r>
              <a:rPr lang="en-US" altLang="zh-TW" sz="1400" dirty="0" smtClean="0"/>
              <a:t>(</a:t>
            </a:r>
            <a:r>
              <a:rPr lang="en-US" altLang="zh-TW" sz="1400" dirty="0" err="1" smtClean="0"/>
              <a:t>DataNode</a:t>
            </a:r>
            <a:r>
              <a:rPr lang="en-US" altLang="zh-TW" sz="1400" dirty="0" smtClean="0"/>
              <a:t>)</a:t>
            </a:r>
            <a:r>
              <a:rPr lang="zh-TW" altLang="en-US" sz="1400" dirty="0" smtClean="0"/>
              <a:t>上。 </a:t>
            </a:r>
            <a:br>
              <a:rPr lang="zh-TW" altLang="en-US" sz="1400" dirty="0" smtClean="0"/>
            </a:br>
            <a:r>
              <a:rPr lang="zh-TW" altLang="en-US" sz="1400" dirty="0" smtClean="0"/>
              <a:t/>
            </a:r>
            <a:br>
              <a:rPr lang="zh-TW" altLang="en-US" sz="1400" dirty="0" smtClean="0"/>
            </a:br>
            <a:r>
              <a:rPr lang="zh-TW" altLang="en-US" sz="1400" dirty="0" smtClean="0"/>
              <a:t>除此之外，</a:t>
            </a:r>
            <a:r>
              <a:rPr lang="en-US" altLang="zh-TW" sz="1400" dirty="0" smtClean="0"/>
              <a:t>HDFS</a:t>
            </a:r>
            <a:r>
              <a:rPr lang="zh-TW" altLang="en-US" sz="1400" dirty="0" smtClean="0"/>
              <a:t>中很重要的概念是其認為移動運算到資料端通常比移動資料到運算端來的成本低，這是由於資料的位置資訊會被考慮在內，因此運算作業可以移至資料所在位置，處理資料的檔案複本預設是每個檔案儲存</a:t>
            </a:r>
            <a:r>
              <a:rPr lang="en-US" altLang="zh-TW" sz="1400" dirty="0" smtClean="0"/>
              <a:t>3</a:t>
            </a:r>
            <a:r>
              <a:rPr lang="zh-TW" altLang="en-US" sz="1400" dirty="0" smtClean="0"/>
              <a:t>份，該設定可由開發人員自訂。 </a:t>
            </a:r>
            <a:br>
              <a:rPr lang="zh-TW" altLang="en-US" sz="1400" dirty="0" smtClean="0"/>
            </a:br>
            <a:r>
              <a:rPr lang="zh-TW" altLang="en-US" sz="1400" dirty="0" smtClean="0"/>
              <a:t/>
            </a:r>
            <a:br>
              <a:rPr lang="zh-TW" altLang="en-US" sz="1400" dirty="0" smtClean="0"/>
            </a:br>
            <a:r>
              <a:rPr lang="en-US" altLang="zh-TW" sz="1400" dirty="0" smtClean="0"/>
              <a:t>HDFS</a:t>
            </a:r>
            <a:r>
              <a:rPr lang="zh-TW" altLang="en-US" sz="1400" dirty="0" smtClean="0"/>
              <a:t>採用的是一般等級伺服器，因此透過複製資料的方式以因應硬體的故障，當偵測到錯誤時，即可從複製的備份資料執行資料回復。圖</a:t>
            </a:r>
            <a:r>
              <a:rPr lang="en-US" altLang="zh-TW" sz="1400" dirty="0" smtClean="0"/>
              <a:t>5</a:t>
            </a:r>
            <a:r>
              <a:rPr lang="zh-TW" altLang="en-US" sz="1400" dirty="0" smtClean="0"/>
              <a:t>所示為</a:t>
            </a:r>
            <a:r>
              <a:rPr lang="en-US" altLang="zh-TW" sz="1400" dirty="0" smtClean="0"/>
              <a:t>HDFS</a:t>
            </a:r>
            <a:r>
              <a:rPr lang="zh-TW" altLang="en-US" sz="1400" dirty="0" smtClean="0"/>
              <a:t>架構，未來會陸續在專欄文章中進行更深入的</a:t>
            </a:r>
            <a:r>
              <a:rPr lang="en-US" altLang="zh-TW" sz="1400" dirty="0" smtClean="0"/>
              <a:t>HDFS</a:t>
            </a:r>
            <a:r>
              <a:rPr lang="zh-TW" altLang="en-US" sz="1400" dirty="0" smtClean="0"/>
              <a:t>探討。 </a:t>
            </a:r>
            <a:endParaRPr lang="en-US" sz="1400" dirty="0" smtClean="0"/>
          </a:p>
        </p:txBody>
      </p:sp>
      <p:sp>
        <p:nvSpPr>
          <p:cNvPr id="15365" name="Slide Number Placeholder 4"/>
          <p:cNvSpPr>
            <a:spLocks noGrp="1"/>
          </p:cNvSpPr>
          <p:nvPr>
            <p:ph type="sldNum" sz="quarter" idx="10"/>
          </p:nvPr>
        </p:nvSpPr>
        <p:spPr bwMode="auto">
          <a:noFill/>
          <a:ln>
            <a:miter lim="800000"/>
            <a:headEnd/>
            <a:tailEnd/>
          </a:ln>
        </p:spPr>
        <p:txBody>
          <a:bodyPr/>
          <a:lstStyle/>
          <a:p>
            <a:fld id="{BEF1ACBF-CC3C-4707-9445-891ABE360AA2}" type="slidenum">
              <a:rPr lang="en-US" altLang="zh-TW"/>
              <a:pPr/>
              <a:t>7</a:t>
            </a:fld>
            <a:endParaRPr lang="en-US" altLang="zh-TW"/>
          </a:p>
        </p:txBody>
      </p:sp>
      <p:sp>
        <p:nvSpPr>
          <p:cNvPr id="5734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t>  </a:t>
            </a:r>
            <a:r>
              <a:rPr kumimoji="1" lang="zh-TW" altLang="zh-TW" sz="141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t/>
            </a:r>
            <a:br>
              <a:rPr kumimoji="1" lang="zh-TW" altLang="zh-TW" sz="141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br>
            <a:r>
              <a:rPr kumimoji="1" 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圖</a:t>
            </a:r>
            <a:r>
              <a:rPr kumimoji="1" lang="zh-TW" alt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2</a:t>
            </a:r>
            <a:r>
              <a:rPr kumimoji="1" 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a:t>
            </a:r>
            <a:r>
              <a:rPr kumimoji="1" lang="zh-TW" alt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Hadoop</a:t>
            </a:r>
            <a:r>
              <a:rPr kumimoji="1" 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吉祥物</a:t>
            </a:r>
            <a:r>
              <a:rPr kumimoji="1" lang="zh-TW" sz="6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t> </a:t>
            </a:r>
            <a:endParaRPr kumimoji="1" 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pic>
        <p:nvPicPr>
          <p:cNvPr id="74754" name="Picture 2" descr="http://www.runpc.com.tw/content/190/R190E08_05.gif"/>
          <p:cNvPicPr>
            <a:picLocks noChangeAspect="1" noChangeArrowheads="1"/>
          </p:cNvPicPr>
          <p:nvPr/>
        </p:nvPicPr>
        <p:blipFill>
          <a:blip r:embed="rId4"/>
          <a:srcRect/>
          <a:stretch>
            <a:fillRect/>
          </a:stretch>
        </p:blipFill>
        <p:spPr bwMode="auto">
          <a:xfrm>
            <a:off x="2558374" y="3374464"/>
            <a:ext cx="5233482" cy="3483536"/>
          </a:xfrm>
          <a:prstGeom prst="rect">
            <a:avLst/>
          </a:prstGeo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descr="http://www.runpc.com.tw/content/190/R190E08_06.gif"/>
          <p:cNvPicPr>
            <a:picLocks noChangeAspect="1" noChangeArrowheads="1"/>
          </p:cNvPicPr>
          <p:nvPr/>
        </p:nvPicPr>
        <p:blipFill>
          <a:blip r:embed="rId3"/>
          <a:srcRect/>
          <a:stretch>
            <a:fillRect/>
          </a:stretch>
        </p:blipFill>
        <p:spPr bwMode="auto">
          <a:xfrm>
            <a:off x="1682885" y="2957327"/>
            <a:ext cx="6164026" cy="3900673"/>
          </a:xfrm>
          <a:prstGeom prst="rect">
            <a:avLst/>
          </a:prstGeom>
          <a:noFill/>
        </p:spPr>
      </p:pic>
      <p:sp>
        <p:nvSpPr>
          <p:cNvPr id="2" name="Title 1"/>
          <p:cNvSpPr>
            <a:spLocks noGrp="1"/>
          </p:cNvSpPr>
          <p:nvPr>
            <p:ph type="title"/>
          </p:nvPr>
        </p:nvSpPr>
        <p:spPr>
          <a:xfrm>
            <a:off x="107950" y="71438"/>
            <a:ext cx="5543550" cy="765175"/>
          </a:xfrm>
        </p:spPr>
        <p:txBody>
          <a:bodyPr/>
          <a:lstStyle/>
          <a:p>
            <a:pPr>
              <a:defRPr/>
            </a:pPr>
            <a:r>
              <a:rPr lang="en-US" dirty="0" smtClean="0"/>
              <a:t>H-Base</a:t>
            </a:r>
            <a:endParaRPr lang="en-US" dirty="0"/>
          </a:p>
        </p:txBody>
      </p:sp>
      <p:sp>
        <p:nvSpPr>
          <p:cNvPr id="3" name="Content Placeholder 2"/>
          <p:cNvSpPr>
            <a:spLocks noGrp="1"/>
          </p:cNvSpPr>
          <p:nvPr>
            <p:ph idx="1"/>
          </p:nvPr>
        </p:nvSpPr>
        <p:spPr>
          <a:xfrm>
            <a:off x="228600" y="1125538"/>
            <a:ext cx="8686800" cy="5503862"/>
          </a:xfrm>
        </p:spPr>
        <p:txBody>
          <a:bodyPr vert="horz" wrap="square" lIns="91440" tIns="45720" rIns="91440" bIns="45720" numCol="1" anchor="t" anchorCtr="0" compatLnSpc="1">
            <a:prstTxWarp prst="textNoShape">
              <a:avLst/>
            </a:prstTxWarp>
          </a:bodyPr>
          <a:lstStyle/>
          <a:p>
            <a:r>
              <a:rPr lang="en-US" altLang="zh-TW" sz="1400" dirty="0" err="1" smtClean="0"/>
              <a:t>HBase</a:t>
            </a:r>
            <a:r>
              <a:rPr lang="en-US" altLang="zh-TW" sz="1400" dirty="0" smtClean="0"/>
              <a:t> is an open source, non-relational, distributed database modeled after Google's </a:t>
            </a:r>
            <a:r>
              <a:rPr lang="en-US" altLang="zh-TW" sz="1400" dirty="0" err="1" smtClean="0"/>
              <a:t>BigTable</a:t>
            </a:r>
            <a:r>
              <a:rPr lang="en-US" altLang="zh-TW" sz="1400" dirty="0" smtClean="0"/>
              <a:t> and is written in Java.</a:t>
            </a:r>
          </a:p>
          <a:p>
            <a:r>
              <a:rPr lang="zh-TW" altLang="en-US" sz="1400" dirty="0" smtClean="0"/>
              <a:t>簡而言之</a:t>
            </a:r>
            <a:r>
              <a:rPr lang="zh-TW" altLang="en-US" sz="1400" dirty="0" smtClean="0"/>
              <a:t>，</a:t>
            </a:r>
            <a:r>
              <a:rPr lang="en-US" altLang="zh-TW" sz="1400" dirty="0" err="1" smtClean="0"/>
              <a:t>HBase</a:t>
            </a:r>
            <a:r>
              <a:rPr lang="zh-TW" altLang="en-US" sz="1400" dirty="0" smtClean="0"/>
              <a:t>的目標是作為</a:t>
            </a:r>
            <a:r>
              <a:rPr lang="en-US" altLang="zh-TW" sz="1400" dirty="0" err="1" smtClean="0"/>
              <a:t>Hadoop</a:t>
            </a:r>
            <a:r>
              <a:rPr lang="zh-TW" altLang="en-US" sz="1400" dirty="0" smtClean="0"/>
              <a:t>所使用的資料庫，這可讓我們需要在隨機且即時的讀寫超大資料集時所使用。</a:t>
            </a:r>
            <a:r>
              <a:rPr lang="en-US" altLang="zh-TW" sz="1400" dirty="0" err="1" smtClean="0"/>
              <a:t>HBase</a:t>
            </a:r>
            <a:r>
              <a:rPr lang="zh-TW" altLang="en-US" sz="1400" dirty="0" smtClean="0"/>
              <a:t>是一種分散式儲存系統，其類似</a:t>
            </a:r>
            <a:r>
              <a:rPr lang="en-US" altLang="zh-TW" sz="1400" dirty="0" smtClean="0"/>
              <a:t>RDBM</a:t>
            </a:r>
            <a:r>
              <a:rPr lang="zh-TW" altLang="en-US" sz="1400" dirty="0" smtClean="0"/>
              <a:t>資料表的資料結構</a:t>
            </a:r>
            <a:r>
              <a:rPr lang="en-US" altLang="zh-TW" sz="1400" dirty="0" smtClean="0"/>
              <a:t>(Multi-Dimensional Map)</a:t>
            </a:r>
            <a:r>
              <a:rPr lang="zh-TW" altLang="en-US" sz="1400" dirty="0" smtClean="0"/>
              <a:t>，並具備高可用性、高效能，以及容易擴充容量及效能的特性。 </a:t>
            </a:r>
            <a:br>
              <a:rPr lang="zh-TW" altLang="en-US" sz="1400" dirty="0" smtClean="0"/>
            </a:br>
            <a:r>
              <a:rPr lang="zh-TW" altLang="en-US" sz="1400" dirty="0" smtClean="0"/>
              <a:t/>
            </a:r>
            <a:br>
              <a:rPr lang="zh-TW" altLang="en-US" sz="1400" dirty="0" smtClean="0"/>
            </a:br>
            <a:r>
              <a:rPr lang="en-US" altLang="zh-TW" sz="1400" dirty="0" err="1" smtClean="0"/>
              <a:t>HBase</a:t>
            </a:r>
            <a:r>
              <a:rPr lang="zh-TW" altLang="en-US" sz="1400" dirty="0" smtClean="0"/>
              <a:t>適用於利用數以千計的一般等級伺服器上，來儲存</a:t>
            </a:r>
            <a:r>
              <a:rPr lang="en-US" altLang="zh-TW" sz="1400" dirty="0" err="1" smtClean="0"/>
              <a:t>Petabytes</a:t>
            </a:r>
            <a:r>
              <a:rPr lang="zh-TW" altLang="en-US" sz="1400" dirty="0" smtClean="0"/>
              <a:t>級的資料，其中以</a:t>
            </a:r>
            <a:r>
              <a:rPr lang="en-US" altLang="zh-TW" sz="1400" dirty="0" err="1" smtClean="0"/>
              <a:t>Hadoop</a:t>
            </a:r>
            <a:r>
              <a:rPr lang="zh-TW" altLang="en-US" sz="1400" dirty="0" smtClean="0"/>
              <a:t>分散式檔案系統</a:t>
            </a:r>
            <a:r>
              <a:rPr lang="en-US" altLang="zh-TW" sz="1400" dirty="0" smtClean="0"/>
              <a:t>(HDFS)</a:t>
            </a:r>
            <a:r>
              <a:rPr lang="zh-TW" altLang="en-US" sz="1400" dirty="0" smtClean="0"/>
              <a:t>為基礎，提供類似</a:t>
            </a:r>
            <a:r>
              <a:rPr lang="en-US" altLang="zh-TW" sz="1400" u="sng" dirty="0" err="1" smtClean="0">
                <a:hlinkClick r:id="rId4"/>
              </a:rPr>
              <a:t>Bigtable</a:t>
            </a:r>
            <a:r>
              <a:rPr lang="zh-TW" altLang="en-US" sz="1400" dirty="0" smtClean="0"/>
              <a:t>的功能，</a:t>
            </a:r>
            <a:r>
              <a:rPr lang="en-US" altLang="zh-TW" sz="1400" dirty="0" err="1" smtClean="0"/>
              <a:t>HBase</a:t>
            </a:r>
            <a:r>
              <a:rPr lang="zh-TW" altLang="en-US" sz="1400" dirty="0" smtClean="0"/>
              <a:t>同時也提供了</a:t>
            </a:r>
            <a:r>
              <a:rPr lang="en-US" altLang="zh-TW" sz="1400" dirty="0" err="1" smtClean="0"/>
              <a:t>MapReduce</a:t>
            </a:r>
            <a:r>
              <a:rPr lang="zh-TW" altLang="en-US" sz="1400" dirty="0" smtClean="0"/>
              <a:t>程式設計的能力。 </a:t>
            </a:r>
            <a:br>
              <a:rPr lang="zh-TW" altLang="en-US" sz="1400" dirty="0" smtClean="0"/>
            </a:br>
            <a:r>
              <a:rPr lang="zh-TW" altLang="en-US" sz="1400" dirty="0" smtClean="0"/>
              <a:t/>
            </a:r>
            <a:br>
              <a:rPr lang="zh-TW" altLang="en-US" sz="1400" dirty="0" smtClean="0"/>
            </a:br>
            <a:r>
              <a:rPr lang="zh-TW" altLang="en-US" sz="1400" dirty="0" smtClean="0"/>
              <a:t>在</a:t>
            </a:r>
            <a:r>
              <a:rPr lang="en-US" altLang="zh-TW" sz="1400" dirty="0" err="1" smtClean="0"/>
              <a:t>HBase</a:t>
            </a:r>
            <a:r>
              <a:rPr lang="zh-TW" altLang="en-US" sz="1400" dirty="0" smtClean="0"/>
              <a:t>中使用了和</a:t>
            </a:r>
            <a:r>
              <a:rPr lang="en-US" altLang="zh-TW" sz="1400" dirty="0" err="1" smtClean="0"/>
              <a:t>Bigtable</a:t>
            </a:r>
            <a:r>
              <a:rPr lang="zh-TW" altLang="en-US" sz="1400" dirty="0" smtClean="0"/>
              <a:t>非常相似的資料模型，使用者在資料表中儲存許多資料列，每個資料列都包括一個可排序的關鍵字，和任意數目的資料列，資料列的格式會以</a:t>
            </a:r>
            <a:r>
              <a:rPr lang="en-US" altLang="zh-TW" sz="1400" dirty="0" smtClean="0"/>
              <a:t>:</a:t>
            </a:r>
            <a:r>
              <a:rPr lang="zh-TW" altLang="en-US" sz="1400" dirty="0" smtClean="0"/>
              <a:t>來存放。其寫入操作會鎖定資料列，但一次只能鎖定單行資料列，且所有對資料列的寫入操作預設都是原子</a:t>
            </a:r>
            <a:r>
              <a:rPr lang="en-US" altLang="zh-TW" sz="1400" dirty="0" smtClean="0"/>
              <a:t>(Atomic)</a:t>
            </a:r>
            <a:r>
              <a:rPr lang="zh-TW" altLang="en-US" sz="1400" dirty="0" smtClean="0"/>
              <a:t>的。 </a:t>
            </a:r>
            <a:br>
              <a:rPr lang="zh-TW" altLang="en-US" sz="1400" dirty="0" smtClean="0"/>
            </a:br>
            <a:r>
              <a:rPr lang="zh-TW" altLang="en-US" sz="1400" dirty="0" smtClean="0"/>
              <a:t/>
            </a:r>
            <a:br>
              <a:rPr lang="zh-TW" altLang="en-US" sz="1400" dirty="0" smtClean="0"/>
            </a:br>
            <a:r>
              <a:rPr lang="zh-TW" altLang="en-US" sz="1400" dirty="0" smtClean="0"/>
              <a:t>所有的更新操作都有時間戳記</a:t>
            </a:r>
            <a:r>
              <a:rPr lang="en-US" altLang="zh-TW" sz="1400" dirty="0" smtClean="0"/>
              <a:t>(Timestamp)</a:t>
            </a:r>
            <a:r>
              <a:rPr lang="zh-TW" altLang="en-US" sz="1400" dirty="0" smtClean="0"/>
              <a:t>，</a:t>
            </a:r>
            <a:r>
              <a:rPr lang="en-US" altLang="zh-TW" sz="1400" dirty="0" err="1" smtClean="0"/>
              <a:t>HBase</a:t>
            </a:r>
            <a:r>
              <a:rPr lang="zh-TW" altLang="en-US" sz="1400" dirty="0" smtClean="0"/>
              <a:t>對每個資料列單元，只會儲存指定個數的最新版本。客戶端可以查詢從某個起始點的最新資料，或者一次得到所有的資料列版本，圖</a:t>
            </a:r>
            <a:r>
              <a:rPr lang="en-US" altLang="zh-TW" sz="1400" dirty="0" smtClean="0"/>
              <a:t>6</a:t>
            </a:r>
            <a:r>
              <a:rPr lang="zh-TW" altLang="en-US" sz="1400" dirty="0" smtClean="0"/>
              <a:t>所示為</a:t>
            </a:r>
            <a:r>
              <a:rPr lang="en-US" altLang="zh-TW" sz="1400" dirty="0" err="1" smtClean="0"/>
              <a:t>HBase</a:t>
            </a:r>
            <a:r>
              <a:rPr lang="zh-TW" altLang="en-US" sz="1400" dirty="0" smtClean="0"/>
              <a:t>架構，未來會陸續在專欄文章中進行更深入的探討。</a:t>
            </a:r>
            <a:endParaRPr lang="en-US" sz="1400" dirty="0" smtClean="0"/>
          </a:p>
        </p:txBody>
      </p:sp>
      <p:sp>
        <p:nvSpPr>
          <p:cNvPr id="15365" name="Slide Number Placeholder 4"/>
          <p:cNvSpPr>
            <a:spLocks noGrp="1"/>
          </p:cNvSpPr>
          <p:nvPr>
            <p:ph type="sldNum" sz="quarter" idx="10"/>
          </p:nvPr>
        </p:nvSpPr>
        <p:spPr bwMode="auto">
          <a:noFill/>
          <a:ln>
            <a:miter lim="800000"/>
            <a:headEnd/>
            <a:tailEnd/>
          </a:ln>
        </p:spPr>
        <p:txBody>
          <a:bodyPr/>
          <a:lstStyle/>
          <a:p>
            <a:fld id="{BEF1ACBF-CC3C-4707-9445-891ABE360AA2}" type="slidenum">
              <a:rPr lang="en-US" altLang="zh-TW"/>
              <a:pPr/>
              <a:t>8</a:t>
            </a:fld>
            <a:endParaRPr lang="en-US" altLang="zh-TW"/>
          </a:p>
        </p:txBody>
      </p:sp>
      <p:sp>
        <p:nvSpPr>
          <p:cNvPr id="5734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t>  </a:t>
            </a:r>
            <a:r>
              <a:rPr kumimoji="1" lang="zh-TW" altLang="zh-TW" sz="141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t/>
            </a:r>
            <a:br>
              <a:rPr kumimoji="1" lang="zh-TW" altLang="zh-TW" sz="141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br>
            <a:r>
              <a:rPr kumimoji="1" 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圖</a:t>
            </a:r>
            <a:r>
              <a:rPr kumimoji="1" lang="zh-TW" alt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2</a:t>
            </a:r>
            <a:r>
              <a:rPr kumimoji="1" 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a:t>
            </a:r>
            <a:r>
              <a:rPr kumimoji="1" lang="zh-TW" alt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Hadoop</a:t>
            </a:r>
            <a:r>
              <a:rPr kumimoji="1" lang="zh-TW" sz="900" b="0" i="0" u="none" strike="noStrike" cap="none" normalizeH="0" baseline="0" smtClean="0">
                <a:ln>
                  <a:noFill/>
                </a:ln>
                <a:solidFill>
                  <a:srgbClr val="336633"/>
                </a:solidFill>
                <a:effectLst/>
                <a:latin typeface="Verdana" pitchFamily="34" charset="0"/>
                <a:ea typeface="新細明體" pitchFamily="18" charset="-120"/>
                <a:cs typeface="新細明體" pitchFamily="18" charset="-120"/>
              </a:rPr>
              <a:t>吉祥物</a:t>
            </a:r>
            <a:r>
              <a:rPr kumimoji="1" lang="zh-TW" sz="6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t> </a:t>
            </a:r>
            <a:endParaRPr kumimoji="1" 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71438"/>
            <a:ext cx="5543550" cy="765175"/>
          </a:xfrm>
        </p:spPr>
        <p:txBody>
          <a:bodyPr/>
          <a:lstStyle/>
          <a:p>
            <a:pPr>
              <a:defRPr/>
            </a:pPr>
            <a:r>
              <a:rPr lang="en-US" dirty="0" smtClean="0"/>
              <a:t>Big Data</a:t>
            </a:r>
            <a:endParaRPr lang="en-US" dirty="0"/>
          </a:p>
        </p:txBody>
      </p:sp>
      <p:sp>
        <p:nvSpPr>
          <p:cNvPr id="3" name="Content Placeholder 2"/>
          <p:cNvSpPr>
            <a:spLocks noGrp="1"/>
          </p:cNvSpPr>
          <p:nvPr>
            <p:ph idx="1"/>
          </p:nvPr>
        </p:nvSpPr>
        <p:spPr>
          <a:xfrm>
            <a:off x="228600" y="1125538"/>
            <a:ext cx="8686800" cy="5503862"/>
          </a:xfrm>
        </p:spPr>
        <p:txBody>
          <a:bodyPr vert="horz" wrap="square" lIns="91440" tIns="45720" rIns="91440" bIns="45720" numCol="1" anchor="t" anchorCtr="0" compatLnSpc="1">
            <a:prstTxWarp prst="textNoShape">
              <a:avLst/>
            </a:prstTxWarp>
          </a:bodyPr>
          <a:lstStyle/>
          <a:p>
            <a:endParaRPr lang="en-US" sz="1400" dirty="0" smtClean="0"/>
          </a:p>
        </p:txBody>
      </p:sp>
      <p:sp>
        <p:nvSpPr>
          <p:cNvPr id="15365" name="Slide Number Placeholder 4"/>
          <p:cNvSpPr>
            <a:spLocks noGrp="1"/>
          </p:cNvSpPr>
          <p:nvPr>
            <p:ph type="sldNum" sz="quarter" idx="10"/>
          </p:nvPr>
        </p:nvSpPr>
        <p:spPr bwMode="auto">
          <a:noFill/>
          <a:ln>
            <a:miter lim="800000"/>
            <a:headEnd/>
            <a:tailEnd/>
          </a:ln>
        </p:spPr>
        <p:txBody>
          <a:bodyPr/>
          <a:lstStyle/>
          <a:p>
            <a:fld id="{BEF1ACBF-CC3C-4707-9445-891ABE360AA2}" type="slidenum">
              <a:rPr lang="en-US" altLang="zh-TW"/>
              <a:pPr/>
              <a:t>9</a:t>
            </a:fld>
            <a:endParaRPr lang="en-US" altLang="zh-TW"/>
          </a:p>
        </p:txBody>
      </p:sp>
      <p:pic>
        <p:nvPicPr>
          <p:cNvPr id="7170" name="Picture 2"/>
          <p:cNvPicPr>
            <a:picLocks noChangeAspect="1" noChangeArrowheads="1"/>
          </p:cNvPicPr>
          <p:nvPr/>
        </p:nvPicPr>
        <p:blipFill>
          <a:blip r:embed="rId3"/>
          <a:srcRect/>
          <a:stretch>
            <a:fillRect/>
          </a:stretch>
        </p:blipFill>
        <p:spPr bwMode="auto">
          <a:xfrm>
            <a:off x="1400277" y="915738"/>
            <a:ext cx="5710642" cy="594226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149698</TotalTime>
  <Words>1129</Words>
  <Application>Microsoft Office PowerPoint</Application>
  <PresentationFormat>如螢幕大小 (4:3)</PresentationFormat>
  <Paragraphs>150</Paragraphs>
  <Slides>19</Slides>
  <Notes>19</Notes>
  <HiddenSlides>0</HiddenSlides>
  <MMClips>0</MMClips>
  <ScaleCrop>false</ScaleCrop>
  <HeadingPairs>
    <vt:vector size="4" baseType="variant">
      <vt:variant>
        <vt:lpstr>佈景主題</vt:lpstr>
      </vt:variant>
      <vt:variant>
        <vt:i4>1</vt:i4>
      </vt:variant>
      <vt:variant>
        <vt:lpstr>投影片標題</vt:lpstr>
      </vt:variant>
      <vt:variant>
        <vt:i4>19</vt:i4>
      </vt:variant>
    </vt:vector>
  </HeadingPairs>
  <TitlesOfParts>
    <vt:vector size="20" baseType="lpstr">
      <vt:lpstr>Office 佈景主題</vt:lpstr>
      <vt:lpstr>Hadoop</vt:lpstr>
      <vt:lpstr>Hadoop</vt:lpstr>
      <vt:lpstr>Hadoop</vt:lpstr>
      <vt:lpstr>Hadoop</vt:lpstr>
      <vt:lpstr>Why use Hadoop</vt:lpstr>
      <vt:lpstr>MapReduce</vt:lpstr>
      <vt:lpstr>HDFS</vt:lpstr>
      <vt:lpstr>H-Base</vt:lpstr>
      <vt:lpstr>Big Data</vt:lpstr>
      <vt:lpstr>Treasure Data</vt:lpstr>
      <vt:lpstr>Treasure Data</vt:lpstr>
      <vt:lpstr>Overview</vt:lpstr>
      <vt:lpstr>Successful case - Cookpad</vt:lpstr>
      <vt:lpstr>Cookpad Before</vt:lpstr>
      <vt:lpstr>Cookpad After</vt:lpstr>
      <vt:lpstr>Treasure Data Hadoop</vt:lpstr>
      <vt:lpstr>QuickStart</vt:lpstr>
      <vt:lpstr>QuickStart</vt:lpstr>
      <vt:lpstr>QuickStart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of PC8</dc:title>
  <dc:creator>Boss</dc:creator>
  <cp:lastModifiedBy>QISDA YF.Fan</cp:lastModifiedBy>
  <cp:revision>1355</cp:revision>
  <dcterms:created xsi:type="dcterms:W3CDTF">2010-05-17T02:23:17Z</dcterms:created>
  <dcterms:modified xsi:type="dcterms:W3CDTF">2012-10-04T16:05:33Z</dcterms:modified>
</cp:coreProperties>
</file>