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67" r:id="rId3"/>
    <p:sldId id="277" r:id="rId4"/>
    <p:sldId id="272" r:id="rId5"/>
    <p:sldId id="290" r:id="rId6"/>
    <p:sldId id="295" r:id="rId7"/>
    <p:sldId id="296" r:id="rId8"/>
    <p:sldId id="279" r:id="rId9"/>
    <p:sldId id="291" r:id="rId10"/>
    <p:sldId id="292" r:id="rId11"/>
    <p:sldId id="29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Urcuqui" initials="CU" lastIdx="3" clrIdx="0">
    <p:extLst>
      <p:ext uri="{19B8F6BF-5375-455C-9EA6-DF929625EA0E}">
        <p15:presenceInfo xmlns:p15="http://schemas.microsoft.com/office/powerpoint/2012/main" userId="4cb82a53f40ede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0" autoAdjust="0"/>
    <p:restoredTop sz="95332" autoAdjust="0"/>
  </p:normalViewPr>
  <p:slideViewPr>
    <p:cSldViewPr>
      <p:cViewPr varScale="1">
        <p:scale>
          <a:sx n="61" d="100"/>
          <a:sy n="61" d="100"/>
        </p:scale>
        <p:origin x="1483" y="4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1C3D40-F7B7-4C32-9FE0-9A32CB7CAABC}" type="datetimeFigureOut">
              <a:rPr lang="en-US" smtClean="0"/>
              <a:t>4/30/2019</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808599-D6BE-4019-BF5E-6800BD82936C}" type="slidenum">
              <a:rPr lang="en-US" smtClean="0"/>
              <a:t>‹Nº›</a:t>
            </a:fld>
            <a:endParaRPr lang="en-US"/>
          </a:p>
        </p:txBody>
      </p:sp>
    </p:spTree>
    <p:extLst>
      <p:ext uri="{BB962C8B-B14F-4D97-AF65-F5344CB8AC3E}">
        <p14:creationId xmlns:p14="http://schemas.microsoft.com/office/powerpoint/2010/main" val="238255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s109/a-2017/tree/master/Lectures/Lecture0-Introduction"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mtClean="0">
                <a:hlinkClick r:id="rId3"/>
              </a:rPr>
              <a:t>https://github.com/cs109/a-2017/tree/master/Lectures/Lecture0-Introduction</a:t>
            </a:r>
            <a:endParaRPr lang="es-CO"/>
          </a:p>
        </p:txBody>
      </p:sp>
      <p:sp>
        <p:nvSpPr>
          <p:cNvPr id="4" name="Marcador de número de diapositiva 3"/>
          <p:cNvSpPr>
            <a:spLocks noGrp="1"/>
          </p:cNvSpPr>
          <p:nvPr>
            <p:ph type="sldNum" sz="quarter" idx="10"/>
          </p:nvPr>
        </p:nvSpPr>
        <p:spPr/>
        <p:txBody>
          <a:bodyPr/>
          <a:lstStyle/>
          <a:p>
            <a:fld id="{03808599-D6BE-4019-BF5E-6800BD82936C}" type="slidenum">
              <a:rPr lang="en-US" smtClean="0"/>
              <a:t>1</a:t>
            </a:fld>
            <a:endParaRPr lang="en-US"/>
          </a:p>
        </p:txBody>
      </p:sp>
    </p:spTree>
    <p:extLst>
      <p:ext uri="{BB962C8B-B14F-4D97-AF65-F5344CB8AC3E}">
        <p14:creationId xmlns:p14="http://schemas.microsoft.com/office/powerpoint/2010/main" val="285435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3808599-D6BE-4019-BF5E-6800BD82936C}" type="slidenum">
              <a:rPr lang="en-US" smtClean="0"/>
              <a:t>4</a:t>
            </a:fld>
            <a:endParaRPr lang="en-US"/>
          </a:p>
        </p:txBody>
      </p:sp>
    </p:spTree>
    <p:extLst>
      <p:ext uri="{BB962C8B-B14F-4D97-AF65-F5344CB8AC3E}">
        <p14:creationId xmlns:p14="http://schemas.microsoft.com/office/powerpoint/2010/main" val="1190581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3808599-D6BE-4019-BF5E-6800BD82936C}" type="slidenum">
              <a:rPr lang="en-US" smtClean="0"/>
              <a:t>5</a:t>
            </a:fld>
            <a:endParaRPr lang="en-US"/>
          </a:p>
        </p:txBody>
      </p:sp>
    </p:spTree>
    <p:extLst>
      <p:ext uri="{BB962C8B-B14F-4D97-AF65-F5344CB8AC3E}">
        <p14:creationId xmlns:p14="http://schemas.microsoft.com/office/powerpoint/2010/main" val="279586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n-US"/>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8E3F9D8B-4227-4572-ACC1-E5365333B6EC}"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‹Nº›</a:t>
            </a:fld>
            <a:endParaRPr lang="en-US"/>
          </a:p>
        </p:txBody>
      </p:sp>
    </p:spTree>
    <p:extLst>
      <p:ext uri="{BB962C8B-B14F-4D97-AF65-F5344CB8AC3E}">
        <p14:creationId xmlns:p14="http://schemas.microsoft.com/office/powerpoint/2010/main" val="908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F50B0C21-B727-4721-9814-D7A68C358521}"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‹Nº›</a:t>
            </a:fld>
            <a:endParaRPr lang="en-US"/>
          </a:p>
        </p:txBody>
      </p:sp>
    </p:spTree>
    <p:extLst>
      <p:ext uri="{BB962C8B-B14F-4D97-AF65-F5344CB8AC3E}">
        <p14:creationId xmlns:p14="http://schemas.microsoft.com/office/powerpoint/2010/main" val="8510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A8B4EB26-D4F8-4C71-95DA-03CC3BCC9FB9}"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‹Nº›</a:t>
            </a:fld>
            <a:endParaRPr lang="en-US"/>
          </a:p>
        </p:txBody>
      </p:sp>
    </p:spTree>
    <p:extLst>
      <p:ext uri="{BB962C8B-B14F-4D97-AF65-F5344CB8AC3E}">
        <p14:creationId xmlns:p14="http://schemas.microsoft.com/office/powerpoint/2010/main" val="319624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6FB7A12C-B744-4D61-937C-AFD527C58EAD}"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‹Nº›</a:t>
            </a:fld>
            <a:endParaRPr lang="en-US"/>
          </a:p>
        </p:txBody>
      </p:sp>
    </p:spTree>
    <p:extLst>
      <p:ext uri="{BB962C8B-B14F-4D97-AF65-F5344CB8AC3E}">
        <p14:creationId xmlns:p14="http://schemas.microsoft.com/office/powerpoint/2010/main" val="14796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5E61558-087F-4926-AE25-990D94476968}"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‹Nº›</a:t>
            </a:fld>
            <a:endParaRPr lang="en-US"/>
          </a:p>
        </p:txBody>
      </p:sp>
    </p:spTree>
    <p:extLst>
      <p:ext uri="{BB962C8B-B14F-4D97-AF65-F5344CB8AC3E}">
        <p14:creationId xmlns:p14="http://schemas.microsoft.com/office/powerpoint/2010/main" val="394589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AD3B808E-A424-436D-9707-B339A18DBD7C}" type="datetime1">
              <a:rPr lang="en-US" smtClean="0"/>
              <a:t>4/30/2019</a:t>
            </a:fld>
            <a:endParaRPr lang="en-US"/>
          </a:p>
        </p:txBody>
      </p:sp>
      <p:sp>
        <p:nvSpPr>
          <p:cNvPr id="6" name="Marcador de pie de página 5"/>
          <p:cNvSpPr>
            <a:spLocks noGrp="1"/>
          </p:cNvSpPr>
          <p:nvPr>
            <p:ph type="ftr" sz="quarter" idx="11"/>
          </p:nvPr>
        </p:nvSpPr>
        <p:spPr/>
        <p:txBody>
          <a:bodyPr/>
          <a:lstStyle/>
          <a:p>
            <a:r>
              <a:rPr lang="es-ES"/>
              <a:t>Maestría en Ciencia de Datos - Facultad de Ingeniería - Universidad Icesi</a:t>
            </a:r>
            <a:endParaRPr lang="en-US"/>
          </a:p>
        </p:txBody>
      </p:sp>
      <p:sp>
        <p:nvSpPr>
          <p:cNvPr id="7" name="Marcador de número de diapositiva 6"/>
          <p:cNvSpPr>
            <a:spLocks noGrp="1"/>
          </p:cNvSpPr>
          <p:nvPr>
            <p:ph type="sldNum" sz="quarter" idx="12"/>
          </p:nvPr>
        </p:nvSpPr>
        <p:spPr/>
        <p:txBody>
          <a:bodyPr/>
          <a:lstStyle/>
          <a:p>
            <a:fld id="{E07F1915-608D-411A-82AD-98E64CA29FDD}" type="slidenum">
              <a:rPr lang="en-US" smtClean="0"/>
              <a:t>‹Nº›</a:t>
            </a:fld>
            <a:endParaRPr lang="en-US"/>
          </a:p>
        </p:txBody>
      </p:sp>
    </p:spTree>
    <p:extLst>
      <p:ext uri="{BB962C8B-B14F-4D97-AF65-F5344CB8AC3E}">
        <p14:creationId xmlns:p14="http://schemas.microsoft.com/office/powerpoint/2010/main" val="422396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3CD75523-FDA2-438E-AA5E-C3A3B5CE199D}" type="datetime1">
              <a:rPr lang="en-US" smtClean="0"/>
              <a:t>4/30/2019</a:t>
            </a:fld>
            <a:endParaRPr lang="en-US"/>
          </a:p>
        </p:txBody>
      </p:sp>
      <p:sp>
        <p:nvSpPr>
          <p:cNvPr id="8" name="Marcador de pie de página 7"/>
          <p:cNvSpPr>
            <a:spLocks noGrp="1"/>
          </p:cNvSpPr>
          <p:nvPr>
            <p:ph type="ftr" sz="quarter" idx="11"/>
          </p:nvPr>
        </p:nvSpPr>
        <p:spPr/>
        <p:txBody>
          <a:bodyPr/>
          <a:lstStyle/>
          <a:p>
            <a:r>
              <a:rPr lang="es-ES"/>
              <a:t>Maestría en Ciencia de Datos - Facultad de Ingeniería - Universidad Icesi</a:t>
            </a:r>
            <a:endParaRPr lang="en-US"/>
          </a:p>
        </p:txBody>
      </p:sp>
      <p:sp>
        <p:nvSpPr>
          <p:cNvPr id="9" name="Marcador de número de diapositiva 8"/>
          <p:cNvSpPr>
            <a:spLocks noGrp="1"/>
          </p:cNvSpPr>
          <p:nvPr>
            <p:ph type="sldNum" sz="quarter" idx="12"/>
          </p:nvPr>
        </p:nvSpPr>
        <p:spPr/>
        <p:txBody>
          <a:bodyPr/>
          <a:lstStyle/>
          <a:p>
            <a:fld id="{E07F1915-608D-411A-82AD-98E64CA29FDD}" type="slidenum">
              <a:rPr lang="en-US" smtClean="0"/>
              <a:t>‹Nº›</a:t>
            </a:fld>
            <a:endParaRPr lang="en-US"/>
          </a:p>
        </p:txBody>
      </p:sp>
    </p:spTree>
    <p:extLst>
      <p:ext uri="{BB962C8B-B14F-4D97-AF65-F5344CB8AC3E}">
        <p14:creationId xmlns:p14="http://schemas.microsoft.com/office/powerpoint/2010/main" val="381604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AE4E62AE-721B-4D10-97FD-7E6794B1D6B6}" type="datetime1">
              <a:rPr lang="en-US" smtClean="0"/>
              <a:t>4/30/2019</a:t>
            </a:fld>
            <a:endParaRPr lang="en-US"/>
          </a:p>
        </p:txBody>
      </p:sp>
      <p:sp>
        <p:nvSpPr>
          <p:cNvPr id="4" name="Marcador de pie de página 3"/>
          <p:cNvSpPr>
            <a:spLocks noGrp="1"/>
          </p:cNvSpPr>
          <p:nvPr>
            <p:ph type="ftr" sz="quarter" idx="11"/>
          </p:nvPr>
        </p:nvSpPr>
        <p:spPr/>
        <p:txBody>
          <a:bodyPr/>
          <a:lstStyle/>
          <a:p>
            <a:r>
              <a:rPr lang="es-ES"/>
              <a:t>Maestría en Ciencia de Datos - Facultad de Ingeniería - Universidad Icesi</a:t>
            </a:r>
            <a:endParaRPr lang="en-US"/>
          </a:p>
        </p:txBody>
      </p:sp>
      <p:sp>
        <p:nvSpPr>
          <p:cNvPr id="5" name="Marcador de número de diapositiva 4"/>
          <p:cNvSpPr>
            <a:spLocks noGrp="1"/>
          </p:cNvSpPr>
          <p:nvPr>
            <p:ph type="sldNum" sz="quarter" idx="12"/>
          </p:nvPr>
        </p:nvSpPr>
        <p:spPr/>
        <p:txBody>
          <a:bodyPr/>
          <a:lstStyle/>
          <a:p>
            <a:fld id="{E07F1915-608D-411A-82AD-98E64CA29FDD}" type="slidenum">
              <a:rPr lang="en-US" smtClean="0"/>
              <a:t>‹Nº›</a:t>
            </a:fld>
            <a:endParaRPr lang="en-US"/>
          </a:p>
        </p:txBody>
      </p:sp>
    </p:spTree>
    <p:extLst>
      <p:ext uri="{BB962C8B-B14F-4D97-AF65-F5344CB8AC3E}">
        <p14:creationId xmlns:p14="http://schemas.microsoft.com/office/powerpoint/2010/main" val="320203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50A80B-9A81-4C3F-A2D3-A7352D8FB41F}" type="datetime1">
              <a:rPr lang="en-US" smtClean="0"/>
              <a:t>4/30/2019</a:t>
            </a:fld>
            <a:endParaRPr lang="en-US"/>
          </a:p>
        </p:txBody>
      </p:sp>
      <p:sp>
        <p:nvSpPr>
          <p:cNvPr id="3" name="Marcador de pie de página 2"/>
          <p:cNvSpPr>
            <a:spLocks noGrp="1"/>
          </p:cNvSpPr>
          <p:nvPr>
            <p:ph type="ftr" sz="quarter" idx="11"/>
          </p:nvPr>
        </p:nvSpPr>
        <p:spPr/>
        <p:txBody>
          <a:bodyPr/>
          <a:lstStyle/>
          <a:p>
            <a:r>
              <a:rPr lang="es-ES"/>
              <a:t>Maestría en Ciencia de Datos - Facultad de Ingeniería - Universidad Icesi</a:t>
            </a:r>
            <a:endParaRPr lang="en-US"/>
          </a:p>
        </p:txBody>
      </p:sp>
      <p:sp>
        <p:nvSpPr>
          <p:cNvPr id="4" name="Marcador de número de diapositiva 3"/>
          <p:cNvSpPr>
            <a:spLocks noGrp="1"/>
          </p:cNvSpPr>
          <p:nvPr>
            <p:ph type="sldNum" sz="quarter" idx="12"/>
          </p:nvPr>
        </p:nvSpPr>
        <p:spPr/>
        <p:txBody>
          <a:bodyPr/>
          <a:lstStyle/>
          <a:p>
            <a:fld id="{E07F1915-608D-411A-82AD-98E64CA29FDD}" type="slidenum">
              <a:rPr lang="en-US" smtClean="0"/>
              <a:t>‹Nº›</a:t>
            </a:fld>
            <a:endParaRPr lang="en-US"/>
          </a:p>
        </p:txBody>
      </p:sp>
    </p:spTree>
    <p:extLst>
      <p:ext uri="{BB962C8B-B14F-4D97-AF65-F5344CB8AC3E}">
        <p14:creationId xmlns:p14="http://schemas.microsoft.com/office/powerpoint/2010/main" val="43964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n-US"/>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CB00CFB7-B8B7-4A16-BD7B-F45EA5E68FDF}" type="datetime1">
              <a:rPr lang="en-US" smtClean="0"/>
              <a:t>4/30/2019</a:t>
            </a:fld>
            <a:endParaRPr lang="en-US"/>
          </a:p>
        </p:txBody>
      </p:sp>
      <p:sp>
        <p:nvSpPr>
          <p:cNvPr id="6" name="Marcador de pie de página 5"/>
          <p:cNvSpPr>
            <a:spLocks noGrp="1"/>
          </p:cNvSpPr>
          <p:nvPr>
            <p:ph type="ftr" sz="quarter" idx="11"/>
          </p:nvPr>
        </p:nvSpPr>
        <p:spPr/>
        <p:txBody>
          <a:bodyPr/>
          <a:lstStyle/>
          <a:p>
            <a:r>
              <a:rPr lang="es-ES"/>
              <a:t>Maestría en Ciencia de Datos - Facultad de Ingeniería - Universidad Icesi</a:t>
            </a:r>
            <a:endParaRPr lang="en-US"/>
          </a:p>
        </p:txBody>
      </p:sp>
      <p:sp>
        <p:nvSpPr>
          <p:cNvPr id="7" name="Marcador de número de diapositiva 6"/>
          <p:cNvSpPr>
            <a:spLocks noGrp="1"/>
          </p:cNvSpPr>
          <p:nvPr>
            <p:ph type="sldNum" sz="quarter" idx="12"/>
          </p:nvPr>
        </p:nvSpPr>
        <p:spPr/>
        <p:txBody>
          <a:bodyPr/>
          <a:lstStyle/>
          <a:p>
            <a:fld id="{E07F1915-608D-411A-82AD-98E64CA29FDD}" type="slidenum">
              <a:rPr lang="en-US" smtClean="0"/>
              <a:t>‹Nº›</a:t>
            </a:fld>
            <a:endParaRPr lang="en-US"/>
          </a:p>
        </p:txBody>
      </p:sp>
    </p:spTree>
    <p:extLst>
      <p:ext uri="{BB962C8B-B14F-4D97-AF65-F5344CB8AC3E}">
        <p14:creationId xmlns:p14="http://schemas.microsoft.com/office/powerpoint/2010/main" val="383642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89E97D96-63A4-4D6C-A8F8-A61B11A19BA1}" type="datetime1">
              <a:rPr lang="en-US" smtClean="0"/>
              <a:t>4/30/2019</a:t>
            </a:fld>
            <a:endParaRPr lang="en-US"/>
          </a:p>
        </p:txBody>
      </p:sp>
      <p:sp>
        <p:nvSpPr>
          <p:cNvPr id="6" name="Marcador de pie de página 5"/>
          <p:cNvSpPr>
            <a:spLocks noGrp="1"/>
          </p:cNvSpPr>
          <p:nvPr>
            <p:ph type="ftr" sz="quarter" idx="11"/>
          </p:nvPr>
        </p:nvSpPr>
        <p:spPr/>
        <p:txBody>
          <a:bodyPr/>
          <a:lstStyle/>
          <a:p>
            <a:r>
              <a:rPr lang="es-ES"/>
              <a:t>Maestría en Ciencia de Datos - Facultad de Ingeniería - Universidad Icesi</a:t>
            </a:r>
            <a:endParaRPr lang="en-US"/>
          </a:p>
        </p:txBody>
      </p:sp>
      <p:sp>
        <p:nvSpPr>
          <p:cNvPr id="7" name="Marcador de número de diapositiva 6"/>
          <p:cNvSpPr>
            <a:spLocks noGrp="1"/>
          </p:cNvSpPr>
          <p:nvPr>
            <p:ph type="sldNum" sz="quarter" idx="12"/>
          </p:nvPr>
        </p:nvSpPr>
        <p:spPr/>
        <p:txBody>
          <a:bodyPr/>
          <a:lstStyle/>
          <a:p>
            <a:fld id="{E07F1915-608D-411A-82AD-98E64CA29FDD}" type="slidenum">
              <a:rPr lang="en-US" smtClean="0"/>
              <a:t>‹Nº›</a:t>
            </a:fld>
            <a:endParaRPr lang="en-US"/>
          </a:p>
        </p:txBody>
      </p:sp>
    </p:spTree>
    <p:extLst>
      <p:ext uri="{BB962C8B-B14F-4D97-AF65-F5344CB8AC3E}">
        <p14:creationId xmlns:p14="http://schemas.microsoft.com/office/powerpoint/2010/main" val="1134473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B4E52A4-E329-4A38-9892-712545F3ED43}" type="datetime1">
              <a:rPr lang="en-US" smtClean="0"/>
              <a:t>4/30/2019</a:t>
            </a:fld>
            <a:endParaRPr lang="en-U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s-ES"/>
              <a:t>Maestría en Ciencia de Datos - Facultad de Ingeniería - Universidad Icesi</a:t>
            </a:r>
            <a:endParaRPr lang="en-US"/>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7F1915-608D-411A-82AD-98E64CA29FDD}" type="slidenum">
              <a:rPr lang="en-US" smtClean="0"/>
              <a:t>‹Nº›</a:t>
            </a:fld>
            <a:endParaRPr lang="en-US"/>
          </a:p>
        </p:txBody>
      </p:sp>
      <p:pic>
        <p:nvPicPr>
          <p:cNvPr id="9" name="10 Imagen" descr="logo_icesi.png"/>
          <p:cNvPicPr>
            <a:picLocks noChangeAspect="1"/>
          </p:cNvPicPr>
          <p:nvPr/>
        </p:nvPicPr>
        <p:blipFill>
          <a:blip r:embed="rId13" cstate="print"/>
          <a:stretch>
            <a:fillRect/>
          </a:stretch>
        </p:blipFill>
        <p:spPr>
          <a:xfrm>
            <a:off x="7510383" y="149648"/>
            <a:ext cx="1349127" cy="425660"/>
          </a:xfrm>
          <a:prstGeom prst="rect">
            <a:avLst/>
          </a:prstGeom>
        </p:spPr>
      </p:pic>
    </p:spTree>
    <p:extLst>
      <p:ext uri="{BB962C8B-B14F-4D97-AF65-F5344CB8AC3E}">
        <p14:creationId xmlns:p14="http://schemas.microsoft.com/office/powerpoint/2010/main" val="3450982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villega@icesi.edu.c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ccurcuqui@icesi.edu.c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hubwaydatachallenge.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oCdjMpmzTuM" TargetMode="External"/><Relationship Id="rId5" Type="http://schemas.openxmlformats.org/officeDocument/2006/relationships/hyperlink" Target="http://hubwaydatachallenge.org/"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ankkur13/boston-crime-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boston.gov/dataset/boston-neighborhoo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t>Taller individual </a:t>
            </a:r>
            <a:r>
              <a:rPr lang="en-US" dirty="0" err="1" smtClean="0"/>
              <a:t>sobre</a:t>
            </a:r>
            <a:r>
              <a:rPr lang="en-US" dirty="0" smtClean="0"/>
              <a:t> </a:t>
            </a:r>
            <a:r>
              <a:rPr lang="en-US" dirty="0" err="1" smtClean="0"/>
              <a:t>limpieza</a:t>
            </a:r>
            <a:r>
              <a:rPr lang="en-US" dirty="0" smtClean="0"/>
              <a:t> y </a:t>
            </a:r>
            <a:r>
              <a:rPr lang="en-US" dirty="0" err="1" smtClean="0"/>
              <a:t>exploración</a:t>
            </a:r>
            <a:endParaRPr lang="en-US" dirty="0"/>
          </a:p>
        </p:txBody>
      </p:sp>
      <p:sp>
        <p:nvSpPr>
          <p:cNvPr id="3" name="2 Subtítulo"/>
          <p:cNvSpPr>
            <a:spLocks noGrp="1"/>
          </p:cNvSpPr>
          <p:nvPr>
            <p:ph type="subTitle" idx="1"/>
          </p:nvPr>
        </p:nvSpPr>
        <p:spPr/>
        <p:txBody>
          <a:bodyPr>
            <a:noAutofit/>
          </a:bodyPr>
          <a:lstStyle/>
          <a:p>
            <a:r>
              <a:rPr lang="en-US" sz="2000" dirty="0" err="1"/>
              <a:t>Maestría</a:t>
            </a:r>
            <a:r>
              <a:rPr lang="en-US" sz="2000" dirty="0"/>
              <a:t> </a:t>
            </a:r>
            <a:r>
              <a:rPr lang="en-US" sz="2000" dirty="0" err="1"/>
              <a:t>en</a:t>
            </a:r>
            <a:r>
              <a:rPr lang="en-US" sz="2000" dirty="0"/>
              <a:t> </a:t>
            </a:r>
            <a:r>
              <a:rPr lang="en-US" sz="2000" dirty="0" err="1"/>
              <a:t>Ciencia</a:t>
            </a:r>
            <a:r>
              <a:rPr lang="en-US" sz="2000" dirty="0"/>
              <a:t> de </a:t>
            </a:r>
            <a:r>
              <a:rPr lang="en-US" sz="2000" dirty="0" err="1"/>
              <a:t>Datos</a:t>
            </a:r>
            <a:endParaRPr lang="en-US" sz="2000" dirty="0"/>
          </a:p>
          <a:p>
            <a:r>
              <a:rPr lang="en-US" sz="2000" dirty="0" err="1"/>
              <a:t>Profesores</a:t>
            </a:r>
            <a:r>
              <a:rPr lang="en-US" sz="2000" dirty="0"/>
              <a:t>:</a:t>
            </a:r>
          </a:p>
          <a:p>
            <a:r>
              <a:rPr lang="en-US" sz="2000" dirty="0"/>
              <a:t>Norha M. Villegas (</a:t>
            </a:r>
            <a:r>
              <a:rPr lang="en-US" sz="2000" dirty="0">
                <a:hlinkClick r:id="rId3"/>
              </a:rPr>
              <a:t>nvillega@icesi.edu.co</a:t>
            </a:r>
            <a:r>
              <a:rPr lang="en-US" sz="2000" dirty="0"/>
              <a:t>) </a:t>
            </a:r>
          </a:p>
          <a:p>
            <a:r>
              <a:rPr lang="en-US" sz="2000" dirty="0"/>
              <a:t>Christian </a:t>
            </a:r>
            <a:r>
              <a:rPr lang="en-US" sz="2000" dirty="0" smtClean="0"/>
              <a:t>Urcuqui (</a:t>
            </a:r>
            <a:r>
              <a:rPr lang="en-US" sz="2000" dirty="0">
                <a:hlinkClick r:id="rId4"/>
              </a:rPr>
              <a:t>ccurcuqui@icesi.edu.co</a:t>
            </a:r>
            <a:r>
              <a:rPr lang="en-US" sz="2000" dirty="0"/>
              <a:t>)</a:t>
            </a:r>
          </a:p>
          <a:p>
            <a:r>
              <a:rPr lang="en-US" sz="2000" dirty="0"/>
              <a:t>Universidad </a:t>
            </a:r>
            <a:r>
              <a:rPr lang="en-US" sz="2000" dirty="0" err="1"/>
              <a:t>Icesi</a:t>
            </a:r>
            <a:endParaRPr lang="en-US" sz="2000" dirty="0"/>
          </a:p>
        </p:txBody>
      </p:sp>
    </p:spTree>
    <p:extLst>
      <p:ext uri="{BB962C8B-B14F-4D97-AF65-F5344CB8AC3E}">
        <p14:creationId xmlns:p14="http://schemas.microsoft.com/office/powerpoint/2010/main" val="1664301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PREGUNTAS DE </a:t>
            </a:r>
            <a:r>
              <a:rPr lang="es-CO" dirty="0" smtClean="0"/>
              <a:t>ANÁLISIS (sobre el servicio de bicicletas – </a:t>
            </a:r>
            <a:r>
              <a:rPr lang="es-CO" b="1" dirty="0">
                <a:solidFill>
                  <a:srgbClr val="00B0F0"/>
                </a:solidFill>
              </a:rPr>
              <a:t>complejidad 2</a:t>
            </a:r>
            <a:r>
              <a:rPr lang="es-CO" dirty="0" smtClean="0"/>
              <a:t>)</a:t>
            </a:r>
            <a:endParaRPr lang="es-CO" dirty="0"/>
          </a:p>
        </p:txBody>
      </p:sp>
      <p:sp>
        <p:nvSpPr>
          <p:cNvPr id="3" name="Marcador de contenido 2"/>
          <p:cNvSpPr>
            <a:spLocks noGrp="1"/>
          </p:cNvSpPr>
          <p:nvPr>
            <p:ph idx="1"/>
          </p:nvPr>
        </p:nvSpPr>
        <p:spPr/>
        <p:txBody>
          <a:bodyPr/>
          <a:lstStyle/>
          <a:p>
            <a:pPr marL="0" indent="0" algn="just">
              <a:buNone/>
            </a:pPr>
            <a:r>
              <a:rPr lang="es-CO" sz="2500" b="1" dirty="0" smtClean="0"/>
              <a:t>¿Cuándo se ha solicitado más el servicio de bicicletas?</a:t>
            </a:r>
          </a:p>
          <a:p>
            <a:pPr marL="457200" indent="-457200" algn="just">
              <a:buFont typeface="+mj-lt"/>
              <a:buAutoNum type="arabicPeriod" startAt="8"/>
            </a:pPr>
            <a:r>
              <a:rPr lang="es-CO" sz="2500" dirty="0"/>
              <a:t>¿Más durante el fin de semana que durante los días de semana?</a:t>
            </a:r>
          </a:p>
          <a:p>
            <a:pPr marL="457200" indent="-457200" algn="just">
              <a:buFont typeface="+mj-lt"/>
              <a:buAutoNum type="arabicPeriod" startAt="8"/>
            </a:pPr>
            <a:r>
              <a:rPr lang="es-CO" sz="2500" dirty="0" smtClean="0"/>
              <a:t>¿Más durante las horas pico?</a:t>
            </a:r>
          </a:p>
          <a:p>
            <a:pPr marL="457200" indent="-457200" algn="just">
              <a:buFont typeface="+mj-lt"/>
              <a:buAutoNum type="arabicPeriod" startAt="8"/>
            </a:pPr>
            <a:r>
              <a:rPr lang="es-CO" sz="2500" dirty="0" smtClean="0"/>
              <a:t>¿Más durante la temporada de verano que la de otoño?</a:t>
            </a:r>
          </a:p>
          <a:p>
            <a:pPr marL="457200" indent="-457200" algn="just">
              <a:buFont typeface="+mj-lt"/>
              <a:buAutoNum type="arabicPeriod" startAt="8"/>
            </a:pPr>
            <a:r>
              <a:rPr lang="es-CO" sz="2500" dirty="0" smtClean="0"/>
              <a:t>¿Cuáles son las horas de mayor demanda de bicicletas</a:t>
            </a:r>
            <a:r>
              <a:rPr lang="es-CO" sz="2500" dirty="0"/>
              <a:t>?</a:t>
            </a:r>
            <a:endParaRPr lang="es-CO" sz="2500" dirty="0" smtClean="0"/>
          </a:p>
          <a:p>
            <a:pPr marL="0" indent="0" algn="just">
              <a:buNone/>
            </a:pPr>
            <a:endParaRPr lang="es-CO" sz="2500" dirty="0" smtClean="0"/>
          </a:p>
          <a:p>
            <a:pPr marL="0" indent="0" algn="just">
              <a:buNone/>
            </a:pPr>
            <a:endParaRPr lang="es-CO" dirty="0"/>
          </a:p>
          <a:p>
            <a:pPr marL="0" indent="0">
              <a:buNone/>
            </a:pPr>
            <a:endParaRPr lang="es-MX" sz="1800" dirty="0"/>
          </a:p>
          <a:p>
            <a:pPr marL="0" indent="0">
              <a:buNone/>
            </a:pPr>
            <a:endParaRPr lang="es-CO" dirty="0"/>
          </a:p>
        </p:txBody>
      </p:sp>
      <p:sp>
        <p:nvSpPr>
          <p:cNvPr id="4" name="Marcador de fecha 3"/>
          <p:cNvSpPr>
            <a:spLocks noGrp="1"/>
          </p:cNvSpPr>
          <p:nvPr>
            <p:ph type="dt" sz="half" idx="10"/>
          </p:nvPr>
        </p:nvSpPr>
        <p:spPr/>
        <p:txBody>
          <a:bodyPr/>
          <a:lstStyle/>
          <a:p>
            <a:fld id="{6FB7A12C-B744-4D61-937C-AFD527C58EAD}"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smtClean="0"/>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10</a:t>
            </a:fld>
            <a:endParaRPr lang="en-US"/>
          </a:p>
        </p:txBody>
      </p:sp>
    </p:spTree>
    <p:extLst>
      <p:ext uri="{BB962C8B-B14F-4D97-AF65-F5344CB8AC3E}">
        <p14:creationId xmlns:p14="http://schemas.microsoft.com/office/powerpoint/2010/main" val="3616989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PREGUNTAS DE </a:t>
            </a:r>
            <a:r>
              <a:rPr lang="es-CO" dirty="0" smtClean="0"/>
              <a:t>ANÁLISIS (en relación con la seguridad en Boston – </a:t>
            </a:r>
            <a:r>
              <a:rPr lang="es-CO" b="1" dirty="0" smtClean="0">
                <a:solidFill>
                  <a:srgbClr val="00B0F0"/>
                </a:solidFill>
              </a:rPr>
              <a:t>complejidad 3</a:t>
            </a:r>
            <a:r>
              <a:rPr lang="es-CO" dirty="0" smtClean="0"/>
              <a:t>)</a:t>
            </a:r>
            <a:endParaRPr lang="es-CO" dirty="0"/>
          </a:p>
        </p:txBody>
      </p:sp>
      <p:sp>
        <p:nvSpPr>
          <p:cNvPr id="3" name="Marcador de contenido 2"/>
          <p:cNvSpPr>
            <a:spLocks noGrp="1"/>
          </p:cNvSpPr>
          <p:nvPr>
            <p:ph idx="1"/>
          </p:nvPr>
        </p:nvSpPr>
        <p:spPr/>
        <p:txBody>
          <a:bodyPr/>
          <a:lstStyle/>
          <a:p>
            <a:pPr marL="457200" indent="-457200">
              <a:buFont typeface="+mj-lt"/>
              <a:buAutoNum type="arabicPeriod" startAt="12"/>
            </a:pPr>
            <a:r>
              <a:rPr lang="es-CO" sz="2500" dirty="0" smtClean="0"/>
              <a:t>¿Cuales son los crímenes más reportados?</a:t>
            </a:r>
          </a:p>
          <a:p>
            <a:pPr marL="457200" indent="-457200">
              <a:buFont typeface="+mj-lt"/>
              <a:buAutoNum type="arabicPeriod" startAt="13"/>
            </a:pPr>
            <a:r>
              <a:rPr lang="es-CO" sz="2500" dirty="0" smtClean="0"/>
              <a:t>¿Cuáles son los tres barrios más seguros y los tres barrios menos seguros de Boston?</a:t>
            </a:r>
            <a:endParaRPr lang="es-CO" sz="2500" dirty="0" smtClean="0"/>
          </a:p>
          <a:p>
            <a:pPr marL="457200" indent="-457200">
              <a:buFont typeface="+mj-lt"/>
              <a:buAutoNum type="arabicPeriod" startAt="13"/>
            </a:pPr>
            <a:r>
              <a:rPr lang="es-CO" sz="2500" dirty="0" smtClean="0"/>
              <a:t>¿Se ha utilizado menos el servicio de bicicletas en los barrios con mayor reporte de </a:t>
            </a:r>
            <a:r>
              <a:rPr lang="es-CO" sz="2500" dirty="0" smtClean="0"/>
              <a:t>incidentes de criminalidad?</a:t>
            </a:r>
            <a:endParaRPr lang="es-CO" sz="2500" dirty="0" smtClean="0"/>
          </a:p>
          <a:p>
            <a:pPr marL="457200" indent="-457200">
              <a:buFont typeface="+mj-lt"/>
              <a:buAutoNum type="arabicPeriod" startAt="13"/>
            </a:pPr>
            <a:r>
              <a:rPr lang="es-CO" sz="2500" dirty="0" smtClean="0"/>
              <a:t>¿Se ha utilizado más el servicio de bicicletas en los barrios con menor reporte de </a:t>
            </a:r>
            <a:r>
              <a:rPr lang="es-CO" sz="2500" dirty="0" smtClean="0"/>
              <a:t>incidentes de criminalidad?</a:t>
            </a:r>
            <a:endParaRPr lang="es-CO" sz="2500" dirty="0" smtClean="0"/>
          </a:p>
        </p:txBody>
      </p:sp>
      <p:sp>
        <p:nvSpPr>
          <p:cNvPr id="4" name="Marcador de fecha 3"/>
          <p:cNvSpPr>
            <a:spLocks noGrp="1"/>
          </p:cNvSpPr>
          <p:nvPr>
            <p:ph type="dt" sz="half" idx="10"/>
          </p:nvPr>
        </p:nvSpPr>
        <p:spPr/>
        <p:txBody>
          <a:bodyPr/>
          <a:lstStyle/>
          <a:p>
            <a:fld id="{6FB7A12C-B744-4D61-937C-AFD527C58EAD}"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smtClean="0"/>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11</a:t>
            </a:fld>
            <a:endParaRPr lang="en-US"/>
          </a:p>
        </p:txBody>
      </p:sp>
    </p:spTree>
    <p:extLst>
      <p:ext uri="{BB962C8B-B14F-4D97-AF65-F5344CB8AC3E}">
        <p14:creationId xmlns:p14="http://schemas.microsoft.com/office/powerpoint/2010/main" val="137248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Objetivos</a:t>
            </a:r>
            <a:r>
              <a:rPr lang="en-US" dirty="0" smtClean="0"/>
              <a:t> </a:t>
            </a:r>
            <a:r>
              <a:rPr lang="en-US" dirty="0"/>
              <a:t>de </a:t>
            </a:r>
            <a:r>
              <a:rPr lang="en-US" dirty="0" err="1"/>
              <a:t>esta</a:t>
            </a:r>
            <a:r>
              <a:rPr lang="en-US" dirty="0"/>
              <a:t> </a:t>
            </a:r>
            <a:r>
              <a:rPr lang="en-US" dirty="0" err="1"/>
              <a:t>sesión</a:t>
            </a:r>
            <a:endParaRPr lang="en-US" dirty="0"/>
          </a:p>
        </p:txBody>
      </p:sp>
      <p:sp>
        <p:nvSpPr>
          <p:cNvPr id="3" name="2 Marcador de contenido"/>
          <p:cNvSpPr>
            <a:spLocks noGrp="1"/>
          </p:cNvSpPr>
          <p:nvPr>
            <p:ph idx="1"/>
          </p:nvPr>
        </p:nvSpPr>
        <p:spPr/>
        <p:txBody>
          <a:bodyPr>
            <a:normAutofit/>
          </a:bodyPr>
          <a:lstStyle/>
          <a:p>
            <a:pPr marL="514350" lvl="0" indent="-514350" algn="just">
              <a:spcBef>
                <a:spcPts val="0"/>
              </a:spcBef>
              <a:buFont typeface="Calibri"/>
              <a:buAutoNum type="arabicPeriod"/>
            </a:pPr>
            <a:r>
              <a:rPr lang="es-CO" sz="2500" dirty="0" smtClean="0"/>
              <a:t>Aplicar análisis </a:t>
            </a:r>
            <a:r>
              <a:rPr lang="es-CO" sz="2500" dirty="0" err="1" smtClean="0"/>
              <a:t>univariado</a:t>
            </a:r>
            <a:r>
              <a:rPr lang="es-CO" sz="2500" dirty="0" smtClean="0"/>
              <a:t> y </a:t>
            </a:r>
            <a:r>
              <a:rPr lang="es-CO" sz="2500" dirty="0" err="1" smtClean="0"/>
              <a:t>bivariado</a:t>
            </a:r>
            <a:r>
              <a:rPr lang="es-CO" sz="2500" dirty="0" smtClean="0"/>
              <a:t> a un conjunto de variables.</a:t>
            </a:r>
          </a:p>
          <a:p>
            <a:pPr marL="514350" lvl="0" indent="-514350" algn="just">
              <a:spcBef>
                <a:spcPts val="0"/>
              </a:spcBef>
              <a:buFont typeface="Calibri"/>
              <a:buAutoNum type="arabicPeriod"/>
            </a:pPr>
            <a:r>
              <a:rPr lang="es-CO" sz="2500" dirty="0" smtClean="0"/>
              <a:t>Aplicar los conceptos de limpieza para el pretratamiento de conjuntos de datos.</a:t>
            </a:r>
          </a:p>
          <a:p>
            <a:pPr marL="514350" lvl="0" indent="-514350" algn="just">
              <a:spcBef>
                <a:spcPts val="0"/>
              </a:spcBef>
              <a:buFont typeface="Calibri"/>
              <a:buAutoNum type="arabicPeriod"/>
            </a:pPr>
            <a:r>
              <a:rPr lang="es-CO" sz="2500" dirty="0" smtClean="0"/>
              <a:t>Usar </a:t>
            </a:r>
            <a:r>
              <a:rPr lang="es-CO" sz="2500" dirty="0"/>
              <a:t>R </a:t>
            </a:r>
            <a:r>
              <a:rPr lang="es-CO" sz="2500" dirty="0" smtClean="0"/>
              <a:t>para la exploración de un conjunto </a:t>
            </a:r>
            <a:r>
              <a:rPr lang="es-CO" sz="2500" dirty="0"/>
              <a:t>de </a:t>
            </a:r>
            <a:r>
              <a:rPr lang="es-CO" sz="2500" dirty="0" smtClean="0"/>
              <a:t>datos.</a:t>
            </a:r>
          </a:p>
          <a:p>
            <a:pPr marL="514350" lvl="0" indent="-514350" algn="just">
              <a:spcBef>
                <a:spcPts val="0"/>
              </a:spcBef>
              <a:buFont typeface="Calibri"/>
              <a:buAutoNum type="arabicPeriod"/>
            </a:pPr>
            <a:r>
              <a:rPr lang="es-CO" sz="2500" dirty="0" smtClean="0"/>
              <a:t>Responder a un conjunto de preguntas a partir de los datos analizados.</a:t>
            </a:r>
            <a:endParaRPr lang="en-US" sz="2500" dirty="0"/>
          </a:p>
        </p:txBody>
      </p:sp>
      <p:sp>
        <p:nvSpPr>
          <p:cNvPr id="4" name="Marcador de fecha 3"/>
          <p:cNvSpPr>
            <a:spLocks noGrp="1"/>
          </p:cNvSpPr>
          <p:nvPr>
            <p:ph type="dt" sz="half" idx="10"/>
          </p:nvPr>
        </p:nvSpPr>
        <p:spPr/>
        <p:txBody>
          <a:bodyPr/>
          <a:lstStyle/>
          <a:p>
            <a:fld id="{97DDD400-D648-4E35-B9AF-E386B41D01CD}"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2</a:t>
            </a:fld>
            <a:endParaRPr lang="en-US"/>
          </a:p>
        </p:txBody>
      </p:sp>
    </p:spTree>
    <p:extLst>
      <p:ext uri="{BB962C8B-B14F-4D97-AF65-F5344CB8AC3E}">
        <p14:creationId xmlns:p14="http://schemas.microsoft.com/office/powerpoint/2010/main" val="1085448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a:t>Taller </a:t>
            </a:r>
            <a:r>
              <a:rPr lang="es-CO" dirty="0" smtClean="0"/>
              <a:t>práctico (individual)</a:t>
            </a:r>
            <a:endParaRPr lang="es-CO" dirty="0"/>
          </a:p>
        </p:txBody>
      </p:sp>
      <p:sp>
        <p:nvSpPr>
          <p:cNvPr id="5" name="Marcador de texto 4"/>
          <p:cNvSpPr>
            <a:spLocks noGrp="1"/>
          </p:cNvSpPr>
          <p:nvPr>
            <p:ph type="body" idx="1"/>
          </p:nvPr>
        </p:nvSpPr>
        <p:spPr/>
        <p:txBody>
          <a:bodyPr/>
          <a:lstStyle/>
          <a:p>
            <a:endParaRPr lang="es-CO"/>
          </a:p>
        </p:txBody>
      </p:sp>
      <p:sp>
        <p:nvSpPr>
          <p:cNvPr id="2" name="Marcador de fecha 1"/>
          <p:cNvSpPr>
            <a:spLocks noGrp="1"/>
          </p:cNvSpPr>
          <p:nvPr>
            <p:ph type="dt" sz="half" idx="10"/>
          </p:nvPr>
        </p:nvSpPr>
        <p:spPr/>
        <p:txBody>
          <a:bodyPr/>
          <a:lstStyle/>
          <a:p>
            <a:fld id="{5FD799F1-EBF3-40EF-A4DE-F234738744C2}" type="datetime1">
              <a:rPr lang="en-US" smtClean="0"/>
              <a:t>4/30/2019</a:t>
            </a:fld>
            <a:endParaRPr lang="en-US"/>
          </a:p>
        </p:txBody>
      </p:sp>
      <p:sp>
        <p:nvSpPr>
          <p:cNvPr id="3" name="Marcador de pie de página 2"/>
          <p:cNvSpPr>
            <a:spLocks noGrp="1"/>
          </p:cNvSpPr>
          <p:nvPr>
            <p:ph type="ftr" sz="quarter" idx="11"/>
          </p:nvPr>
        </p:nvSpPr>
        <p:spPr/>
        <p:txBody>
          <a:bodyPr/>
          <a:lstStyle/>
          <a:p>
            <a:r>
              <a:rPr lang="es-ES"/>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3</a:t>
            </a:fld>
            <a:endParaRPr lang="en-US"/>
          </a:p>
        </p:txBody>
      </p:sp>
    </p:spTree>
    <p:extLst>
      <p:ext uri="{BB962C8B-B14F-4D97-AF65-F5344CB8AC3E}">
        <p14:creationId xmlns:p14="http://schemas.microsoft.com/office/powerpoint/2010/main" val="3579863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a:t>Contexto</a:t>
            </a:r>
          </a:p>
        </p:txBody>
      </p:sp>
      <p:sp>
        <p:nvSpPr>
          <p:cNvPr id="6" name="Marcador de contenido 5"/>
          <p:cNvSpPr>
            <a:spLocks noGrp="1"/>
          </p:cNvSpPr>
          <p:nvPr>
            <p:ph idx="1"/>
          </p:nvPr>
        </p:nvSpPr>
        <p:spPr/>
        <p:txBody>
          <a:bodyPr vert="horz" lIns="91440" tIns="45720" rIns="91440" bIns="45720" rtlCol="0" anchor="t">
            <a:normAutofit/>
          </a:bodyPr>
          <a:lstStyle/>
          <a:p>
            <a:pPr marL="0" indent="0" algn="just">
              <a:buNone/>
            </a:pPr>
            <a:r>
              <a:rPr lang="es-CO" sz="2500" b="1" dirty="0" smtClean="0"/>
              <a:t>Análisis de datos de </a:t>
            </a:r>
            <a:r>
              <a:rPr lang="es-CO" sz="2500" b="1" dirty="0" err="1" smtClean="0"/>
              <a:t>Hubway</a:t>
            </a:r>
            <a:endParaRPr lang="es-CO" sz="2500" b="1" dirty="0" smtClean="0"/>
          </a:p>
          <a:p>
            <a:pPr marL="0" indent="0" algn="just">
              <a:buNone/>
            </a:pPr>
            <a:r>
              <a:rPr lang="es-CO" sz="2500" dirty="0" smtClean="0"/>
              <a:t>Boston </a:t>
            </a:r>
            <a:r>
              <a:rPr lang="es-CO" sz="2500" dirty="0" err="1" smtClean="0"/>
              <a:t>Hubway</a:t>
            </a:r>
            <a:r>
              <a:rPr lang="es-CO" sz="2500" dirty="0" smtClean="0"/>
              <a:t> es un programa que permite compartir bicicletas de manera gratuita por treinta minutos. Este  programa cuenta con más de 1600 bicicletas en 160+ estaciones a través del área del Gran Boston.</a:t>
            </a:r>
            <a:endParaRPr lang="es-CO" sz="2500" dirty="0"/>
          </a:p>
          <a:p>
            <a:pPr marL="0" indent="0" algn="just">
              <a:buNone/>
            </a:pPr>
            <a:r>
              <a:rPr lang="es-CO" sz="2500" dirty="0" smtClean="0"/>
              <a:t>Para el año 2016, </a:t>
            </a:r>
            <a:r>
              <a:rPr lang="es-CO" sz="2500" dirty="0" err="1" smtClean="0"/>
              <a:t>Hubway</a:t>
            </a:r>
            <a:r>
              <a:rPr lang="es-CO" sz="2500" dirty="0" smtClean="0"/>
              <a:t> operaba con 185 estaciones y 1750 bicicletas, con 5 millones de usuarios desde su lanzamiento en 2011. </a:t>
            </a:r>
            <a:endParaRPr lang="es-CO" sz="2500" dirty="0">
              <a:cs typeface="Calibri"/>
            </a:endParaRPr>
          </a:p>
        </p:txBody>
      </p:sp>
      <p:sp>
        <p:nvSpPr>
          <p:cNvPr id="2" name="Marcador de fecha 1"/>
          <p:cNvSpPr>
            <a:spLocks noGrp="1"/>
          </p:cNvSpPr>
          <p:nvPr>
            <p:ph type="dt" sz="half" idx="10"/>
          </p:nvPr>
        </p:nvSpPr>
        <p:spPr/>
        <p:txBody>
          <a:bodyPr/>
          <a:lstStyle/>
          <a:p>
            <a:fld id="{1A617D91-B78B-4F58-8BFD-58A2B24E5160}" type="datetime1">
              <a:rPr lang="en-US" smtClean="0"/>
              <a:t>4/30/2019</a:t>
            </a:fld>
            <a:endParaRPr lang="en-US"/>
          </a:p>
        </p:txBody>
      </p:sp>
      <p:sp>
        <p:nvSpPr>
          <p:cNvPr id="3" name="Marcador de pie de página 2"/>
          <p:cNvSpPr>
            <a:spLocks noGrp="1"/>
          </p:cNvSpPr>
          <p:nvPr>
            <p:ph type="ftr" sz="quarter" idx="11"/>
          </p:nvPr>
        </p:nvSpPr>
        <p:spPr/>
        <p:txBody>
          <a:bodyPr/>
          <a:lstStyle/>
          <a:p>
            <a:r>
              <a:rPr lang="es-ES"/>
              <a:t>Maestría en Ciencia de Datos - Facultad de Ingeniería - Universidad Icesi</a:t>
            </a:r>
            <a:endParaRPr lang="en-US"/>
          </a:p>
        </p:txBody>
      </p:sp>
      <p:sp>
        <p:nvSpPr>
          <p:cNvPr id="5" name="Marcador de número de diapositiva 4"/>
          <p:cNvSpPr>
            <a:spLocks noGrp="1"/>
          </p:cNvSpPr>
          <p:nvPr>
            <p:ph type="sldNum" sz="quarter" idx="12"/>
          </p:nvPr>
        </p:nvSpPr>
        <p:spPr/>
        <p:txBody>
          <a:bodyPr/>
          <a:lstStyle/>
          <a:p>
            <a:fld id="{E07F1915-608D-411A-82AD-98E64CA29FDD}" type="slidenum">
              <a:rPr lang="en-US" smtClean="0"/>
              <a:t>4</a:t>
            </a:fld>
            <a:endParaRPr lang="en-US"/>
          </a:p>
        </p:txBody>
      </p:sp>
      <p:sp>
        <p:nvSpPr>
          <p:cNvPr id="7" name="Rectángulo 6"/>
          <p:cNvSpPr/>
          <p:nvPr/>
        </p:nvSpPr>
        <p:spPr>
          <a:xfrm>
            <a:off x="2787151" y="5992297"/>
            <a:ext cx="3327899" cy="369332"/>
          </a:xfrm>
          <a:prstGeom prst="rect">
            <a:avLst/>
          </a:prstGeom>
        </p:spPr>
        <p:txBody>
          <a:bodyPr wrap="none">
            <a:spAutoFit/>
          </a:bodyPr>
          <a:lstStyle/>
          <a:p>
            <a:r>
              <a:rPr lang="es-CO">
                <a:hlinkClick r:id="rId3"/>
              </a:rPr>
              <a:t>http://hubwaydatachallenge.org/</a:t>
            </a:r>
            <a:endParaRPr lang="es-CO"/>
          </a:p>
        </p:txBody>
      </p:sp>
    </p:spTree>
    <p:extLst>
      <p:ext uri="{BB962C8B-B14F-4D97-AF65-F5344CB8AC3E}">
        <p14:creationId xmlns:p14="http://schemas.microsoft.com/office/powerpoint/2010/main" val="404288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a:t>Contexto</a:t>
            </a:r>
          </a:p>
        </p:txBody>
      </p:sp>
      <p:sp>
        <p:nvSpPr>
          <p:cNvPr id="6" name="Marcador de contenido 5"/>
          <p:cNvSpPr>
            <a:spLocks noGrp="1"/>
          </p:cNvSpPr>
          <p:nvPr>
            <p:ph idx="1"/>
          </p:nvPr>
        </p:nvSpPr>
        <p:spPr>
          <a:xfrm>
            <a:off x="628650" y="1519238"/>
            <a:ext cx="7886700" cy="4351338"/>
          </a:xfrm>
        </p:spPr>
        <p:txBody>
          <a:bodyPr vert="horz" lIns="91440" tIns="45720" rIns="91440" bIns="45720" rtlCol="0" anchor="t">
            <a:normAutofit/>
          </a:bodyPr>
          <a:lstStyle/>
          <a:p>
            <a:pPr marL="0" indent="0" algn="just">
              <a:buNone/>
            </a:pPr>
            <a:r>
              <a:rPr lang="es-CO" sz="2500" b="1" dirty="0" err="1" smtClean="0"/>
              <a:t>Datasets</a:t>
            </a:r>
            <a:r>
              <a:rPr lang="es-CO" sz="2500" b="1" dirty="0" smtClean="0"/>
              <a:t> 1 y 2: Servicio gratuito </a:t>
            </a:r>
            <a:r>
              <a:rPr lang="es-CO" sz="2500" b="1" dirty="0"/>
              <a:t>de bicicletas (hubway_stations.csv, </a:t>
            </a:r>
            <a:r>
              <a:rPr lang="es-CO" sz="2500" b="1" dirty="0" smtClean="0"/>
              <a:t>hubway_tripsCorrecto.csv)</a:t>
            </a:r>
            <a:endParaRPr lang="es-CO" sz="2500" b="1" dirty="0" smtClean="0"/>
          </a:p>
          <a:p>
            <a:pPr marL="0" indent="0" algn="just">
              <a:buNone/>
            </a:pPr>
            <a:r>
              <a:rPr lang="es-CO" sz="2000" dirty="0" smtClean="0"/>
              <a:t>En abril de 2017, el Microsoft NERD Center lanzó una competencia de visualización en Cambridge, en donde se entrega un conjunto de datos con información sobre los viajes realizados en estas bicicletas durante 5 años.</a:t>
            </a:r>
            <a:endParaRPr lang="es-CO" sz="2000" dirty="0">
              <a:cs typeface="Calibri"/>
            </a:endParaRPr>
          </a:p>
        </p:txBody>
      </p:sp>
      <p:sp>
        <p:nvSpPr>
          <p:cNvPr id="2" name="Marcador de fecha 1"/>
          <p:cNvSpPr>
            <a:spLocks noGrp="1"/>
          </p:cNvSpPr>
          <p:nvPr>
            <p:ph type="dt" sz="half" idx="10"/>
          </p:nvPr>
        </p:nvSpPr>
        <p:spPr/>
        <p:txBody>
          <a:bodyPr/>
          <a:lstStyle/>
          <a:p>
            <a:fld id="{1A617D91-B78B-4F58-8BFD-58A2B24E5160}" type="datetime1">
              <a:rPr lang="en-US" smtClean="0"/>
              <a:t>4/30/2019</a:t>
            </a:fld>
            <a:endParaRPr lang="en-US"/>
          </a:p>
        </p:txBody>
      </p:sp>
      <p:sp>
        <p:nvSpPr>
          <p:cNvPr id="3" name="Marcador de pie de página 2"/>
          <p:cNvSpPr>
            <a:spLocks noGrp="1"/>
          </p:cNvSpPr>
          <p:nvPr>
            <p:ph type="ftr" sz="quarter" idx="11"/>
          </p:nvPr>
        </p:nvSpPr>
        <p:spPr/>
        <p:txBody>
          <a:bodyPr/>
          <a:lstStyle/>
          <a:p>
            <a:r>
              <a:rPr lang="es-ES"/>
              <a:t>Maestría en Ciencia de Datos - Facultad de Ingeniería - Universidad Icesi</a:t>
            </a:r>
            <a:endParaRPr lang="en-US"/>
          </a:p>
        </p:txBody>
      </p:sp>
      <p:sp>
        <p:nvSpPr>
          <p:cNvPr id="5" name="Marcador de número de diapositiva 4"/>
          <p:cNvSpPr>
            <a:spLocks noGrp="1"/>
          </p:cNvSpPr>
          <p:nvPr>
            <p:ph type="sldNum" sz="quarter" idx="12"/>
          </p:nvPr>
        </p:nvSpPr>
        <p:spPr/>
        <p:txBody>
          <a:bodyPr/>
          <a:lstStyle/>
          <a:p>
            <a:fld id="{E07F1915-608D-411A-82AD-98E64CA29FDD}" type="slidenum">
              <a:rPr lang="en-US" smtClean="0"/>
              <a:t>5</a:t>
            </a:fld>
            <a:endParaRPr lang="en-US"/>
          </a:p>
        </p:txBody>
      </p:sp>
      <p:pic>
        <p:nvPicPr>
          <p:cNvPr id="7" name="oCdjMpmzTuM"/>
          <p:cNvPicPr>
            <a:picLocks noRot="1" noChangeAspect="1"/>
          </p:cNvPicPr>
          <p:nvPr>
            <a:videoFile r:link="rId1"/>
          </p:nvPr>
        </p:nvPicPr>
        <p:blipFill>
          <a:blip r:embed="rId4"/>
          <a:stretch>
            <a:fillRect/>
          </a:stretch>
        </p:blipFill>
        <p:spPr>
          <a:xfrm>
            <a:off x="2286000" y="3320613"/>
            <a:ext cx="4572000" cy="2571750"/>
          </a:xfrm>
          <a:prstGeom prst="rect">
            <a:avLst/>
          </a:prstGeom>
        </p:spPr>
      </p:pic>
      <p:sp>
        <p:nvSpPr>
          <p:cNvPr id="8" name="Rectángulo 7"/>
          <p:cNvSpPr/>
          <p:nvPr/>
        </p:nvSpPr>
        <p:spPr>
          <a:xfrm>
            <a:off x="5724128" y="6488668"/>
            <a:ext cx="3327899" cy="369332"/>
          </a:xfrm>
          <a:prstGeom prst="rect">
            <a:avLst/>
          </a:prstGeom>
        </p:spPr>
        <p:txBody>
          <a:bodyPr wrap="none">
            <a:spAutoFit/>
          </a:bodyPr>
          <a:lstStyle/>
          <a:p>
            <a:r>
              <a:rPr lang="es-CO" dirty="0">
                <a:hlinkClick r:id="rId5"/>
              </a:rPr>
              <a:t>http://hubwaydatachallenge.org/</a:t>
            </a:r>
            <a:endParaRPr lang="es-CO" dirty="0"/>
          </a:p>
        </p:txBody>
      </p:sp>
    </p:spTree>
    <p:extLst>
      <p:ext uri="{BB962C8B-B14F-4D97-AF65-F5344CB8AC3E}">
        <p14:creationId xmlns:p14="http://schemas.microsoft.com/office/powerpoint/2010/main" val="3437194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Contexto</a:t>
            </a:r>
          </a:p>
        </p:txBody>
      </p:sp>
      <p:sp>
        <p:nvSpPr>
          <p:cNvPr id="3" name="Marcador de contenido 2"/>
          <p:cNvSpPr>
            <a:spLocks noGrp="1"/>
          </p:cNvSpPr>
          <p:nvPr>
            <p:ph idx="1"/>
          </p:nvPr>
        </p:nvSpPr>
        <p:spPr>
          <a:xfrm>
            <a:off x="628650" y="1825625"/>
            <a:ext cx="7886700" cy="1603375"/>
          </a:xfrm>
        </p:spPr>
        <p:txBody>
          <a:bodyPr>
            <a:normAutofit fontScale="77500" lnSpcReduction="20000"/>
          </a:bodyPr>
          <a:lstStyle/>
          <a:p>
            <a:pPr marL="0" indent="0">
              <a:buNone/>
            </a:pPr>
            <a:r>
              <a:rPr lang="es-CO" sz="2500" b="1" dirty="0" err="1" smtClean="0"/>
              <a:t>Dataset</a:t>
            </a:r>
            <a:r>
              <a:rPr lang="es-CO" sz="2500" b="1" dirty="0" smtClean="0"/>
              <a:t> </a:t>
            </a:r>
            <a:r>
              <a:rPr lang="es-CO" sz="2500" b="1" dirty="0"/>
              <a:t>3 (</a:t>
            </a:r>
            <a:r>
              <a:rPr lang="es-CO" sz="2500" b="1" dirty="0" smtClean="0"/>
              <a:t>crimeEx.csv - </a:t>
            </a:r>
            <a:r>
              <a:rPr lang="en-US" sz="2800" dirty="0">
                <a:hlinkClick r:id="rId2"/>
              </a:rPr>
              <a:t>https://www.kaggle.com/ankkur13/boston-crime-data</a:t>
            </a:r>
            <a:r>
              <a:rPr lang="es-CO" sz="2500" b="1" dirty="0" smtClean="0"/>
              <a:t>)</a:t>
            </a:r>
            <a:endParaRPr lang="es-CO" sz="2500" b="1" dirty="0" smtClean="0"/>
          </a:p>
          <a:p>
            <a:pPr marL="0" indent="0">
              <a:buNone/>
            </a:pPr>
            <a:endParaRPr lang="es-CO" sz="2500" b="1" dirty="0"/>
          </a:p>
          <a:p>
            <a:pPr marL="0" indent="0">
              <a:buNone/>
            </a:pPr>
            <a:r>
              <a:rPr lang="es-CO" sz="2500" dirty="0" err="1" smtClean="0"/>
              <a:t>Dataset</a:t>
            </a:r>
            <a:r>
              <a:rPr lang="es-CO" sz="2500" dirty="0" smtClean="0"/>
              <a:t> que contiene información acerca de los incidentes (</a:t>
            </a:r>
            <a:r>
              <a:rPr lang="es-CO" sz="2500" dirty="0" smtClean="0"/>
              <a:t>crímenes, asuma que son del mismo año que el </a:t>
            </a:r>
            <a:r>
              <a:rPr lang="es-CO" sz="2500" dirty="0" err="1" smtClean="0"/>
              <a:t>dataset</a:t>
            </a:r>
            <a:r>
              <a:rPr lang="es-CO" sz="2500" dirty="0" smtClean="0"/>
              <a:t> de las bicicletas) </a:t>
            </a:r>
            <a:r>
              <a:rPr lang="es-CO" sz="2500" dirty="0" smtClean="0"/>
              <a:t>reportados en Boston, variables:</a:t>
            </a:r>
          </a:p>
          <a:p>
            <a:pPr marL="0" indent="0">
              <a:buNone/>
            </a:pPr>
            <a:endParaRPr lang="es-CO" sz="2500" dirty="0"/>
          </a:p>
        </p:txBody>
      </p:sp>
      <p:sp>
        <p:nvSpPr>
          <p:cNvPr id="4" name="Marcador de fecha 3"/>
          <p:cNvSpPr>
            <a:spLocks noGrp="1"/>
          </p:cNvSpPr>
          <p:nvPr>
            <p:ph type="dt" sz="half" idx="10"/>
          </p:nvPr>
        </p:nvSpPr>
        <p:spPr/>
        <p:txBody>
          <a:bodyPr/>
          <a:lstStyle/>
          <a:p>
            <a:fld id="{6FB7A12C-B744-4D61-937C-AFD527C58EAD}"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smtClean="0"/>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6</a:t>
            </a:fld>
            <a:endParaRPr lang="en-US"/>
          </a:p>
        </p:txBody>
      </p:sp>
      <p:sp>
        <p:nvSpPr>
          <p:cNvPr id="8" name="Rectángulo 7"/>
          <p:cNvSpPr/>
          <p:nvPr/>
        </p:nvSpPr>
        <p:spPr>
          <a:xfrm>
            <a:off x="628650" y="3563936"/>
            <a:ext cx="4572000" cy="1477328"/>
          </a:xfrm>
          <a:prstGeom prst="rect">
            <a:avLst/>
          </a:prstGeom>
        </p:spPr>
        <p:txBody>
          <a:bodyPr>
            <a:spAutoFit/>
          </a:bodyPr>
          <a:lstStyle/>
          <a:p>
            <a:pPr fontAlgn="base"/>
            <a:r>
              <a:rPr lang="en-US" dirty="0" smtClean="0">
                <a:latin typeface="Atlas Grotesk"/>
              </a:rPr>
              <a:t>INCIDENT_NUMBER</a:t>
            </a:r>
          </a:p>
          <a:p>
            <a:pPr fontAlgn="base"/>
            <a:r>
              <a:rPr lang="en-US" dirty="0" smtClean="0">
                <a:latin typeface="Atlas Grotesk"/>
              </a:rPr>
              <a:t>OFFENSE_CODE_GROUP</a:t>
            </a:r>
            <a:endParaRPr lang="en-US" dirty="0">
              <a:latin typeface="Atlas Grotesk"/>
            </a:endParaRPr>
          </a:p>
          <a:p>
            <a:pPr fontAlgn="base"/>
            <a:r>
              <a:rPr lang="en-US" dirty="0" smtClean="0">
                <a:latin typeface="Atlas Grotesk"/>
              </a:rPr>
              <a:t>OFFENSE_DESCRIPTION</a:t>
            </a:r>
            <a:endParaRPr lang="en-US" dirty="0">
              <a:latin typeface="Atlas Grotesk"/>
            </a:endParaRPr>
          </a:p>
          <a:p>
            <a:pPr fontAlgn="base"/>
            <a:r>
              <a:rPr lang="en-US" dirty="0" smtClean="0">
                <a:latin typeface="Atlas Grotesk"/>
              </a:rPr>
              <a:t>DISTRICT</a:t>
            </a:r>
            <a:endParaRPr lang="en-US" dirty="0">
              <a:latin typeface="Atlas Grotesk"/>
            </a:endParaRPr>
          </a:p>
          <a:p>
            <a:pPr fontAlgn="base"/>
            <a:r>
              <a:rPr lang="en-US" dirty="0" smtClean="0">
                <a:latin typeface="Atlas Grotesk"/>
              </a:rPr>
              <a:t>REPORTING_AREA</a:t>
            </a:r>
            <a:endParaRPr lang="en-US" dirty="0">
              <a:latin typeface="Atlas Grotesk"/>
            </a:endParaRPr>
          </a:p>
        </p:txBody>
      </p:sp>
      <p:sp>
        <p:nvSpPr>
          <p:cNvPr id="9" name="Rectángulo 8"/>
          <p:cNvSpPr/>
          <p:nvPr/>
        </p:nvSpPr>
        <p:spPr>
          <a:xfrm>
            <a:off x="5724128" y="3529674"/>
            <a:ext cx="4572000" cy="2031325"/>
          </a:xfrm>
          <a:prstGeom prst="rect">
            <a:avLst/>
          </a:prstGeom>
        </p:spPr>
        <p:txBody>
          <a:bodyPr>
            <a:spAutoFit/>
          </a:bodyPr>
          <a:lstStyle/>
          <a:p>
            <a:pPr fontAlgn="base"/>
            <a:r>
              <a:rPr lang="en-US" dirty="0" smtClean="0">
                <a:latin typeface="Atlas Grotesk"/>
              </a:rPr>
              <a:t>DAY_OF_WEEK</a:t>
            </a:r>
            <a:endParaRPr lang="en-US" dirty="0">
              <a:latin typeface="Atlas Grotesk"/>
            </a:endParaRPr>
          </a:p>
          <a:p>
            <a:pPr fontAlgn="base"/>
            <a:r>
              <a:rPr lang="en-US" dirty="0" smtClean="0">
                <a:latin typeface="Atlas Grotesk"/>
              </a:rPr>
              <a:t>HOUR</a:t>
            </a:r>
            <a:endParaRPr lang="en-US" dirty="0">
              <a:latin typeface="Atlas Grotesk"/>
            </a:endParaRPr>
          </a:p>
          <a:p>
            <a:pPr fontAlgn="base"/>
            <a:r>
              <a:rPr lang="en-US" dirty="0" smtClean="0">
                <a:latin typeface="Atlas Grotesk"/>
              </a:rPr>
              <a:t>UCR_PART</a:t>
            </a:r>
            <a:endParaRPr lang="en-US" dirty="0">
              <a:latin typeface="Atlas Grotesk"/>
            </a:endParaRPr>
          </a:p>
          <a:p>
            <a:pPr fontAlgn="base"/>
            <a:r>
              <a:rPr lang="en-US" dirty="0" smtClean="0">
                <a:latin typeface="Atlas Grotesk"/>
              </a:rPr>
              <a:t>STREET</a:t>
            </a:r>
            <a:endParaRPr lang="en-US" dirty="0">
              <a:latin typeface="Atlas Grotesk"/>
            </a:endParaRPr>
          </a:p>
          <a:p>
            <a:pPr fontAlgn="base"/>
            <a:r>
              <a:rPr lang="en-US" dirty="0" smtClean="0">
                <a:latin typeface="Atlas Grotesk"/>
              </a:rPr>
              <a:t>LATITUDE</a:t>
            </a:r>
            <a:endParaRPr lang="en-US" dirty="0">
              <a:latin typeface="Atlas Grotesk"/>
            </a:endParaRPr>
          </a:p>
          <a:p>
            <a:pPr fontAlgn="base"/>
            <a:r>
              <a:rPr lang="en-US" dirty="0" smtClean="0">
                <a:latin typeface="Atlas Grotesk"/>
              </a:rPr>
              <a:t>LONGITUDE</a:t>
            </a:r>
            <a:endParaRPr lang="en-US" dirty="0">
              <a:latin typeface="Atlas Grotesk"/>
            </a:endParaRPr>
          </a:p>
          <a:p>
            <a:pPr fontAlgn="base"/>
            <a:r>
              <a:rPr lang="en-US" dirty="0" smtClean="0">
                <a:latin typeface="Atlas Grotesk"/>
              </a:rPr>
              <a:t>LOCATION</a:t>
            </a:r>
            <a:endParaRPr lang="en-US" dirty="0">
              <a:latin typeface="Atlas Grotesk"/>
            </a:endParaRPr>
          </a:p>
        </p:txBody>
      </p:sp>
    </p:spTree>
    <p:extLst>
      <p:ext uri="{BB962C8B-B14F-4D97-AF65-F5344CB8AC3E}">
        <p14:creationId xmlns:p14="http://schemas.microsoft.com/office/powerpoint/2010/main" val="301292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Contexto</a:t>
            </a:r>
          </a:p>
        </p:txBody>
      </p:sp>
      <p:sp>
        <p:nvSpPr>
          <p:cNvPr id="3" name="Marcador de contenido 2"/>
          <p:cNvSpPr>
            <a:spLocks noGrp="1"/>
          </p:cNvSpPr>
          <p:nvPr>
            <p:ph idx="1"/>
          </p:nvPr>
        </p:nvSpPr>
        <p:spPr/>
        <p:txBody>
          <a:bodyPr/>
          <a:lstStyle/>
          <a:p>
            <a:pPr marL="0" indent="0">
              <a:buNone/>
            </a:pPr>
            <a:r>
              <a:rPr lang="es-CO" b="1" dirty="0" smtClean="0"/>
              <a:t>Datos sobre los barrios de </a:t>
            </a:r>
            <a:r>
              <a:rPr lang="es-CO" b="1" dirty="0" smtClean="0"/>
              <a:t>Boston (son varios </a:t>
            </a:r>
            <a:r>
              <a:rPr lang="es-CO" b="1" dirty="0" err="1" smtClean="0"/>
              <a:t>datasets</a:t>
            </a:r>
            <a:r>
              <a:rPr lang="es-CO" b="1" dirty="0" smtClean="0"/>
              <a:t>, descargar del link </a:t>
            </a:r>
            <a:r>
              <a:rPr lang="en-US" dirty="0">
                <a:hlinkClick r:id="rId2"/>
              </a:rPr>
              <a:t>https://</a:t>
            </a:r>
            <a:r>
              <a:rPr lang="en-US" dirty="0" smtClean="0">
                <a:hlinkClick r:id="rId2"/>
              </a:rPr>
              <a:t>data.boston.gov/dataset/boston-neighborhoods</a:t>
            </a:r>
            <a:r>
              <a:rPr lang="en-US" dirty="0" smtClean="0"/>
              <a:t>)</a:t>
            </a:r>
            <a:endParaRPr lang="es-CO" b="1" dirty="0" smtClean="0"/>
          </a:p>
          <a:p>
            <a:pPr marL="0" indent="0">
              <a:buNone/>
            </a:pPr>
            <a:endParaRPr lang="es-MX" sz="2500" dirty="0" smtClean="0"/>
          </a:p>
          <a:p>
            <a:pPr marL="0" indent="0" algn="just">
              <a:buNone/>
            </a:pPr>
            <a:r>
              <a:rPr lang="es-MX" sz="2500" dirty="0" smtClean="0"/>
              <a:t>La </a:t>
            </a:r>
            <a:r>
              <a:rPr lang="es-MX" sz="2500" dirty="0"/>
              <a:t>capa de datos de límites de vecindario es una combinación de límites de </a:t>
            </a:r>
            <a:r>
              <a:rPr lang="es-MX" sz="2500" dirty="0" smtClean="0"/>
              <a:t>vecindarios (barrios) </a:t>
            </a:r>
            <a:r>
              <a:rPr lang="es-MX" sz="2500" dirty="0"/>
              <a:t>de zonificación, límites de código postal y límites de bloque de censo 2010 (NO tramo censal</a:t>
            </a:r>
            <a:r>
              <a:rPr lang="es-MX" sz="2500" dirty="0" smtClean="0"/>
              <a:t>)</a:t>
            </a:r>
            <a:endParaRPr lang="es-CO" sz="2500" dirty="0" smtClean="0"/>
          </a:p>
          <a:p>
            <a:pPr marL="0" indent="0">
              <a:buNone/>
            </a:pPr>
            <a:r>
              <a:rPr lang="es-CO" sz="2500" dirty="0" smtClean="0"/>
              <a:t>Barrios de Boston</a:t>
            </a:r>
          </a:p>
          <a:p>
            <a:pPr marL="0" indent="0">
              <a:buNone/>
            </a:pPr>
            <a:r>
              <a:rPr lang="es-CO" dirty="0"/>
              <a:t>https://</a:t>
            </a:r>
            <a:r>
              <a:rPr lang="es-CO" dirty="0" smtClean="0"/>
              <a:t>data.boston.gov/dataset/boston-neighborhoods </a:t>
            </a:r>
          </a:p>
          <a:p>
            <a:endParaRPr lang="es-CO" b="1" dirty="0"/>
          </a:p>
        </p:txBody>
      </p:sp>
      <p:sp>
        <p:nvSpPr>
          <p:cNvPr id="4" name="Marcador de fecha 3"/>
          <p:cNvSpPr>
            <a:spLocks noGrp="1"/>
          </p:cNvSpPr>
          <p:nvPr>
            <p:ph type="dt" sz="half" idx="10"/>
          </p:nvPr>
        </p:nvSpPr>
        <p:spPr/>
        <p:txBody>
          <a:bodyPr/>
          <a:lstStyle/>
          <a:p>
            <a:fld id="{6FB7A12C-B744-4D61-937C-AFD527C58EAD}"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smtClean="0"/>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7</a:t>
            </a:fld>
            <a:endParaRPr lang="en-US"/>
          </a:p>
        </p:txBody>
      </p:sp>
    </p:spTree>
    <p:extLst>
      <p:ext uri="{BB962C8B-B14F-4D97-AF65-F5344CB8AC3E}">
        <p14:creationId xmlns:p14="http://schemas.microsoft.com/office/powerpoint/2010/main" val="391784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PREGUNTAS DE </a:t>
            </a:r>
            <a:r>
              <a:rPr lang="es-CO" dirty="0" smtClean="0"/>
              <a:t>ANÁLISIS (sobre el servicio de bicicletas – </a:t>
            </a:r>
            <a:r>
              <a:rPr lang="es-CO" b="1" dirty="0">
                <a:solidFill>
                  <a:srgbClr val="00B0F0"/>
                </a:solidFill>
              </a:rPr>
              <a:t>complejidad 1</a:t>
            </a:r>
            <a:r>
              <a:rPr lang="es-CO" dirty="0" smtClean="0"/>
              <a:t>)</a:t>
            </a:r>
            <a:endParaRPr lang="es-CO" dirty="0"/>
          </a:p>
        </p:txBody>
      </p:sp>
      <p:sp>
        <p:nvSpPr>
          <p:cNvPr id="3" name="Marcador de contenido 2"/>
          <p:cNvSpPr>
            <a:spLocks noGrp="1"/>
          </p:cNvSpPr>
          <p:nvPr>
            <p:ph idx="1"/>
          </p:nvPr>
        </p:nvSpPr>
        <p:spPr/>
        <p:txBody>
          <a:bodyPr/>
          <a:lstStyle/>
          <a:p>
            <a:pPr marL="0" indent="0" algn="just">
              <a:buNone/>
            </a:pPr>
            <a:r>
              <a:rPr lang="es-CO" sz="2500" b="1" dirty="0" smtClean="0"/>
              <a:t>¿Quién ha utilizado más el servicio de bicicletas</a:t>
            </a:r>
            <a:r>
              <a:rPr lang="es-CO" sz="2500" b="1" dirty="0"/>
              <a:t>?</a:t>
            </a:r>
            <a:endParaRPr lang="es-CO" sz="2500" b="1" dirty="0" smtClean="0"/>
          </a:p>
          <a:p>
            <a:pPr marL="457200" indent="-457200" algn="just">
              <a:buFont typeface="+mj-lt"/>
              <a:buAutoNum type="arabicPeriod"/>
            </a:pPr>
            <a:r>
              <a:rPr lang="es-CO" sz="2500" dirty="0" smtClean="0"/>
              <a:t>¿Mujeres o hombres?</a:t>
            </a:r>
          </a:p>
          <a:p>
            <a:pPr marL="457200" indent="-457200" algn="just">
              <a:buFont typeface="+mj-lt"/>
              <a:buAutoNum type="arabicPeriod"/>
            </a:pPr>
            <a:r>
              <a:rPr lang="es-CO" sz="2500" dirty="0" smtClean="0"/>
              <a:t>¿Personas mayores o jóvenes?</a:t>
            </a:r>
          </a:p>
          <a:p>
            <a:pPr marL="457200" indent="-457200" algn="just">
              <a:buFont typeface="+mj-lt"/>
              <a:buAutoNum type="arabicPeriod"/>
            </a:pPr>
            <a:r>
              <a:rPr lang="es-CO" sz="2500" dirty="0" smtClean="0"/>
              <a:t>¿Suscritos o solo usuarios que han utilizado el servicio una sola vez?</a:t>
            </a:r>
          </a:p>
          <a:p>
            <a:pPr marL="0" indent="0" algn="just">
              <a:buNone/>
            </a:pPr>
            <a:endParaRPr lang="es-CO" sz="2500" dirty="0" smtClean="0"/>
          </a:p>
          <a:p>
            <a:pPr marL="0" indent="0" algn="just">
              <a:buNone/>
            </a:pPr>
            <a:endParaRPr lang="es-CO" dirty="0"/>
          </a:p>
          <a:p>
            <a:pPr marL="0" indent="0">
              <a:buNone/>
            </a:pPr>
            <a:endParaRPr lang="es-MX" sz="1800" dirty="0"/>
          </a:p>
          <a:p>
            <a:pPr marL="0" indent="0">
              <a:buNone/>
            </a:pPr>
            <a:endParaRPr lang="es-CO" dirty="0"/>
          </a:p>
        </p:txBody>
      </p:sp>
      <p:sp>
        <p:nvSpPr>
          <p:cNvPr id="4" name="Marcador de fecha 3"/>
          <p:cNvSpPr>
            <a:spLocks noGrp="1"/>
          </p:cNvSpPr>
          <p:nvPr>
            <p:ph type="dt" sz="half" idx="10"/>
          </p:nvPr>
        </p:nvSpPr>
        <p:spPr/>
        <p:txBody>
          <a:bodyPr/>
          <a:lstStyle/>
          <a:p>
            <a:fld id="{6FB7A12C-B744-4D61-937C-AFD527C58EAD}"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smtClean="0"/>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8</a:t>
            </a:fld>
            <a:endParaRPr lang="en-US"/>
          </a:p>
        </p:txBody>
      </p:sp>
    </p:spTree>
    <p:extLst>
      <p:ext uri="{BB962C8B-B14F-4D97-AF65-F5344CB8AC3E}">
        <p14:creationId xmlns:p14="http://schemas.microsoft.com/office/powerpoint/2010/main" val="4163688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PREGUNTAS DE </a:t>
            </a:r>
            <a:r>
              <a:rPr lang="es-CO" dirty="0" smtClean="0"/>
              <a:t>ANÁLISIS (sobre el servicio de bicicletas – </a:t>
            </a:r>
            <a:r>
              <a:rPr lang="es-CO" b="1" dirty="0">
                <a:solidFill>
                  <a:srgbClr val="00B0F0"/>
                </a:solidFill>
              </a:rPr>
              <a:t>complejidad 1</a:t>
            </a:r>
            <a:r>
              <a:rPr lang="es-CO" dirty="0" smtClean="0"/>
              <a:t>)</a:t>
            </a:r>
            <a:endParaRPr lang="es-CO" dirty="0"/>
          </a:p>
        </p:txBody>
      </p:sp>
      <p:sp>
        <p:nvSpPr>
          <p:cNvPr id="3" name="Marcador de contenido 2"/>
          <p:cNvSpPr>
            <a:spLocks noGrp="1"/>
          </p:cNvSpPr>
          <p:nvPr>
            <p:ph idx="1"/>
          </p:nvPr>
        </p:nvSpPr>
        <p:spPr/>
        <p:txBody>
          <a:bodyPr/>
          <a:lstStyle/>
          <a:p>
            <a:pPr marL="0" indent="0" algn="just">
              <a:buNone/>
            </a:pPr>
            <a:r>
              <a:rPr lang="es-CO" sz="2500" b="1" dirty="0" smtClean="0"/>
              <a:t>¿Dónde se ha solicitado más el servicio de bicicletas?</a:t>
            </a:r>
          </a:p>
          <a:p>
            <a:pPr marL="457200" indent="-457200" algn="just">
              <a:buFont typeface="+mj-lt"/>
              <a:buAutoNum type="arabicPeriod" startAt="4"/>
            </a:pPr>
            <a:r>
              <a:rPr lang="es-CO" sz="2500" dirty="0" smtClean="0"/>
              <a:t>¿Más en Boston que en Cambridge?</a:t>
            </a:r>
          </a:p>
          <a:p>
            <a:pPr marL="457200" indent="-457200" algn="just">
              <a:buFont typeface="+mj-lt"/>
              <a:buAutoNum type="arabicPeriod" startAt="4"/>
            </a:pPr>
            <a:r>
              <a:rPr lang="es-CO" sz="2500" dirty="0" smtClean="0"/>
              <a:t>¿Cuáles son las tres estaciones donde han </a:t>
            </a:r>
            <a:r>
              <a:rPr lang="es-CO" sz="2500" dirty="0" smtClean="0"/>
              <a:t>llegado </a:t>
            </a:r>
            <a:r>
              <a:rPr lang="es-CO" sz="2500" dirty="0" smtClean="0"/>
              <a:t>más </a:t>
            </a:r>
            <a:r>
              <a:rPr lang="es-CO" sz="2500" dirty="0" smtClean="0"/>
              <a:t>viajes en estas bicicletas</a:t>
            </a:r>
            <a:r>
              <a:rPr lang="es-CO" sz="2500" dirty="0" smtClean="0"/>
              <a:t>?</a:t>
            </a:r>
          </a:p>
          <a:p>
            <a:pPr marL="457200" indent="-457200" algn="just">
              <a:buFont typeface="+mj-lt"/>
              <a:buAutoNum type="arabicPeriod" startAt="4"/>
            </a:pPr>
            <a:r>
              <a:rPr lang="es-CO" sz="2500" dirty="0" smtClean="0"/>
              <a:t>¿Cuáles son las cinco estaciones desde donde han salido la mayor cantidad </a:t>
            </a:r>
            <a:r>
              <a:rPr lang="es-CO" sz="2500" dirty="0" smtClean="0"/>
              <a:t>de viajes en estas </a:t>
            </a:r>
            <a:r>
              <a:rPr lang="es-CO" sz="2500" dirty="0" smtClean="0"/>
              <a:t>bicicletas?</a:t>
            </a:r>
          </a:p>
          <a:p>
            <a:pPr marL="457200" indent="-457200" algn="just">
              <a:buFont typeface="+mj-lt"/>
              <a:buAutoNum type="arabicPeriod" startAt="4"/>
            </a:pPr>
            <a:r>
              <a:rPr lang="es-CO" sz="2500" dirty="0" smtClean="0"/>
              <a:t>¿Cuáles son los cinco recorridos </a:t>
            </a:r>
            <a:r>
              <a:rPr lang="es-CO" sz="2500" dirty="0" smtClean="0"/>
              <a:t>que tuvieron la mayor duración (de mayor a menor)?</a:t>
            </a:r>
          </a:p>
          <a:p>
            <a:pPr marL="457200" indent="-457200" algn="just">
              <a:buFont typeface="+mj-lt"/>
              <a:buAutoNum type="arabicPeriod" startAt="4"/>
            </a:pPr>
            <a:r>
              <a:rPr lang="es-CO" sz="2500" dirty="0" smtClean="0"/>
              <a:t>¿Cuáles son los cinco recorridos que tuvieron la menor duración (de menor a mayor)?</a:t>
            </a:r>
            <a:endParaRPr lang="es-CO" sz="2500" dirty="0" smtClean="0"/>
          </a:p>
          <a:p>
            <a:pPr marL="0" indent="0" algn="just">
              <a:buNone/>
            </a:pPr>
            <a:endParaRPr lang="es-CO" dirty="0"/>
          </a:p>
          <a:p>
            <a:pPr marL="0" indent="0">
              <a:buNone/>
            </a:pPr>
            <a:endParaRPr lang="es-MX" sz="1800" dirty="0"/>
          </a:p>
          <a:p>
            <a:pPr marL="0" indent="0">
              <a:buNone/>
            </a:pPr>
            <a:endParaRPr lang="es-CO" dirty="0"/>
          </a:p>
        </p:txBody>
      </p:sp>
      <p:sp>
        <p:nvSpPr>
          <p:cNvPr id="4" name="Marcador de fecha 3"/>
          <p:cNvSpPr>
            <a:spLocks noGrp="1"/>
          </p:cNvSpPr>
          <p:nvPr>
            <p:ph type="dt" sz="half" idx="10"/>
          </p:nvPr>
        </p:nvSpPr>
        <p:spPr/>
        <p:txBody>
          <a:bodyPr/>
          <a:lstStyle/>
          <a:p>
            <a:fld id="{6FB7A12C-B744-4D61-937C-AFD527C58EAD}" type="datetime1">
              <a:rPr lang="en-US" smtClean="0"/>
              <a:t>4/30/2019</a:t>
            </a:fld>
            <a:endParaRPr lang="en-US"/>
          </a:p>
        </p:txBody>
      </p:sp>
      <p:sp>
        <p:nvSpPr>
          <p:cNvPr id="5" name="Marcador de pie de página 4"/>
          <p:cNvSpPr>
            <a:spLocks noGrp="1"/>
          </p:cNvSpPr>
          <p:nvPr>
            <p:ph type="ftr" sz="quarter" idx="11"/>
          </p:nvPr>
        </p:nvSpPr>
        <p:spPr/>
        <p:txBody>
          <a:bodyPr/>
          <a:lstStyle/>
          <a:p>
            <a:r>
              <a:rPr lang="es-ES" smtClean="0"/>
              <a:t>Maestría en Ciencia de Datos - Facultad de Ingeniería - Universidad Icesi</a:t>
            </a:r>
            <a:endParaRPr lang="en-US"/>
          </a:p>
        </p:txBody>
      </p:sp>
      <p:sp>
        <p:nvSpPr>
          <p:cNvPr id="6" name="Marcador de número de diapositiva 5"/>
          <p:cNvSpPr>
            <a:spLocks noGrp="1"/>
          </p:cNvSpPr>
          <p:nvPr>
            <p:ph type="sldNum" sz="quarter" idx="12"/>
          </p:nvPr>
        </p:nvSpPr>
        <p:spPr/>
        <p:txBody>
          <a:bodyPr/>
          <a:lstStyle/>
          <a:p>
            <a:fld id="{E07F1915-608D-411A-82AD-98E64CA29FDD}" type="slidenum">
              <a:rPr lang="en-US" smtClean="0"/>
              <a:t>9</a:t>
            </a:fld>
            <a:endParaRPr lang="en-US"/>
          </a:p>
        </p:txBody>
      </p:sp>
    </p:spTree>
    <p:extLst>
      <p:ext uri="{BB962C8B-B14F-4D97-AF65-F5344CB8AC3E}">
        <p14:creationId xmlns:p14="http://schemas.microsoft.com/office/powerpoint/2010/main" val="3394102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567DD713-756F-4ACA-AC5C-94E7A222D759}" vid="{BB924B52-F66E-4ADF-AA70-DE354B14C73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4173</TotalTime>
  <Words>768</Words>
  <Application>Microsoft Office PowerPoint</Application>
  <PresentationFormat>Presentación en pantalla (4:3)</PresentationFormat>
  <Paragraphs>105</Paragraphs>
  <Slides>11</Slides>
  <Notes>3</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Atlas Grotesk</vt:lpstr>
      <vt:lpstr>Calibri</vt:lpstr>
      <vt:lpstr>Calibri Light</vt:lpstr>
      <vt:lpstr>Tema1</vt:lpstr>
      <vt:lpstr>Taller individual sobre limpieza y exploración</vt:lpstr>
      <vt:lpstr>Objetivos de esta sesión</vt:lpstr>
      <vt:lpstr>Taller práctico (individual)</vt:lpstr>
      <vt:lpstr>Contexto</vt:lpstr>
      <vt:lpstr>Contexto</vt:lpstr>
      <vt:lpstr>Contexto</vt:lpstr>
      <vt:lpstr>Contexto</vt:lpstr>
      <vt:lpstr>PREGUNTAS DE ANÁLISIS (sobre el servicio de bicicletas – complejidad 1)</vt:lpstr>
      <vt:lpstr>PREGUNTAS DE ANÁLISIS (sobre el servicio de bicicletas – complejidad 1)</vt:lpstr>
      <vt:lpstr>PREGUNTAS DE ANÁLISIS (sobre el servicio de bicicletas – complejidad 2)</vt:lpstr>
      <vt:lpstr>PREGUNTAS DE ANÁLISIS (en relación con la seguridad en Boston – complejidad 3)</vt:lpstr>
    </vt:vector>
  </TitlesOfParts>
  <Company>Universidad Icesi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Norha M. Villegas</dc:creator>
  <cp:lastModifiedBy>Norha Milena Villegas Machado</cp:lastModifiedBy>
  <cp:revision>516</cp:revision>
  <dcterms:created xsi:type="dcterms:W3CDTF">2017-03-08T15:49:47Z</dcterms:created>
  <dcterms:modified xsi:type="dcterms:W3CDTF">2019-04-30T09:41:24Z</dcterms:modified>
</cp:coreProperties>
</file>