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e6c4f0942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e6c4f094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e6c4f0942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e6c4f094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e6c4f0942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e6c4f094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e6c4f0942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e6c4f094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e6c4f094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e6c4f094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e6c4f094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e6c4f094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e6c4f0942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e6c4f094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44200" y="1860302"/>
            <a:ext cx="8599800" cy="142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Classification d’activités PPG-DaLiA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modélisation</a:t>
            </a:r>
            <a:endParaRPr/>
          </a:p>
        </p:txBody>
      </p:sp>
      <p:sp>
        <p:nvSpPr>
          <p:cNvPr id="143" name="Google Shape;143;p22"/>
          <p:cNvSpPr txBox="1"/>
          <p:nvPr/>
        </p:nvSpPr>
        <p:spPr>
          <a:xfrm>
            <a:off x="311700" y="1219200"/>
            <a:ext cx="8273400" cy="3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rgbClr val="434343"/>
                </a:solidFill>
                <a:latin typeface="Roboto"/>
                <a:ea typeface="Roboto"/>
                <a:cs typeface="Roboto"/>
                <a:sym typeface="Roboto"/>
              </a:rPr>
              <a:t>Afin de mieux visualiser les résultats de prédiction, on peut se </a:t>
            </a:r>
            <a:r>
              <a:rPr lang="fr" sz="1800">
                <a:solidFill>
                  <a:srgbClr val="434343"/>
                </a:solidFill>
                <a:latin typeface="Roboto"/>
                <a:ea typeface="Roboto"/>
                <a:cs typeface="Roboto"/>
                <a:sym typeface="Roboto"/>
              </a:rPr>
              <a:t>référer</a:t>
            </a:r>
            <a:r>
              <a:rPr lang="fr" sz="1800">
                <a:solidFill>
                  <a:srgbClr val="434343"/>
                </a:solidFill>
                <a:latin typeface="Roboto"/>
                <a:ea typeface="Roboto"/>
                <a:cs typeface="Roboto"/>
                <a:sym typeface="Roboto"/>
              </a:rPr>
              <a:t> aux gradients de couleurs suivants :</a:t>
            </a:r>
            <a:endParaRPr sz="1800">
              <a:solidFill>
                <a:srgbClr val="434343"/>
              </a:solidFill>
              <a:latin typeface="Roboto"/>
              <a:ea typeface="Roboto"/>
              <a:cs typeface="Roboto"/>
              <a:sym typeface="Roboto"/>
            </a:endParaRPr>
          </a:p>
        </p:txBody>
      </p:sp>
      <p:pic>
        <p:nvPicPr>
          <p:cNvPr id="144" name="Google Shape;144;p22"/>
          <p:cNvPicPr preferRelativeResize="0"/>
          <p:nvPr/>
        </p:nvPicPr>
        <p:blipFill>
          <a:blip r:embed="rId3">
            <a:alphaModFix/>
          </a:blip>
          <a:stretch>
            <a:fillRect/>
          </a:stretch>
        </p:blipFill>
        <p:spPr>
          <a:xfrm>
            <a:off x="1168200" y="2093925"/>
            <a:ext cx="3114875" cy="3049575"/>
          </a:xfrm>
          <a:prstGeom prst="rect">
            <a:avLst/>
          </a:prstGeom>
          <a:noFill/>
          <a:ln>
            <a:noFill/>
          </a:ln>
        </p:spPr>
      </p:pic>
      <p:pic>
        <p:nvPicPr>
          <p:cNvPr id="145" name="Google Shape;145;p22"/>
          <p:cNvPicPr preferRelativeResize="0"/>
          <p:nvPr/>
        </p:nvPicPr>
        <p:blipFill>
          <a:blip r:embed="rId4">
            <a:alphaModFix/>
          </a:blip>
          <a:stretch>
            <a:fillRect/>
          </a:stretch>
        </p:blipFill>
        <p:spPr>
          <a:xfrm>
            <a:off x="4652963" y="1881188"/>
            <a:ext cx="3343275" cy="313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598100" y="419097"/>
            <a:ext cx="8222100" cy="40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1800"/>
              <a:t>En conclusion, l’activité des sujets peut être prédite avec une précision de 99% à l’aide du classifier RandomForest. Néanmoins, cette étude trouve ses limites dans le fait que le dataset originel a dû être diminué pour pouvoir être exploité avec les ressources disponibles. </a:t>
            </a:r>
            <a:endParaRPr sz="1800"/>
          </a:p>
          <a:p>
            <a:pPr indent="0" lvl="0" marL="0" rtl="0" algn="l">
              <a:spcBef>
                <a:spcPts val="0"/>
              </a:spcBef>
              <a:spcAft>
                <a:spcPts val="0"/>
              </a:spcAft>
              <a:buNone/>
            </a:pPr>
            <a:r>
              <a:rPr lang="fr" sz="1800"/>
              <a:t>Il vaudrait la peine de tester ce même modèle sur le dataset originel à l’aide d’une plus grande puissance de calcul.</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dataset</a:t>
            </a:r>
            <a:endParaRPr/>
          </a:p>
        </p:txBody>
      </p:sp>
      <p:sp>
        <p:nvSpPr>
          <p:cNvPr id="91" name="Google Shape;91;p14"/>
          <p:cNvSpPr txBox="1"/>
          <p:nvPr/>
        </p:nvSpPr>
        <p:spPr>
          <a:xfrm>
            <a:off x="311700" y="1927825"/>
            <a:ext cx="8126400" cy="2701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Roboto"/>
              <a:buChar char="●"/>
            </a:pPr>
            <a:r>
              <a:rPr lang="fr" sz="3000">
                <a:solidFill>
                  <a:srgbClr val="434343"/>
                </a:solidFill>
                <a:latin typeface="Roboto"/>
                <a:ea typeface="Roboto"/>
                <a:cs typeface="Roboto"/>
                <a:sym typeface="Roboto"/>
              </a:rPr>
              <a:t>Données provenant de 15 sujets portant des capteurs </a:t>
            </a:r>
            <a:r>
              <a:rPr lang="fr" sz="3000">
                <a:solidFill>
                  <a:schemeClr val="dk2"/>
                </a:solidFill>
                <a:latin typeface="Roboto"/>
                <a:ea typeface="Roboto"/>
                <a:cs typeface="Roboto"/>
                <a:sym typeface="Roboto"/>
              </a:rPr>
              <a:t>physiologiques </a:t>
            </a:r>
            <a:r>
              <a:rPr lang="fr" sz="3000">
                <a:solidFill>
                  <a:srgbClr val="434343"/>
                </a:solidFill>
                <a:latin typeface="Roboto"/>
                <a:ea typeface="Roboto"/>
                <a:cs typeface="Roboto"/>
                <a:sym typeface="Roboto"/>
              </a:rPr>
              <a:t>et de mouvement </a:t>
            </a:r>
            <a:endParaRPr sz="3000">
              <a:solidFill>
                <a:srgbClr val="434343"/>
              </a:solidFill>
              <a:latin typeface="Roboto"/>
              <a:ea typeface="Roboto"/>
              <a:cs typeface="Roboto"/>
              <a:sym typeface="Roboto"/>
            </a:endParaRPr>
          </a:p>
          <a:p>
            <a:pPr indent="-419100" lvl="0" marL="457200" rtl="0" algn="l">
              <a:spcBef>
                <a:spcPts val="0"/>
              </a:spcBef>
              <a:spcAft>
                <a:spcPts val="0"/>
              </a:spcAft>
              <a:buClr>
                <a:srgbClr val="434343"/>
              </a:buClr>
              <a:buSzPts val="3000"/>
              <a:buFont typeface="Roboto"/>
              <a:buChar char="●"/>
            </a:pPr>
            <a:r>
              <a:rPr lang="fr" sz="3000">
                <a:solidFill>
                  <a:srgbClr val="434343"/>
                </a:solidFill>
                <a:latin typeface="Roboto"/>
                <a:ea typeface="Roboto"/>
                <a:cs typeface="Roboto"/>
                <a:sym typeface="Roboto"/>
              </a:rPr>
              <a:t>27 GB de données, pour 11 attributs</a:t>
            </a:r>
            <a:endParaRPr sz="3000">
              <a:solidFill>
                <a:srgbClr val="434343"/>
              </a:solidFill>
              <a:latin typeface="Roboto"/>
              <a:ea typeface="Roboto"/>
              <a:cs typeface="Roboto"/>
              <a:sym typeface="Roboto"/>
            </a:endParaRPr>
          </a:p>
          <a:p>
            <a:pPr indent="-419100" lvl="0" marL="457200" rtl="0" algn="l">
              <a:spcBef>
                <a:spcPts val="0"/>
              </a:spcBef>
              <a:spcAft>
                <a:spcPts val="0"/>
              </a:spcAft>
              <a:buClr>
                <a:srgbClr val="434343"/>
              </a:buClr>
              <a:buSzPts val="3000"/>
              <a:buFont typeface="Roboto"/>
              <a:buChar char="●"/>
            </a:pPr>
            <a:r>
              <a:rPr lang="fr" sz="3000">
                <a:solidFill>
                  <a:srgbClr val="434343"/>
                </a:solidFill>
                <a:latin typeface="Roboto"/>
                <a:ea typeface="Roboto"/>
                <a:cs typeface="Roboto"/>
                <a:sym typeface="Roboto"/>
              </a:rPr>
              <a:t>8 activités différentes</a:t>
            </a:r>
            <a:endParaRPr sz="3000">
              <a:solidFill>
                <a:srgbClr val="434343"/>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Réflexions sur le dataset</a:t>
            </a:r>
            <a:endParaRPr/>
          </a:p>
        </p:txBody>
      </p:sp>
      <p:sp>
        <p:nvSpPr>
          <p:cNvPr id="97" name="Google Shape;97;p15"/>
          <p:cNvSpPr txBox="1"/>
          <p:nvPr/>
        </p:nvSpPr>
        <p:spPr>
          <a:xfrm>
            <a:off x="311700" y="1308100"/>
            <a:ext cx="8438700" cy="330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Roboto"/>
              <a:buChar char="●"/>
            </a:pPr>
            <a:r>
              <a:rPr lang="fr">
                <a:solidFill>
                  <a:srgbClr val="434343"/>
                </a:solidFill>
                <a:latin typeface="Roboto"/>
                <a:ea typeface="Roboto"/>
                <a:cs typeface="Roboto"/>
                <a:sym typeface="Roboto"/>
              </a:rPr>
              <a:t> Le dataset a été pensé pour un travail de régression, mais peut être utilisé pour un cas de classification.</a:t>
            </a:r>
            <a:endParaRPr>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fr">
                <a:solidFill>
                  <a:srgbClr val="434343"/>
                </a:solidFill>
                <a:latin typeface="Roboto"/>
                <a:ea typeface="Roboto"/>
                <a:cs typeface="Roboto"/>
                <a:sym typeface="Roboto"/>
              </a:rPr>
              <a:t>Il s’agit ici de prédire l’activité du sujet en fonction des mesures relevées par les capteurs</a:t>
            </a:r>
            <a:endParaRPr>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fr">
                <a:solidFill>
                  <a:srgbClr val="434343"/>
                </a:solidFill>
                <a:latin typeface="Roboto"/>
                <a:ea typeface="Roboto"/>
                <a:cs typeface="Roboto"/>
                <a:sym typeface="Roboto"/>
              </a:rPr>
              <a:t>Les capteurs du torse sont réglés pour faire des mesures selon une fréquence de 700Hz, alors que les capteurs du poignet les font pour des fréquences de 64Hz, 32Hz et 4Hz.</a:t>
            </a:r>
            <a:endParaRPr>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fr">
                <a:solidFill>
                  <a:srgbClr val="434343"/>
                </a:solidFill>
                <a:latin typeface="Roboto"/>
                <a:ea typeface="Roboto"/>
                <a:cs typeface="Roboto"/>
                <a:sym typeface="Roboto"/>
              </a:rPr>
              <a:t>Deux possiblités pour le preprocessing du dataset :</a:t>
            </a:r>
            <a:endParaRPr>
              <a:solidFill>
                <a:srgbClr val="434343"/>
              </a:solidFill>
              <a:latin typeface="Roboto"/>
              <a:ea typeface="Roboto"/>
              <a:cs typeface="Roboto"/>
              <a:sym typeface="Roboto"/>
            </a:endParaRPr>
          </a:p>
          <a:p>
            <a:pPr indent="-317500" lvl="1" marL="914400" rtl="0" algn="l">
              <a:spcBef>
                <a:spcPts val="0"/>
              </a:spcBef>
              <a:spcAft>
                <a:spcPts val="0"/>
              </a:spcAft>
              <a:buClr>
                <a:srgbClr val="434343"/>
              </a:buClr>
              <a:buSzPts val="1400"/>
              <a:buFont typeface="Roboto"/>
              <a:buChar char="○"/>
            </a:pPr>
            <a:r>
              <a:rPr lang="fr">
                <a:solidFill>
                  <a:srgbClr val="434343"/>
                </a:solidFill>
                <a:latin typeface="Roboto"/>
                <a:ea typeface="Roboto"/>
                <a:cs typeface="Roboto"/>
                <a:sym typeface="Roboto"/>
              </a:rPr>
              <a:t>Augmenter le dataset pour synchroniser les mesures</a:t>
            </a:r>
            <a:endParaRPr>
              <a:solidFill>
                <a:srgbClr val="434343"/>
              </a:solidFill>
              <a:latin typeface="Roboto"/>
              <a:ea typeface="Roboto"/>
              <a:cs typeface="Roboto"/>
              <a:sym typeface="Roboto"/>
            </a:endParaRPr>
          </a:p>
          <a:p>
            <a:pPr indent="-317500" lvl="1" marL="914400" rtl="0" algn="l">
              <a:spcBef>
                <a:spcPts val="0"/>
              </a:spcBef>
              <a:spcAft>
                <a:spcPts val="0"/>
              </a:spcAft>
              <a:buClr>
                <a:srgbClr val="434343"/>
              </a:buClr>
              <a:buSzPts val="1400"/>
              <a:buFont typeface="Roboto"/>
              <a:buChar char="○"/>
            </a:pPr>
            <a:r>
              <a:rPr lang="fr">
                <a:solidFill>
                  <a:srgbClr val="434343"/>
                </a:solidFill>
                <a:latin typeface="Roboto"/>
                <a:ea typeface="Roboto"/>
                <a:cs typeface="Roboto"/>
                <a:sym typeface="Roboto"/>
              </a:rPr>
              <a:t>Diminuer le dataset pour synchroniser les mesures</a:t>
            </a:r>
            <a:endParaRPr>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fr">
                <a:solidFill>
                  <a:srgbClr val="434343"/>
                </a:solidFill>
                <a:latin typeface="Roboto"/>
                <a:ea typeface="Roboto"/>
                <a:cs typeface="Roboto"/>
                <a:sym typeface="Roboto"/>
              </a:rPr>
              <a:t>Choix pris : Diminuer le dataset en raison d’un manque de puissance de calcul (ordinateur vieillissant) et le dataset est trop volumineux pour être utilisé sur Google Collab</a:t>
            </a:r>
            <a:endParaRPr>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fr">
                <a:solidFill>
                  <a:srgbClr val="434343"/>
                </a:solidFill>
                <a:latin typeface="Roboto"/>
                <a:ea typeface="Roboto"/>
                <a:cs typeface="Roboto"/>
                <a:sym typeface="Roboto"/>
              </a:rPr>
              <a:t>On a filtré toutes les données qui ne se </a:t>
            </a:r>
            <a:r>
              <a:rPr lang="fr">
                <a:solidFill>
                  <a:srgbClr val="434343"/>
                </a:solidFill>
                <a:latin typeface="Roboto"/>
                <a:ea typeface="Roboto"/>
                <a:cs typeface="Roboto"/>
                <a:sym typeface="Roboto"/>
              </a:rPr>
              <a:t>calquent</a:t>
            </a:r>
            <a:r>
              <a:rPr lang="fr">
                <a:solidFill>
                  <a:srgbClr val="434343"/>
                </a:solidFill>
                <a:latin typeface="Roboto"/>
                <a:ea typeface="Roboto"/>
                <a:cs typeface="Roboto"/>
                <a:sym typeface="Roboto"/>
              </a:rPr>
              <a:t> pas sur une fréquence de mesure de 4Hz</a:t>
            </a:r>
            <a:endParaRPr>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fr">
                <a:solidFill>
                  <a:srgbClr val="434343"/>
                </a:solidFill>
                <a:latin typeface="Roboto"/>
                <a:ea typeface="Roboto"/>
                <a:cs typeface="Roboto"/>
                <a:sym typeface="Roboto"/>
              </a:rPr>
              <a:t>Les données de chaque patient sont accessibles via un fichier pickle, données que l’on transferre dans un DataFrame pour faciliter leur manipulation</a:t>
            </a:r>
            <a:endParaRPr>
              <a:solidFill>
                <a:srgbClr val="434343"/>
              </a:solidFill>
              <a:latin typeface="Roboto"/>
              <a:ea typeface="Roboto"/>
              <a:cs typeface="Roboto"/>
              <a:sym typeface="Roboto"/>
            </a:endParaRPr>
          </a:p>
          <a:p>
            <a:pPr indent="0" lvl="0" marL="0" rtl="0" algn="l">
              <a:spcBef>
                <a:spcPts val="0"/>
              </a:spcBef>
              <a:spcAft>
                <a:spcPts val="0"/>
              </a:spcAft>
              <a:buNone/>
            </a:pPr>
            <a:r>
              <a:t/>
            </a:r>
            <a:endParaRPr>
              <a:solidFill>
                <a:srgbClr val="434343"/>
              </a:solidFill>
              <a:latin typeface="Roboto"/>
              <a:ea typeface="Roboto"/>
              <a:cs typeface="Roboto"/>
              <a:sym typeface="Roboto"/>
            </a:endParaRPr>
          </a:p>
          <a:p>
            <a:pPr indent="0" lvl="0" marL="0" rtl="0" algn="l">
              <a:spcBef>
                <a:spcPts val="0"/>
              </a:spcBef>
              <a:spcAft>
                <a:spcPts val="0"/>
              </a:spcAft>
              <a:buNone/>
            </a:pPr>
            <a:r>
              <a:t/>
            </a:r>
            <a:endParaRPr>
              <a:solidFill>
                <a:srgbClr val="434343"/>
              </a:solidFill>
              <a:latin typeface="Roboto"/>
              <a:ea typeface="Roboto"/>
              <a:cs typeface="Roboto"/>
              <a:sym typeface="Roboto"/>
            </a:endParaRPr>
          </a:p>
          <a:p>
            <a:pPr indent="0" lvl="0" marL="0" rtl="0" algn="l">
              <a:spcBef>
                <a:spcPts val="0"/>
              </a:spcBef>
              <a:spcAft>
                <a:spcPts val="0"/>
              </a:spcAft>
              <a:buNone/>
            </a:pPr>
            <a:r>
              <a:t/>
            </a:r>
            <a:endParaRPr>
              <a:solidFill>
                <a:srgbClr val="434343"/>
              </a:solidFill>
              <a:latin typeface="Roboto"/>
              <a:ea typeface="Roboto"/>
              <a:cs typeface="Roboto"/>
              <a:sym typeface="Roboto"/>
            </a:endParaRPr>
          </a:p>
          <a:p>
            <a:pPr indent="0" lvl="0" marL="0" rtl="0" algn="l">
              <a:spcBef>
                <a:spcPts val="0"/>
              </a:spcBef>
              <a:spcAft>
                <a:spcPts val="0"/>
              </a:spcAft>
              <a:buNone/>
            </a:pPr>
            <a:r>
              <a:t/>
            </a:r>
            <a:endParaRPr>
              <a:solidFill>
                <a:srgbClr val="43434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variables</a:t>
            </a:r>
            <a:endParaRPr/>
          </a:p>
        </p:txBody>
      </p:sp>
      <p:sp>
        <p:nvSpPr>
          <p:cNvPr id="103" name="Google Shape;103;p16"/>
          <p:cNvSpPr txBox="1"/>
          <p:nvPr/>
        </p:nvSpPr>
        <p:spPr>
          <a:xfrm>
            <a:off x="311700" y="1308100"/>
            <a:ext cx="8438700" cy="330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Roboto"/>
              <a:buChar char="●"/>
            </a:pPr>
            <a:r>
              <a:rPr lang="fr">
                <a:solidFill>
                  <a:srgbClr val="434343"/>
                </a:solidFill>
                <a:latin typeface="Roboto"/>
                <a:ea typeface="Roboto"/>
                <a:cs typeface="Roboto"/>
                <a:sym typeface="Roboto"/>
              </a:rPr>
              <a:t>Intuitivement, les valeurs de l’accélération, du rythme cardiaque, de la température devraient être explicatives de l’activité effectuée par le sujet.</a:t>
            </a:r>
            <a:endParaRPr>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fr">
                <a:solidFill>
                  <a:srgbClr val="434343"/>
                </a:solidFill>
                <a:latin typeface="Roboto"/>
                <a:ea typeface="Roboto"/>
                <a:cs typeface="Roboto"/>
                <a:sym typeface="Roboto"/>
              </a:rPr>
              <a:t>L’attribut “Accélération” est un tableau avec les valeurs de l’accélération selon les axes x, y et z. On divise ainsi ce tableau en trois valeurs distinctes, nous avons ainsi 3 nouveaux attributs correspondant à l’accélération mesurée sur le torse, et </a:t>
            </a:r>
            <a:r>
              <a:rPr lang="fr">
                <a:solidFill>
                  <a:schemeClr val="dk2"/>
                </a:solidFill>
                <a:latin typeface="Roboto"/>
                <a:ea typeface="Roboto"/>
                <a:cs typeface="Roboto"/>
                <a:sym typeface="Roboto"/>
              </a:rPr>
              <a:t>3 nouveaux attributs correspondant à l’accélération mesurée sur le poignet.</a:t>
            </a:r>
            <a:endParaRPr>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fr">
                <a:solidFill>
                  <a:srgbClr val="434343"/>
                </a:solidFill>
                <a:latin typeface="Roboto"/>
                <a:ea typeface="Roboto"/>
                <a:cs typeface="Roboto"/>
                <a:sym typeface="Roboto"/>
              </a:rPr>
              <a:t>On </a:t>
            </a:r>
            <a:r>
              <a:rPr lang="fr">
                <a:solidFill>
                  <a:srgbClr val="434343"/>
                </a:solidFill>
                <a:latin typeface="Roboto"/>
                <a:ea typeface="Roboto"/>
                <a:cs typeface="Roboto"/>
                <a:sym typeface="Roboto"/>
              </a:rPr>
              <a:t>intègre</a:t>
            </a:r>
            <a:r>
              <a:rPr lang="fr">
                <a:solidFill>
                  <a:srgbClr val="434343"/>
                </a:solidFill>
                <a:latin typeface="Roboto"/>
                <a:ea typeface="Roboto"/>
                <a:cs typeface="Roboto"/>
                <a:sym typeface="Roboto"/>
              </a:rPr>
              <a:t> les informations relatives au patient (sa taille, son poids, son âge etc.) car ces informations pourraient être significatives.</a:t>
            </a:r>
            <a:endParaRPr>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fr">
                <a:solidFill>
                  <a:srgbClr val="434343"/>
                </a:solidFill>
                <a:latin typeface="Roboto"/>
                <a:ea typeface="Roboto"/>
                <a:cs typeface="Roboto"/>
                <a:sym typeface="Roboto"/>
              </a:rPr>
              <a:t>Pour la liste exhaustive des variables, consulter le ReadMe joint au rendu.</a:t>
            </a:r>
            <a:endParaRPr>
              <a:solidFill>
                <a:srgbClr val="434343"/>
              </a:solidFill>
              <a:latin typeface="Roboto"/>
              <a:ea typeface="Roboto"/>
              <a:cs typeface="Roboto"/>
              <a:sym typeface="Roboto"/>
            </a:endParaRPr>
          </a:p>
          <a:p>
            <a:pPr indent="0" lvl="0" marL="0" rtl="0" algn="l">
              <a:spcBef>
                <a:spcPts val="0"/>
              </a:spcBef>
              <a:spcAft>
                <a:spcPts val="0"/>
              </a:spcAft>
              <a:buNone/>
            </a:pPr>
            <a:r>
              <a:t/>
            </a:r>
            <a:endParaRPr>
              <a:solidFill>
                <a:srgbClr val="434343"/>
              </a:solidFill>
              <a:latin typeface="Roboto"/>
              <a:ea typeface="Roboto"/>
              <a:cs typeface="Roboto"/>
              <a:sym typeface="Roboto"/>
            </a:endParaRPr>
          </a:p>
          <a:p>
            <a:pPr indent="0" lvl="0" marL="0" rtl="0" algn="l">
              <a:spcBef>
                <a:spcPts val="0"/>
              </a:spcBef>
              <a:spcAft>
                <a:spcPts val="0"/>
              </a:spcAft>
              <a:buNone/>
            </a:pPr>
            <a:r>
              <a:t/>
            </a:r>
            <a:endParaRPr>
              <a:solidFill>
                <a:srgbClr val="434343"/>
              </a:solidFill>
              <a:latin typeface="Roboto"/>
              <a:ea typeface="Roboto"/>
              <a:cs typeface="Roboto"/>
              <a:sym typeface="Roboto"/>
            </a:endParaRPr>
          </a:p>
          <a:p>
            <a:pPr indent="0" lvl="0" marL="0" rtl="0" algn="l">
              <a:spcBef>
                <a:spcPts val="0"/>
              </a:spcBef>
              <a:spcAft>
                <a:spcPts val="0"/>
              </a:spcAft>
              <a:buNone/>
            </a:pPr>
            <a:r>
              <a:t/>
            </a:r>
            <a:endParaRPr>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lang="fr">
                <a:solidFill>
                  <a:srgbClr val="434343"/>
                </a:solidFill>
                <a:latin typeface="Roboto"/>
                <a:ea typeface="Roboto"/>
                <a:cs typeface="Roboto"/>
                <a:sym typeface="Roboto"/>
              </a:rPr>
              <a:t>On calcule la matrice de corrélation du DataFrame pour déterminer quelles variables sont les plus explicatives.</a:t>
            </a:r>
            <a:endParaRPr>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variables</a:t>
            </a:r>
            <a:endParaRPr/>
          </a:p>
        </p:txBody>
      </p:sp>
      <p:pic>
        <p:nvPicPr>
          <p:cNvPr id="109" name="Google Shape;109;p17"/>
          <p:cNvPicPr preferRelativeResize="0"/>
          <p:nvPr/>
        </p:nvPicPr>
        <p:blipFill>
          <a:blip r:embed="rId3">
            <a:alphaModFix/>
          </a:blip>
          <a:stretch>
            <a:fillRect/>
          </a:stretch>
        </p:blipFill>
        <p:spPr>
          <a:xfrm>
            <a:off x="2888925" y="410000"/>
            <a:ext cx="5943375" cy="4425050"/>
          </a:xfrm>
          <a:prstGeom prst="rect">
            <a:avLst/>
          </a:prstGeom>
          <a:noFill/>
          <a:ln>
            <a:noFill/>
          </a:ln>
        </p:spPr>
      </p:pic>
      <p:sp>
        <p:nvSpPr>
          <p:cNvPr id="110" name="Google Shape;110;p17"/>
          <p:cNvSpPr txBox="1"/>
          <p:nvPr/>
        </p:nvSpPr>
        <p:spPr>
          <a:xfrm>
            <a:off x="311700" y="1219200"/>
            <a:ext cx="3193500" cy="13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rgbClr val="434343"/>
                </a:solidFill>
                <a:latin typeface="Roboto"/>
                <a:ea typeface="Roboto"/>
                <a:cs typeface="Roboto"/>
                <a:sym typeface="Roboto"/>
              </a:rPr>
              <a:t>Voici une matrice en gradient de couleur permettant de visualiser la corrélation des différentes variables.</a:t>
            </a:r>
            <a:endParaRPr sz="1800">
              <a:solidFill>
                <a:srgbClr val="434343"/>
              </a:solidFill>
              <a:latin typeface="Roboto"/>
              <a:ea typeface="Roboto"/>
              <a:cs typeface="Roboto"/>
              <a:sym typeface="Roboto"/>
            </a:endParaRPr>
          </a:p>
        </p:txBody>
      </p:sp>
      <p:sp>
        <p:nvSpPr>
          <p:cNvPr id="111" name="Google Shape;111;p17"/>
          <p:cNvSpPr txBox="1"/>
          <p:nvPr/>
        </p:nvSpPr>
        <p:spPr>
          <a:xfrm>
            <a:off x="197325" y="2984500"/>
            <a:ext cx="3193500" cy="149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Roboto"/>
              <a:buChar char="➔"/>
            </a:pPr>
            <a:r>
              <a:rPr lang="fr">
                <a:solidFill>
                  <a:srgbClr val="434343"/>
                </a:solidFill>
                <a:latin typeface="Roboto"/>
                <a:ea typeface="Roboto"/>
                <a:cs typeface="Roboto"/>
                <a:sym typeface="Roboto"/>
              </a:rPr>
              <a:t>Les variables les plus explicatives sont </a:t>
            </a:r>
            <a:r>
              <a:rPr b="1" lang="fr">
                <a:solidFill>
                  <a:srgbClr val="434343"/>
                </a:solidFill>
                <a:latin typeface="Roboto"/>
                <a:ea typeface="Roboto"/>
                <a:cs typeface="Roboto"/>
                <a:sym typeface="Roboto"/>
              </a:rPr>
              <a:t>la température</a:t>
            </a:r>
            <a:r>
              <a:rPr lang="fr">
                <a:solidFill>
                  <a:srgbClr val="434343"/>
                </a:solidFill>
                <a:latin typeface="Roboto"/>
                <a:ea typeface="Roboto"/>
                <a:cs typeface="Roboto"/>
                <a:sym typeface="Roboto"/>
              </a:rPr>
              <a:t> et </a:t>
            </a:r>
            <a:r>
              <a:rPr b="1" lang="fr">
                <a:solidFill>
                  <a:srgbClr val="434343"/>
                </a:solidFill>
                <a:latin typeface="Roboto"/>
                <a:ea typeface="Roboto"/>
                <a:cs typeface="Roboto"/>
                <a:sym typeface="Roboto"/>
              </a:rPr>
              <a:t>l’accélération</a:t>
            </a:r>
            <a:r>
              <a:rPr lang="fr">
                <a:solidFill>
                  <a:srgbClr val="434343"/>
                </a:solidFill>
                <a:latin typeface="Roboto"/>
                <a:ea typeface="Roboto"/>
                <a:cs typeface="Roboto"/>
                <a:sym typeface="Roboto"/>
              </a:rPr>
              <a:t> !</a:t>
            </a:r>
            <a:endParaRPr>
              <a:solidFill>
                <a:srgbClr val="4343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modélisation</a:t>
            </a:r>
            <a:endParaRPr/>
          </a:p>
        </p:txBody>
      </p:sp>
      <p:sp>
        <p:nvSpPr>
          <p:cNvPr id="117" name="Google Shape;117;p18"/>
          <p:cNvSpPr txBox="1"/>
          <p:nvPr/>
        </p:nvSpPr>
        <p:spPr>
          <a:xfrm>
            <a:off x="311700" y="1219200"/>
            <a:ext cx="8273400" cy="328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On teste plusieurs modèles pour la classification, avec leurs paramètres par défaut :</a:t>
            </a:r>
            <a:endParaRPr sz="1800">
              <a:solidFill>
                <a:srgbClr val="434343"/>
              </a:solidFill>
              <a:latin typeface="Roboto"/>
              <a:ea typeface="Roboto"/>
              <a:cs typeface="Roboto"/>
              <a:sym typeface="Roboto"/>
            </a:endParaRPr>
          </a:p>
        </p:txBody>
      </p:sp>
      <p:pic>
        <p:nvPicPr>
          <p:cNvPr id="118" name="Google Shape;118;p18"/>
          <p:cNvPicPr preferRelativeResize="0"/>
          <p:nvPr/>
        </p:nvPicPr>
        <p:blipFill>
          <a:blip r:embed="rId3">
            <a:alphaModFix/>
          </a:blip>
          <a:stretch>
            <a:fillRect/>
          </a:stretch>
        </p:blipFill>
        <p:spPr>
          <a:xfrm>
            <a:off x="1949450" y="2063750"/>
            <a:ext cx="4457700" cy="266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104775" y="1346200"/>
            <a:ext cx="4467225" cy="2647950"/>
          </a:xfrm>
          <a:prstGeom prst="rect">
            <a:avLst/>
          </a:prstGeom>
          <a:noFill/>
          <a:ln>
            <a:noFill/>
          </a:ln>
        </p:spPr>
      </p:pic>
      <p:pic>
        <p:nvPicPr>
          <p:cNvPr id="124" name="Google Shape;124;p19"/>
          <p:cNvPicPr preferRelativeResize="0"/>
          <p:nvPr/>
        </p:nvPicPr>
        <p:blipFill>
          <a:blip r:embed="rId4">
            <a:alphaModFix/>
          </a:blip>
          <a:stretch>
            <a:fillRect/>
          </a:stretch>
        </p:blipFill>
        <p:spPr>
          <a:xfrm>
            <a:off x="4724400" y="1428888"/>
            <a:ext cx="4267200" cy="2482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0" y="1384300"/>
            <a:ext cx="4495800" cy="2657475"/>
          </a:xfrm>
          <a:prstGeom prst="rect">
            <a:avLst/>
          </a:prstGeom>
          <a:noFill/>
          <a:ln>
            <a:noFill/>
          </a:ln>
        </p:spPr>
      </p:pic>
      <p:pic>
        <p:nvPicPr>
          <p:cNvPr id="130" name="Google Shape;130;p20"/>
          <p:cNvPicPr preferRelativeResize="0"/>
          <p:nvPr/>
        </p:nvPicPr>
        <p:blipFill>
          <a:blip r:embed="rId4">
            <a:alphaModFix/>
          </a:blip>
          <a:stretch>
            <a:fillRect/>
          </a:stretch>
        </p:blipFill>
        <p:spPr>
          <a:xfrm>
            <a:off x="4673600" y="1481450"/>
            <a:ext cx="4343400" cy="2560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modélisation</a:t>
            </a:r>
            <a:endParaRPr/>
          </a:p>
        </p:txBody>
      </p:sp>
      <p:sp>
        <p:nvSpPr>
          <p:cNvPr id="136" name="Google Shape;136;p21"/>
          <p:cNvSpPr txBox="1"/>
          <p:nvPr/>
        </p:nvSpPr>
        <p:spPr>
          <a:xfrm>
            <a:off x="311700" y="1219200"/>
            <a:ext cx="8273400" cy="328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On peut observer que RandomForest et AdaBoost obtiennent les meilleurs résultats.</a:t>
            </a:r>
            <a:endParaRPr sz="1800">
              <a:solidFill>
                <a:srgbClr val="434343"/>
              </a:solidFill>
              <a:latin typeface="Roboto"/>
              <a:ea typeface="Roboto"/>
              <a:cs typeface="Roboto"/>
              <a:sym typeface="Roboto"/>
            </a:endParaRPr>
          </a:p>
          <a:p>
            <a:pPr indent="0" lvl="0" marL="457200" rtl="0" algn="l">
              <a:spcBef>
                <a:spcPts val="0"/>
              </a:spcBef>
              <a:spcAft>
                <a:spcPts val="0"/>
              </a:spcAft>
              <a:buNone/>
            </a:pPr>
            <a:r>
              <a:t/>
            </a:r>
            <a:endParaRPr sz="1800">
              <a:solidFill>
                <a:srgbClr val="434343"/>
              </a:solidFill>
              <a:latin typeface="Roboto"/>
              <a:ea typeface="Roboto"/>
              <a:cs typeface="Roboto"/>
              <a:sym typeface="Roboto"/>
            </a:endParaRPr>
          </a:p>
          <a:p>
            <a:pPr indent="-342900" lvl="0" marL="457200" rtl="0" algn="l">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En modifiant les paramètres de RandomForest, on arrive au résultat suivant</a:t>
            </a:r>
            <a:endParaRPr sz="1800">
              <a:solidFill>
                <a:srgbClr val="434343"/>
              </a:solidFill>
              <a:latin typeface="Roboto"/>
              <a:ea typeface="Roboto"/>
              <a:cs typeface="Roboto"/>
              <a:sym typeface="Roboto"/>
            </a:endParaRPr>
          </a:p>
          <a:p>
            <a:pPr indent="-342900" lvl="0" marL="457200" rtl="0" algn="l">
              <a:spcBef>
                <a:spcPts val="0"/>
              </a:spcBef>
              <a:spcAft>
                <a:spcPts val="0"/>
              </a:spcAft>
              <a:buClr>
                <a:srgbClr val="434343"/>
              </a:buClr>
              <a:buSzPts val="1800"/>
              <a:buFont typeface="Roboto"/>
              <a:buChar char="➔"/>
            </a:pPr>
            <a:r>
              <a:rPr lang="fr" sz="1800">
                <a:solidFill>
                  <a:srgbClr val="434343"/>
                </a:solidFill>
                <a:latin typeface="Roboto"/>
                <a:ea typeface="Roboto"/>
                <a:cs typeface="Roboto"/>
                <a:sym typeface="Roboto"/>
              </a:rPr>
              <a:t>n_estimator = 50 :</a:t>
            </a:r>
            <a:endParaRPr sz="1800">
              <a:solidFill>
                <a:srgbClr val="434343"/>
              </a:solidFill>
              <a:latin typeface="Roboto"/>
              <a:ea typeface="Roboto"/>
              <a:cs typeface="Roboto"/>
              <a:sym typeface="Roboto"/>
            </a:endParaRPr>
          </a:p>
          <a:p>
            <a:pPr indent="0" lvl="0" marL="457200" rtl="0" algn="l">
              <a:spcBef>
                <a:spcPts val="0"/>
              </a:spcBef>
              <a:spcAft>
                <a:spcPts val="0"/>
              </a:spcAft>
              <a:buNone/>
            </a:pPr>
            <a:r>
              <a:rPr lang="fr" sz="1800">
                <a:solidFill>
                  <a:srgbClr val="434343"/>
                </a:solidFill>
                <a:latin typeface="Roboto"/>
                <a:ea typeface="Roboto"/>
                <a:cs typeface="Roboto"/>
                <a:sym typeface="Roboto"/>
              </a:rPr>
              <a:t> </a:t>
            </a:r>
            <a:endParaRPr sz="1800">
              <a:solidFill>
                <a:srgbClr val="434343"/>
              </a:solidFill>
              <a:latin typeface="Roboto"/>
              <a:ea typeface="Roboto"/>
              <a:cs typeface="Roboto"/>
              <a:sym typeface="Roboto"/>
            </a:endParaRPr>
          </a:p>
        </p:txBody>
      </p:sp>
      <p:pic>
        <p:nvPicPr>
          <p:cNvPr id="137" name="Google Shape;137;p21"/>
          <p:cNvPicPr preferRelativeResize="0"/>
          <p:nvPr/>
        </p:nvPicPr>
        <p:blipFill>
          <a:blip r:embed="rId3">
            <a:alphaModFix/>
          </a:blip>
          <a:stretch>
            <a:fillRect/>
          </a:stretch>
        </p:blipFill>
        <p:spPr>
          <a:xfrm>
            <a:off x="3022600" y="2430975"/>
            <a:ext cx="4476750" cy="2652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