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84" r:id="rId6"/>
    <p:sldId id="286" r:id="rId7"/>
    <p:sldId id="285" r:id="rId8"/>
    <p:sldId id="287" r:id="rId9"/>
    <p:sldId id="262" r:id="rId10"/>
    <p:sldId id="289" r:id="rId11"/>
    <p:sldId id="292" r:id="rId12"/>
    <p:sldId id="288" r:id="rId13"/>
    <p:sldId id="293" r:id="rId14"/>
    <p:sldId id="294" r:id="rId15"/>
    <p:sldId id="290" r:id="rId16"/>
    <p:sldId id="295" r:id="rId17"/>
    <p:sldId id="274" r:id="rId18"/>
    <p:sldId id="279" r:id="rId19"/>
  </p:sldIdLst>
  <p:sldSz cx="9144000" cy="5143500" type="screen16x9"/>
  <p:notesSz cx="6858000" cy="9144000"/>
  <p:embeddedFontLst>
    <p:embeddedFont>
      <p:font typeface="Dosis Light" panose="020B0604020202020204" charset="0"/>
      <p:regular r:id="rId21"/>
      <p:bold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00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73633C-6F83-4048-BAAB-DACC92FACC2D}">
  <a:tblStyle styleId="{2F73633C-6F83-4048-BAAB-DACC92FAC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8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cap="none" spc="0" baseline="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pPr>
            <a:r>
              <a:rPr lang="en-US" sz="12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10 Sessions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cap="none" spc="0" baseline="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10 Sessions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F2-4FAA-8B26-21F76A0B63EB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F2-4FAA-8B26-21F76A0B63EB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F2-4FAA-8B26-21F76A0B63EB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F2-4FAA-8B26-21F76A0B63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3"/>
                <c:pt idx="0">
                  <c:v>Chapters 6,7,8</c:v>
                </c:pt>
                <c:pt idx="1">
                  <c:v>Chapter 9</c:v>
                </c:pt>
                <c:pt idx="2">
                  <c:v>Chapter 10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9-416D-9877-926CE1DB36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D91-4FF1-9A50-39601484C8E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D91-4FF1-9A50-39601484C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Read</c:v>
                </c:pt>
                <c:pt idx="1">
                  <c:v>Dev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87D-B125-2512586A8D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92-4291-B7DE-D569E3138A1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92-4291-B7DE-D569E3138A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Working</c:v>
                </c:pt>
                <c:pt idx="1">
                  <c:v>Other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2-4291-B7DE-D569E3138A1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46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45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838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393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27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9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Shape 3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36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33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99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21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1749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2017-2018 </a:t>
            </a:r>
            <a:r>
              <a:rPr lang="fr-FR" dirty="0" err="1"/>
              <a:t>Recap</a:t>
            </a:r>
            <a:br>
              <a:rPr lang="fr-FR" dirty="0"/>
            </a:br>
            <a:r>
              <a:rPr lang="fr-FR" sz="2800" u="sng" dirty="0" err="1"/>
              <a:t>DeepLearningPlayground</a:t>
            </a:r>
            <a:endParaRPr sz="28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41331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DATASET </a:t>
            </a:r>
            <a:r>
              <a:rPr lang="fr-FR" sz="2000" i="1" dirty="0"/>
              <a:t>(BEFORE PROCESSING)</a:t>
            </a:r>
            <a:endParaRPr sz="2000" i="1"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407487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Parliament</a:t>
            </a:r>
            <a:r>
              <a:rPr lang="fr-FR" dirty="0"/>
              <a:t> </a:t>
            </a:r>
            <a:r>
              <a:rPr lang="fr-FR" dirty="0" err="1"/>
              <a:t>proceedings</a:t>
            </a:r>
            <a:r>
              <a:rPr lang="fr-FR" dirty="0"/>
              <a:t> (1996)</a:t>
            </a:r>
          </a:p>
          <a:p>
            <a:pPr lvl="0"/>
            <a:r>
              <a:rPr lang="fr-FR" dirty="0"/>
              <a:t>11 </a:t>
            </a:r>
            <a:r>
              <a:rPr lang="fr-FR" dirty="0" err="1"/>
              <a:t>languages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French to English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Shape 3965">
            <a:extLst>
              <a:ext uri="{FF2B5EF4-FFF2-40B4-BE49-F238E27FC236}">
                <a16:creationId xmlns:a16="http://schemas.microsoft.com/office/drawing/2014/main" id="{064AF9DC-6600-47BA-BCA2-DF019B540092}"/>
              </a:ext>
            </a:extLst>
          </p:cNvPr>
          <p:cNvSpPr txBox="1">
            <a:spLocks/>
          </p:cNvSpPr>
          <p:nvPr/>
        </p:nvSpPr>
        <p:spPr>
          <a:xfrm>
            <a:off x="718300" y="3197633"/>
            <a:ext cx="2577793" cy="5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 dirty="0">
                <a:highlight>
                  <a:srgbClr val="D3EBD5"/>
                </a:highlight>
              </a:rPr>
              <a:t>2,007,723 sentences</a:t>
            </a:r>
            <a:endParaRPr lang="fr-FR" sz="2400" dirty="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6" name="Shape 3967">
            <a:extLst>
              <a:ext uri="{FF2B5EF4-FFF2-40B4-BE49-F238E27FC236}">
                <a16:creationId xmlns:a16="http://schemas.microsoft.com/office/drawing/2014/main" id="{FCECB59E-D056-474B-A5E1-432B5069DEE1}"/>
              </a:ext>
            </a:extLst>
          </p:cNvPr>
          <p:cNvSpPr txBox="1">
            <a:spLocks/>
          </p:cNvSpPr>
          <p:nvPr/>
        </p:nvSpPr>
        <p:spPr>
          <a:xfrm>
            <a:off x="718302" y="4426414"/>
            <a:ext cx="3123598" cy="58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 dirty="0">
                <a:solidFill>
                  <a:srgbClr val="003B55"/>
                </a:solidFill>
                <a:highlight>
                  <a:srgbClr val="0B87A1"/>
                </a:highlight>
              </a:rPr>
              <a:t>50,196,035 English </a:t>
            </a:r>
            <a:r>
              <a:rPr lang="fr-FR" sz="2400" dirty="0" err="1">
                <a:solidFill>
                  <a:srgbClr val="003B55"/>
                </a:solidFill>
                <a:highlight>
                  <a:srgbClr val="0B87A1"/>
                </a:highlight>
              </a:rPr>
              <a:t>words</a:t>
            </a:r>
            <a:endParaRPr lang="fr-FR" sz="2400" dirty="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7" name="Shape 3969">
            <a:extLst>
              <a:ext uri="{FF2B5EF4-FFF2-40B4-BE49-F238E27FC236}">
                <a16:creationId xmlns:a16="http://schemas.microsoft.com/office/drawing/2014/main" id="{53DE0C0D-7958-4469-84E2-542E8D66180B}"/>
              </a:ext>
            </a:extLst>
          </p:cNvPr>
          <p:cNvSpPr txBox="1">
            <a:spLocks/>
          </p:cNvSpPr>
          <p:nvPr/>
        </p:nvSpPr>
        <p:spPr>
          <a:xfrm>
            <a:off x="718300" y="3800380"/>
            <a:ext cx="3059802" cy="60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 dirty="0">
                <a:highlight>
                  <a:srgbClr val="80BFB7"/>
                </a:highlight>
              </a:rPr>
              <a:t>51,388,643 French </a:t>
            </a:r>
            <a:r>
              <a:rPr lang="fr-FR" sz="2400" dirty="0" err="1">
                <a:highlight>
                  <a:srgbClr val="80BFB7"/>
                </a:highlight>
              </a:rPr>
              <a:t>words</a:t>
            </a:r>
            <a:endParaRPr lang="fr-FR" sz="2400" dirty="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17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40622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DATASET </a:t>
            </a:r>
            <a:r>
              <a:rPr lang="fr-FR" sz="2000" i="1" dirty="0"/>
              <a:t>(AFTER PROCESSING)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299" y="1400403"/>
            <a:ext cx="7085999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/>
              <a:t>Replaced</a:t>
            </a:r>
            <a:r>
              <a:rPr lang="fr-FR" dirty="0"/>
              <a:t> </a:t>
            </a:r>
            <a:r>
              <a:rPr lang="fr-FR" dirty="0" err="1"/>
              <a:t>barely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by </a:t>
            </a:r>
            <a:r>
              <a:rPr lang="fr-FR" dirty="0" err="1"/>
              <a:t>token</a:t>
            </a:r>
            <a:r>
              <a:rPr lang="fr-FR" dirty="0"/>
              <a:t> : </a:t>
            </a:r>
            <a:r>
              <a:rPr lang="fr-FR" b="1" dirty="0"/>
              <a:t>&lt;5</a:t>
            </a:r>
          </a:p>
          <a:p>
            <a:pPr lvl="0"/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short sentences : </a:t>
            </a:r>
            <a:r>
              <a:rPr lang="fr-FR" b="1" dirty="0"/>
              <a:t>5 </a:t>
            </a:r>
            <a:r>
              <a:rPr lang="fr-FR" b="1" dirty="0" err="1"/>
              <a:t>words</a:t>
            </a:r>
            <a:r>
              <a:rPr lang="fr-FR" b="1" dirty="0"/>
              <a:t> max in output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Removed</a:t>
            </a:r>
            <a:r>
              <a:rPr lang="fr-FR" dirty="0"/>
              <a:t> anomalies : </a:t>
            </a:r>
            <a:r>
              <a:rPr lang="fr-FR" b="1" dirty="0" err="1"/>
              <a:t>len</a:t>
            </a:r>
            <a:r>
              <a:rPr lang="fr-FR" b="1" dirty="0"/>
              <a:t>(</a:t>
            </a:r>
            <a:r>
              <a:rPr lang="fr-FR" b="1" dirty="0" err="1"/>
              <a:t>fr</a:t>
            </a:r>
            <a:r>
              <a:rPr lang="fr-FR" b="1" dirty="0"/>
              <a:t>) &gt; 3*</a:t>
            </a:r>
            <a:r>
              <a:rPr lang="fr-FR" b="1" dirty="0" err="1"/>
              <a:t>len</a:t>
            </a:r>
            <a:r>
              <a:rPr lang="fr-FR" b="1" dirty="0"/>
              <a:t>(en) || </a:t>
            </a:r>
            <a:r>
              <a:rPr lang="fr-FR" b="1" dirty="0" err="1"/>
              <a:t>len</a:t>
            </a:r>
            <a:r>
              <a:rPr lang="fr-FR" b="1" dirty="0"/>
              <a:t> = 0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Reduced</a:t>
            </a:r>
            <a:r>
              <a:rPr lang="fr-FR" dirty="0"/>
              <a:t> to </a:t>
            </a:r>
            <a:r>
              <a:rPr lang="fr-FR" b="1" dirty="0"/>
              <a:t>10 000 sentences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Shape 3965">
            <a:extLst>
              <a:ext uri="{FF2B5EF4-FFF2-40B4-BE49-F238E27FC236}">
                <a16:creationId xmlns:a16="http://schemas.microsoft.com/office/drawing/2014/main" id="{064AF9DC-6600-47BA-BCA2-DF019B540092}"/>
              </a:ext>
            </a:extLst>
          </p:cNvPr>
          <p:cNvSpPr txBox="1">
            <a:spLocks/>
          </p:cNvSpPr>
          <p:nvPr/>
        </p:nvSpPr>
        <p:spPr>
          <a:xfrm>
            <a:off x="718300" y="3303962"/>
            <a:ext cx="4463300" cy="5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 dirty="0">
                <a:highlight>
                  <a:srgbClr val="D3EBD5"/>
                </a:highlight>
              </a:rPr>
              <a:t>10,000 sentences (90% Train/Test)</a:t>
            </a:r>
            <a:endParaRPr lang="fr-FR" sz="2400" dirty="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6" name="Shape 3967">
            <a:extLst>
              <a:ext uri="{FF2B5EF4-FFF2-40B4-BE49-F238E27FC236}">
                <a16:creationId xmlns:a16="http://schemas.microsoft.com/office/drawing/2014/main" id="{FCECB59E-D056-474B-A5E1-432B5069DEE1}"/>
              </a:ext>
            </a:extLst>
          </p:cNvPr>
          <p:cNvSpPr txBox="1">
            <a:spLocks/>
          </p:cNvSpPr>
          <p:nvPr/>
        </p:nvSpPr>
        <p:spPr>
          <a:xfrm>
            <a:off x="718302" y="4532743"/>
            <a:ext cx="3123598" cy="58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>
                <a:solidFill>
                  <a:srgbClr val="003B55"/>
                </a:solidFill>
                <a:highlight>
                  <a:srgbClr val="0B87A1"/>
                </a:highlight>
              </a:rPr>
              <a:t>4,477 </a:t>
            </a:r>
            <a:r>
              <a:rPr lang="fr-FR" sz="2400" dirty="0">
                <a:solidFill>
                  <a:srgbClr val="003B55"/>
                </a:solidFill>
                <a:highlight>
                  <a:srgbClr val="0B87A1"/>
                </a:highlight>
              </a:rPr>
              <a:t>English </a:t>
            </a:r>
            <a:r>
              <a:rPr lang="fr-FR" sz="2400" dirty="0" err="1">
                <a:solidFill>
                  <a:srgbClr val="003B55"/>
                </a:solidFill>
                <a:highlight>
                  <a:srgbClr val="0B87A1"/>
                </a:highlight>
              </a:rPr>
              <a:t>words</a:t>
            </a:r>
            <a:endParaRPr lang="fr-FR" sz="2400" dirty="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7" name="Shape 3969">
            <a:extLst>
              <a:ext uri="{FF2B5EF4-FFF2-40B4-BE49-F238E27FC236}">
                <a16:creationId xmlns:a16="http://schemas.microsoft.com/office/drawing/2014/main" id="{53DE0C0D-7958-4469-84E2-542E8D66180B}"/>
              </a:ext>
            </a:extLst>
          </p:cNvPr>
          <p:cNvSpPr txBox="1">
            <a:spLocks/>
          </p:cNvSpPr>
          <p:nvPr/>
        </p:nvSpPr>
        <p:spPr>
          <a:xfrm>
            <a:off x="718300" y="3906709"/>
            <a:ext cx="3059802" cy="60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2400" dirty="0">
                <a:highlight>
                  <a:srgbClr val="80BFB7"/>
                </a:highlight>
              </a:rPr>
              <a:t>5,636 French </a:t>
            </a:r>
            <a:r>
              <a:rPr lang="fr-FR" sz="2400" dirty="0" err="1">
                <a:highlight>
                  <a:srgbClr val="80BFB7"/>
                </a:highlight>
              </a:rPr>
              <a:t>words</a:t>
            </a:r>
            <a:endParaRPr lang="fr-FR" sz="2400" dirty="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17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4C4BD883-289E-41B8-9606-94DE36E547DB}"/>
              </a:ext>
            </a:extLst>
          </p:cNvPr>
          <p:cNvSpPr/>
          <p:nvPr/>
        </p:nvSpPr>
        <p:spPr>
          <a:xfrm>
            <a:off x="456419" y="634248"/>
            <a:ext cx="7186062" cy="244187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A3CD4928-AE61-44A7-8887-DCCA1DB8640C}"/>
              </a:ext>
            </a:extLst>
          </p:cNvPr>
          <p:cNvSpPr/>
          <p:nvPr/>
        </p:nvSpPr>
        <p:spPr>
          <a:xfrm>
            <a:off x="474921" y="3420518"/>
            <a:ext cx="7022980" cy="170788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5BAB6-9DAB-4E15-96AB-7A5F5CD1D511}"/>
              </a:ext>
            </a:extLst>
          </p:cNvPr>
          <p:cNvSpPr/>
          <p:nvPr/>
        </p:nvSpPr>
        <p:spPr>
          <a:xfrm>
            <a:off x="1053471" y="356958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DD586-C842-4112-B31F-7BAA0FE61E2D}"/>
              </a:ext>
            </a:extLst>
          </p:cNvPr>
          <p:cNvSpPr/>
          <p:nvPr/>
        </p:nvSpPr>
        <p:spPr>
          <a:xfrm>
            <a:off x="986095" y="363038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1E54-4ACD-467C-8F17-38433B476A3F}"/>
              </a:ext>
            </a:extLst>
          </p:cNvPr>
          <p:cNvSpPr/>
          <p:nvPr/>
        </p:nvSpPr>
        <p:spPr>
          <a:xfrm>
            <a:off x="919479" y="369119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820D4-F3A8-491E-B200-CB7F29DDC0F1}"/>
              </a:ext>
            </a:extLst>
          </p:cNvPr>
          <p:cNvSpPr/>
          <p:nvPr/>
        </p:nvSpPr>
        <p:spPr>
          <a:xfrm>
            <a:off x="852864" y="375581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5B34F-9A20-4F8D-AD0A-7545D1ED258A}"/>
              </a:ext>
            </a:extLst>
          </p:cNvPr>
          <p:cNvSpPr/>
          <p:nvPr/>
        </p:nvSpPr>
        <p:spPr>
          <a:xfrm>
            <a:off x="785488" y="381662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-60688"/>
            <a:ext cx="6761100" cy="735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ARCHITECTURE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3C1E7-1F24-42C5-8D72-38203572DA1C}"/>
              </a:ext>
            </a:extLst>
          </p:cNvPr>
          <p:cNvSpPr/>
          <p:nvPr/>
        </p:nvSpPr>
        <p:spPr>
          <a:xfrm>
            <a:off x="718300" y="387933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BB0947D-F0B3-497C-89A2-61760EFCE902}"/>
              </a:ext>
            </a:extLst>
          </p:cNvPr>
          <p:cNvCxnSpPr>
            <a:cxnSpLocks/>
          </p:cNvCxnSpPr>
          <p:nvPr/>
        </p:nvCxnSpPr>
        <p:spPr>
          <a:xfrm flipV="1">
            <a:off x="979875" y="4410962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587D2E3-D9C1-41C1-8F47-A5ABAA2120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42841" y="4145147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D2D68E9-F1B9-4F35-9486-0C929CAA1AB2}"/>
              </a:ext>
            </a:extLst>
          </p:cNvPr>
          <p:cNvSpPr txBox="1"/>
          <p:nvPr/>
        </p:nvSpPr>
        <p:spPr>
          <a:xfrm>
            <a:off x="4553863" y="2272518"/>
            <a:ext cx="33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FB069-2EA3-4D66-B843-32A564504385}"/>
              </a:ext>
            </a:extLst>
          </p:cNvPr>
          <p:cNvSpPr txBox="1"/>
          <p:nvPr/>
        </p:nvSpPr>
        <p:spPr>
          <a:xfrm>
            <a:off x="809754" y="4911501"/>
            <a:ext cx="34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A54961-1FE5-44F1-A980-3FF630799CB3}"/>
              </a:ext>
            </a:extLst>
          </p:cNvPr>
          <p:cNvSpPr txBox="1"/>
          <p:nvPr/>
        </p:nvSpPr>
        <p:spPr>
          <a:xfrm>
            <a:off x="1578368" y="4889582"/>
            <a:ext cx="63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debat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621A0E-A6B6-4AE3-82D5-07D17F7B8313}"/>
              </a:ext>
            </a:extLst>
          </p:cNvPr>
          <p:cNvSpPr txBox="1"/>
          <p:nvPr/>
        </p:nvSpPr>
        <p:spPr>
          <a:xfrm>
            <a:off x="2581378" y="4889582"/>
            <a:ext cx="47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E5EC63-E8EB-4092-A92B-C3F112E91953}"/>
              </a:ext>
            </a:extLst>
          </p:cNvPr>
          <p:cNvSpPr txBox="1"/>
          <p:nvPr/>
        </p:nvSpPr>
        <p:spPr>
          <a:xfrm>
            <a:off x="3472140" y="4895486"/>
            <a:ext cx="52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clos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ABB4987-D7BF-45FB-94F8-39EC35541853}"/>
              </a:ext>
            </a:extLst>
          </p:cNvPr>
          <p:cNvSpPr txBox="1"/>
          <p:nvPr/>
        </p:nvSpPr>
        <p:spPr>
          <a:xfrm>
            <a:off x="4225374" y="4895486"/>
            <a:ext cx="89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&lt;None/&gt;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9AEDCD-5E2E-4F30-AB06-083D403EF7A8}"/>
              </a:ext>
            </a:extLst>
          </p:cNvPr>
          <p:cNvSpPr/>
          <p:nvPr/>
        </p:nvSpPr>
        <p:spPr>
          <a:xfrm>
            <a:off x="1981270" y="357537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7828B9-A7EB-4F36-BDE4-2D5266E14E92}"/>
              </a:ext>
            </a:extLst>
          </p:cNvPr>
          <p:cNvSpPr/>
          <p:nvPr/>
        </p:nvSpPr>
        <p:spPr>
          <a:xfrm>
            <a:off x="1913894" y="363617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6632FF-A7A6-47DA-8BBD-41DCC2CC62C0}"/>
              </a:ext>
            </a:extLst>
          </p:cNvPr>
          <p:cNvSpPr/>
          <p:nvPr/>
        </p:nvSpPr>
        <p:spPr>
          <a:xfrm>
            <a:off x="1847278" y="369698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DC8019-564E-4708-A286-B10DADEBB947}"/>
              </a:ext>
            </a:extLst>
          </p:cNvPr>
          <p:cNvSpPr/>
          <p:nvPr/>
        </p:nvSpPr>
        <p:spPr>
          <a:xfrm>
            <a:off x="1780663" y="376160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91797-AD68-412D-9AC1-E5866610EFE1}"/>
              </a:ext>
            </a:extLst>
          </p:cNvPr>
          <p:cNvSpPr/>
          <p:nvPr/>
        </p:nvSpPr>
        <p:spPr>
          <a:xfrm>
            <a:off x="1713287" y="382241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139C1C-7B87-46D4-9437-636E5BEAD005}"/>
              </a:ext>
            </a:extLst>
          </p:cNvPr>
          <p:cNvSpPr/>
          <p:nvPr/>
        </p:nvSpPr>
        <p:spPr>
          <a:xfrm>
            <a:off x="1646099" y="388512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F6680CE-C1F8-4FF1-81B5-F6DF42EE5440}"/>
              </a:ext>
            </a:extLst>
          </p:cNvPr>
          <p:cNvCxnSpPr>
            <a:cxnSpLocks/>
          </p:cNvCxnSpPr>
          <p:nvPr/>
        </p:nvCxnSpPr>
        <p:spPr>
          <a:xfrm>
            <a:off x="2173813" y="4160035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549903E-56E2-4F26-A474-B3B6EB54AB8B}"/>
              </a:ext>
            </a:extLst>
          </p:cNvPr>
          <p:cNvSpPr/>
          <p:nvPr/>
        </p:nvSpPr>
        <p:spPr>
          <a:xfrm>
            <a:off x="2919350" y="356958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C172D4-410D-4016-8F54-860A9C592B4C}"/>
              </a:ext>
            </a:extLst>
          </p:cNvPr>
          <p:cNvSpPr/>
          <p:nvPr/>
        </p:nvSpPr>
        <p:spPr>
          <a:xfrm>
            <a:off x="2851974" y="363038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A704A8-E1F5-4DA1-9B34-E7227877FDA2}"/>
              </a:ext>
            </a:extLst>
          </p:cNvPr>
          <p:cNvSpPr/>
          <p:nvPr/>
        </p:nvSpPr>
        <p:spPr>
          <a:xfrm>
            <a:off x="2785358" y="369119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C8E463-A6DE-4C87-B201-F4F6ECA7D7A9}"/>
              </a:ext>
            </a:extLst>
          </p:cNvPr>
          <p:cNvSpPr/>
          <p:nvPr/>
        </p:nvSpPr>
        <p:spPr>
          <a:xfrm>
            <a:off x="2718743" y="375581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91BCD2-F7CC-4B50-A65C-8CF3DCCD5F01}"/>
              </a:ext>
            </a:extLst>
          </p:cNvPr>
          <p:cNvSpPr/>
          <p:nvPr/>
        </p:nvSpPr>
        <p:spPr>
          <a:xfrm>
            <a:off x="2651367" y="381662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6B9F02-87C8-4EAA-A9D8-EF7F475F3375}"/>
              </a:ext>
            </a:extLst>
          </p:cNvPr>
          <p:cNvSpPr/>
          <p:nvPr/>
        </p:nvSpPr>
        <p:spPr>
          <a:xfrm>
            <a:off x="2584179" y="387933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891E53-7EA3-4885-9416-CE6090BC609B}"/>
              </a:ext>
            </a:extLst>
          </p:cNvPr>
          <p:cNvCxnSpPr>
            <a:cxnSpLocks/>
          </p:cNvCxnSpPr>
          <p:nvPr/>
        </p:nvCxnSpPr>
        <p:spPr>
          <a:xfrm>
            <a:off x="3100916" y="4145147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7642A82-2FCC-4F96-AC52-ED2ACD53F49C}"/>
              </a:ext>
            </a:extLst>
          </p:cNvPr>
          <p:cNvSpPr/>
          <p:nvPr/>
        </p:nvSpPr>
        <p:spPr>
          <a:xfrm>
            <a:off x="3840726" y="356958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A7E3F7-2A8E-4631-A3D6-462BC77D0C47}"/>
              </a:ext>
            </a:extLst>
          </p:cNvPr>
          <p:cNvSpPr/>
          <p:nvPr/>
        </p:nvSpPr>
        <p:spPr>
          <a:xfrm>
            <a:off x="3773350" y="363038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911967-1108-4D7A-8235-C8AA51228283}"/>
              </a:ext>
            </a:extLst>
          </p:cNvPr>
          <p:cNvSpPr/>
          <p:nvPr/>
        </p:nvSpPr>
        <p:spPr>
          <a:xfrm>
            <a:off x="3706734" y="369119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14A878-B6DE-4FFD-AB61-41FFE6F6B2E1}"/>
              </a:ext>
            </a:extLst>
          </p:cNvPr>
          <p:cNvSpPr/>
          <p:nvPr/>
        </p:nvSpPr>
        <p:spPr>
          <a:xfrm>
            <a:off x="3640119" y="375581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95446D-B11E-4B59-94A1-7FA366E3577B}"/>
              </a:ext>
            </a:extLst>
          </p:cNvPr>
          <p:cNvSpPr/>
          <p:nvPr/>
        </p:nvSpPr>
        <p:spPr>
          <a:xfrm>
            <a:off x="3572743" y="381662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B034E5-8E7B-4B07-8E01-6B4E0938A51B}"/>
              </a:ext>
            </a:extLst>
          </p:cNvPr>
          <p:cNvSpPr/>
          <p:nvPr/>
        </p:nvSpPr>
        <p:spPr>
          <a:xfrm>
            <a:off x="3505555" y="387933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C026BA2-0752-4397-ACAD-0C56DA7DCACA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4030096" y="4145147"/>
            <a:ext cx="4101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CA180CA-06A2-40C4-92DB-8066BE2A2352}"/>
              </a:ext>
            </a:extLst>
          </p:cNvPr>
          <p:cNvSpPr/>
          <p:nvPr/>
        </p:nvSpPr>
        <p:spPr>
          <a:xfrm>
            <a:off x="4775436" y="356958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F7D9D9-AADB-46ED-AC74-0D4E4BD6C72A}"/>
              </a:ext>
            </a:extLst>
          </p:cNvPr>
          <p:cNvSpPr/>
          <p:nvPr/>
        </p:nvSpPr>
        <p:spPr>
          <a:xfrm>
            <a:off x="4708060" y="363038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99990D-89AF-4450-92E6-5714FECEBB85}"/>
              </a:ext>
            </a:extLst>
          </p:cNvPr>
          <p:cNvSpPr/>
          <p:nvPr/>
        </p:nvSpPr>
        <p:spPr>
          <a:xfrm>
            <a:off x="4641444" y="369119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DAEEFE-FD84-4849-80DD-0E5E57FA96DD}"/>
              </a:ext>
            </a:extLst>
          </p:cNvPr>
          <p:cNvSpPr/>
          <p:nvPr/>
        </p:nvSpPr>
        <p:spPr>
          <a:xfrm>
            <a:off x="4574829" y="375581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6C59E9-A271-4B15-9BF8-83587C2679DE}"/>
              </a:ext>
            </a:extLst>
          </p:cNvPr>
          <p:cNvSpPr/>
          <p:nvPr/>
        </p:nvSpPr>
        <p:spPr>
          <a:xfrm>
            <a:off x="4507453" y="381662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AA8189-B9A5-42F9-88A4-1619C9635496}"/>
              </a:ext>
            </a:extLst>
          </p:cNvPr>
          <p:cNvSpPr/>
          <p:nvPr/>
        </p:nvSpPr>
        <p:spPr>
          <a:xfrm>
            <a:off x="4440265" y="387933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3844" name="Connecteur droit avec flèche 3843">
            <a:extLst>
              <a:ext uri="{FF2B5EF4-FFF2-40B4-BE49-F238E27FC236}">
                <a16:creationId xmlns:a16="http://schemas.microsoft.com/office/drawing/2014/main" id="{E8DBA7B7-0365-491D-B0AB-714262EB6108}"/>
              </a:ext>
            </a:extLst>
          </p:cNvPr>
          <p:cNvCxnSpPr>
            <a:cxnSpLocks/>
          </p:cNvCxnSpPr>
          <p:nvPr/>
        </p:nvCxnSpPr>
        <p:spPr>
          <a:xfrm flipV="1">
            <a:off x="5079822" y="4006891"/>
            <a:ext cx="516207" cy="492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F61F40FB-6CC3-4034-A2DD-946C4DE6014E}"/>
              </a:ext>
            </a:extLst>
          </p:cNvPr>
          <p:cNvSpPr txBox="1"/>
          <p:nvPr/>
        </p:nvSpPr>
        <p:spPr>
          <a:xfrm>
            <a:off x="5368609" y="2301871"/>
            <a:ext cx="37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A5622-D9A0-4310-B5FF-354A6C83C071}"/>
              </a:ext>
            </a:extLst>
          </p:cNvPr>
          <p:cNvSpPr/>
          <p:nvPr/>
        </p:nvSpPr>
        <p:spPr>
          <a:xfrm>
            <a:off x="1058995" y="191496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53AFBE-E881-430F-9533-F57F2432FAA1}"/>
              </a:ext>
            </a:extLst>
          </p:cNvPr>
          <p:cNvSpPr/>
          <p:nvPr/>
        </p:nvSpPr>
        <p:spPr>
          <a:xfrm>
            <a:off x="991619" y="197577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610BB0-8592-40C3-971C-1C3453E40B80}"/>
              </a:ext>
            </a:extLst>
          </p:cNvPr>
          <p:cNvSpPr/>
          <p:nvPr/>
        </p:nvSpPr>
        <p:spPr>
          <a:xfrm>
            <a:off x="925003" y="203658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59A11A-7E8F-471C-89C6-C5CBCB153889}"/>
              </a:ext>
            </a:extLst>
          </p:cNvPr>
          <p:cNvSpPr/>
          <p:nvPr/>
        </p:nvSpPr>
        <p:spPr>
          <a:xfrm>
            <a:off x="858388" y="2101197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25146E-8393-43B8-A11A-FBB18F8913E4}"/>
              </a:ext>
            </a:extLst>
          </p:cNvPr>
          <p:cNvSpPr/>
          <p:nvPr/>
        </p:nvSpPr>
        <p:spPr>
          <a:xfrm>
            <a:off x="791012" y="2162004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4DF602-1C64-4824-9A58-6EC83F013175}"/>
              </a:ext>
            </a:extLst>
          </p:cNvPr>
          <p:cNvSpPr/>
          <p:nvPr/>
        </p:nvSpPr>
        <p:spPr>
          <a:xfrm>
            <a:off x="723824" y="222471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C55F7939-F206-4DFB-B31F-B40F66EB2E61}"/>
              </a:ext>
            </a:extLst>
          </p:cNvPr>
          <p:cNvCxnSpPr>
            <a:cxnSpLocks/>
          </p:cNvCxnSpPr>
          <p:nvPr/>
        </p:nvCxnSpPr>
        <p:spPr>
          <a:xfrm flipV="1">
            <a:off x="991619" y="1766385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8A3A5402-D07D-430F-9DEC-F594DA977E8E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248365" y="2490531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AFEAC52F-75FE-43D9-BAF8-E430757623EE}"/>
              </a:ext>
            </a:extLst>
          </p:cNvPr>
          <p:cNvSpPr txBox="1"/>
          <p:nvPr/>
        </p:nvSpPr>
        <p:spPr>
          <a:xfrm>
            <a:off x="785488" y="596016"/>
            <a:ext cx="45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6BC99B-E0FB-4906-B198-46FCE85343FF}"/>
              </a:ext>
            </a:extLst>
          </p:cNvPr>
          <p:cNvSpPr/>
          <p:nvPr/>
        </p:nvSpPr>
        <p:spPr>
          <a:xfrm>
            <a:off x="1986794" y="192075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60141C-9CC3-4F69-B2CA-E034218D1398}"/>
              </a:ext>
            </a:extLst>
          </p:cNvPr>
          <p:cNvSpPr/>
          <p:nvPr/>
        </p:nvSpPr>
        <p:spPr>
          <a:xfrm>
            <a:off x="1919418" y="198156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83CEAC-663C-493C-9EAA-6420EF7B80D8}"/>
              </a:ext>
            </a:extLst>
          </p:cNvPr>
          <p:cNvSpPr/>
          <p:nvPr/>
        </p:nvSpPr>
        <p:spPr>
          <a:xfrm>
            <a:off x="1852802" y="204237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57F375F-FB88-47BD-B706-A8A1C3ABE8EA}"/>
              </a:ext>
            </a:extLst>
          </p:cNvPr>
          <p:cNvSpPr/>
          <p:nvPr/>
        </p:nvSpPr>
        <p:spPr>
          <a:xfrm>
            <a:off x="1786187" y="2106987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DC93972-53CC-440C-817B-E29FA35BBB73}"/>
              </a:ext>
            </a:extLst>
          </p:cNvPr>
          <p:cNvSpPr/>
          <p:nvPr/>
        </p:nvSpPr>
        <p:spPr>
          <a:xfrm>
            <a:off x="1718811" y="2167794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3FF164-CE47-47CE-9D27-A571C58528B5}"/>
              </a:ext>
            </a:extLst>
          </p:cNvPr>
          <p:cNvSpPr/>
          <p:nvPr/>
        </p:nvSpPr>
        <p:spPr>
          <a:xfrm>
            <a:off x="1651623" y="223050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64E0FADC-3B79-4B18-BD9B-902018FCA272}"/>
              </a:ext>
            </a:extLst>
          </p:cNvPr>
          <p:cNvCxnSpPr>
            <a:cxnSpLocks/>
          </p:cNvCxnSpPr>
          <p:nvPr/>
        </p:nvCxnSpPr>
        <p:spPr>
          <a:xfrm>
            <a:off x="2179337" y="2505419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FBB133-FE6F-45E7-803F-157F81F9FCE9}"/>
              </a:ext>
            </a:extLst>
          </p:cNvPr>
          <p:cNvSpPr/>
          <p:nvPr/>
        </p:nvSpPr>
        <p:spPr>
          <a:xfrm>
            <a:off x="2924874" y="191496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65762F-6D68-4446-B8BD-5785C6FB67C2}"/>
              </a:ext>
            </a:extLst>
          </p:cNvPr>
          <p:cNvSpPr/>
          <p:nvPr/>
        </p:nvSpPr>
        <p:spPr>
          <a:xfrm>
            <a:off x="2857498" y="197577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DD44E06-83F3-4C30-B98B-E342F8F63606}"/>
              </a:ext>
            </a:extLst>
          </p:cNvPr>
          <p:cNvSpPr/>
          <p:nvPr/>
        </p:nvSpPr>
        <p:spPr>
          <a:xfrm>
            <a:off x="2790882" y="203658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F04BAB7-7737-44A5-970B-B6F227074FA6}"/>
              </a:ext>
            </a:extLst>
          </p:cNvPr>
          <p:cNvSpPr/>
          <p:nvPr/>
        </p:nvSpPr>
        <p:spPr>
          <a:xfrm>
            <a:off x="2724267" y="2101197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E6743D-7064-41EA-8E4A-2E5544C13DB9}"/>
              </a:ext>
            </a:extLst>
          </p:cNvPr>
          <p:cNvSpPr/>
          <p:nvPr/>
        </p:nvSpPr>
        <p:spPr>
          <a:xfrm>
            <a:off x="2656891" y="2162004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818611-8E65-433A-81A8-1CEB7033C9B6}"/>
              </a:ext>
            </a:extLst>
          </p:cNvPr>
          <p:cNvSpPr/>
          <p:nvPr/>
        </p:nvSpPr>
        <p:spPr>
          <a:xfrm>
            <a:off x="2589703" y="222471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F4EEBD49-CA4B-4B36-8D06-8F6F41DB8A55}"/>
              </a:ext>
            </a:extLst>
          </p:cNvPr>
          <p:cNvCxnSpPr>
            <a:cxnSpLocks/>
          </p:cNvCxnSpPr>
          <p:nvPr/>
        </p:nvCxnSpPr>
        <p:spPr>
          <a:xfrm>
            <a:off x="3106440" y="2490531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163C50C-6D1E-48B4-8C36-3912AD39A53F}"/>
              </a:ext>
            </a:extLst>
          </p:cNvPr>
          <p:cNvSpPr/>
          <p:nvPr/>
        </p:nvSpPr>
        <p:spPr>
          <a:xfrm>
            <a:off x="3846250" y="191496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5CB331-0F29-47FA-8F43-512370446893}"/>
              </a:ext>
            </a:extLst>
          </p:cNvPr>
          <p:cNvSpPr/>
          <p:nvPr/>
        </p:nvSpPr>
        <p:spPr>
          <a:xfrm>
            <a:off x="3778874" y="197577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09B48C3-BF78-4365-A861-6C97B4E56F94}"/>
              </a:ext>
            </a:extLst>
          </p:cNvPr>
          <p:cNvSpPr/>
          <p:nvPr/>
        </p:nvSpPr>
        <p:spPr>
          <a:xfrm>
            <a:off x="3712258" y="203658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688AB73-3C95-4608-8C84-ECFD9907CB93}"/>
              </a:ext>
            </a:extLst>
          </p:cNvPr>
          <p:cNvSpPr/>
          <p:nvPr/>
        </p:nvSpPr>
        <p:spPr>
          <a:xfrm>
            <a:off x="3645643" y="2101197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6A9336-3D34-465A-A905-E01BD12A4526}"/>
              </a:ext>
            </a:extLst>
          </p:cNvPr>
          <p:cNvSpPr/>
          <p:nvPr/>
        </p:nvSpPr>
        <p:spPr>
          <a:xfrm>
            <a:off x="3578267" y="2162004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E8BDE4-1A08-4A3E-9A8B-C7E38A306092}"/>
              </a:ext>
            </a:extLst>
          </p:cNvPr>
          <p:cNvSpPr/>
          <p:nvPr/>
        </p:nvSpPr>
        <p:spPr>
          <a:xfrm>
            <a:off x="3511079" y="2224716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D94945-CFF3-4E92-A39A-E9CA10E1DBED}"/>
              </a:ext>
            </a:extLst>
          </p:cNvPr>
          <p:cNvSpPr/>
          <p:nvPr/>
        </p:nvSpPr>
        <p:spPr>
          <a:xfrm>
            <a:off x="4762823" y="1923511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F158DF-6E8E-4E88-876E-99273C12A348}"/>
              </a:ext>
            </a:extLst>
          </p:cNvPr>
          <p:cNvSpPr/>
          <p:nvPr/>
        </p:nvSpPr>
        <p:spPr>
          <a:xfrm>
            <a:off x="4695447" y="1984318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706E14-F4F0-43AF-844B-F0370E2667F5}"/>
              </a:ext>
            </a:extLst>
          </p:cNvPr>
          <p:cNvSpPr/>
          <p:nvPr/>
        </p:nvSpPr>
        <p:spPr>
          <a:xfrm>
            <a:off x="4628831" y="2045125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250ADC-C294-44C4-BACD-1A9DBB07F7B5}"/>
              </a:ext>
            </a:extLst>
          </p:cNvPr>
          <p:cNvSpPr/>
          <p:nvPr/>
        </p:nvSpPr>
        <p:spPr>
          <a:xfrm>
            <a:off x="4562216" y="2109742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C7832B-4D34-4E49-B848-F62F609A08FB}"/>
              </a:ext>
            </a:extLst>
          </p:cNvPr>
          <p:cNvSpPr/>
          <p:nvPr/>
        </p:nvSpPr>
        <p:spPr>
          <a:xfrm>
            <a:off x="4494840" y="2170549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EA3FDC-DD85-4E3F-B5B0-3648C4B29111}"/>
              </a:ext>
            </a:extLst>
          </p:cNvPr>
          <p:cNvSpPr/>
          <p:nvPr/>
        </p:nvSpPr>
        <p:spPr>
          <a:xfrm>
            <a:off x="4427652" y="2233261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675B1A0-93B1-4DF8-84A7-948919EA8F3E}"/>
              </a:ext>
            </a:extLst>
          </p:cNvPr>
          <p:cNvCxnSpPr>
            <a:cxnSpLocks/>
          </p:cNvCxnSpPr>
          <p:nvPr/>
        </p:nvCxnSpPr>
        <p:spPr>
          <a:xfrm flipV="1">
            <a:off x="1919418" y="1774152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55C7C1F-CEB3-49E8-8FD3-7FEDC6231F57}"/>
              </a:ext>
            </a:extLst>
          </p:cNvPr>
          <p:cNvSpPr txBox="1"/>
          <p:nvPr/>
        </p:nvSpPr>
        <p:spPr>
          <a:xfrm>
            <a:off x="1587982" y="591390"/>
            <a:ext cx="72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debate</a:t>
            </a:r>
            <a:endParaRPr lang="fr-FR" dirty="0"/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F8168FE3-C654-4EF8-ABAD-315A15407949}"/>
              </a:ext>
            </a:extLst>
          </p:cNvPr>
          <p:cNvCxnSpPr>
            <a:cxnSpLocks/>
          </p:cNvCxnSpPr>
          <p:nvPr/>
        </p:nvCxnSpPr>
        <p:spPr>
          <a:xfrm flipV="1">
            <a:off x="2847229" y="1766385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4F0D39D-5783-4FE9-B304-61E7C00D86A2}"/>
              </a:ext>
            </a:extLst>
          </p:cNvPr>
          <p:cNvSpPr txBox="1"/>
          <p:nvPr/>
        </p:nvSpPr>
        <p:spPr>
          <a:xfrm>
            <a:off x="2683627" y="596016"/>
            <a:ext cx="34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is</a:t>
            </a:r>
            <a:endParaRPr lang="fr-FR" dirty="0"/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AB9D0CC2-1A38-4F37-B647-B8CB68D99C98}"/>
              </a:ext>
            </a:extLst>
          </p:cNvPr>
          <p:cNvCxnSpPr>
            <a:cxnSpLocks/>
          </p:cNvCxnSpPr>
          <p:nvPr/>
        </p:nvCxnSpPr>
        <p:spPr>
          <a:xfrm flipV="1">
            <a:off x="3775039" y="1765429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9AAD315A-A05A-4144-91F6-229B69A76D24}"/>
              </a:ext>
            </a:extLst>
          </p:cNvPr>
          <p:cNvSpPr txBox="1"/>
          <p:nvPr/>
        </p:nvSpPr>
        <p:spPr>
          <a:xfrm>
            <a:off x="3414178" y="594997"/>
            <a:ext cx="72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closed</a:t>
            </a:r>
            <a:endParaRPr lang="fr-FR" dirty="0"/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64674FBC-063A-4990-940B-3D8485885662}"/>
              </a:ext>
            </a:extLst>
          </p:cNvPr>
          <p:cNvCxnSpPr>
            <a:cxnSpLocks/>
          </p:cNvCxnSpPr>
          <p:nvPr/>
        </p:nvCxnSpPr>
        <p:spPr>
          <a:xfrm flipV="1">
            <a:off x="4684711" y="1773189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6E38D11-D45A-465D-B0F0-39ACE1865901}"/>
              </a:ext>
            </a:extLst>
          </p:cNvPr>
          <p:cNvSpPr txBox="1"/>
          <p:nvPr/>
        </p:nvSpPr>
        <p:spPr>
          <a:xfrm>
            <a:off x="4252367" y="602756"/>
            <a:ext cx="86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&lt;None/&gt;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B7ACC696-6973-46F8-AE25-4FCAA214C275}"/>
              </a:ext>
            </a:extLst>
          </p:cNvPr>
          <p:cNvCxnSpPr>
            <a:cxnSpLocks/>
          </p:cNvCxnSpPr>
          <p:nvPr/>
        </p:nvCxnSpPr>
        <p:spPr>
          <a:xfrm>
            <a:off x="4028672" y="2490530"/>
            <a:ext cx="3934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8EDEAFA9-554A-4369-AB44-AC0B1B03AA33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5765975" y="2504358"/>
            <a:ext cx="4101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CFF26E8-B0F6-4956-8F06-81B6F96EB8FE}"/>
              </a:ext>
            </a:extLst>
          </p:cNvPr>
          <p:cNvSpPr/>
          <p:nvPr/>
        </p:nvSpPr>
        <p:spPr>
          <a:xfrm>
            <a:off x="6511315" y="192879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95F6F16-72AE-4E70-A9B5-119C8A98DD12}"/>
              </a:ext>
            </a:extLst>
          </p:cNvPr>
          <p:cNvSpPr/>
          <p:nvPr/>
        </p:nvSpPr>
        <p:spPr>
          <a:xfrm>
            <a:off x="6443939" y="1989600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D4AEC06-33B7-4574-AACE-02AC9E115D57}"/>
              </a:ext>
            </a:extLst>
          </p:cNvPr>
          <p:cNvSpPr/>
          <p:nvPr/>
        </p:nvSpPr>
        <p:spPr>
          <a:xfrm>
            <a:off x="6377323" y="2050407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2C3B1A-3145-4434-B729-669A2AEE3325}"/>
              </a:ext>
            </a:extLst>
          </p:cNvPr>
          <p:cNvSpPr/>
          <p:nvPr/>
        </p:nvSpPr>
        <p:spPr>
          <a:xfrm>
            <a:off x="6310708" y="2115024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7B3F2A-D9E6-4779-96A6-416FB1DD58AD}"/>
              </a:ext>
            </a:extLst>
          </p:cNvPr>
          <p:cNvSpPr/>
          <p:nvPr/>
        </p:nvSpPr>
        <p:spPr>
          <a:xfrm>
            <a:off x="6243332" y="2175831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ED0AC0D-1486-4358-B14E-728D98E21B06}"/>
              </a:ext>
            </a:extLst>
          </p:cNvPr>
          <p:cNvSpPr/>
          <p:nvPr/>
        </p:nvSpPr>
        <p:spPr>
          <a:xfrm>
            <a:off x="6176144" y="2238543"/>
            <a:ext cx="524541" cy="53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EA1CD56-A4DE-4CF0-BFD3-8E17D3A1CA42}"/>
              </a:ext>
            </a:extLst>
          </p:cNvPr>
          <p:cNvCxnSpPr>
            <a:cxnSpLocks/>
          </p:cNvCxnSpPr>
          <p:nvPr/>
        </p:nvCxnSpPr>
        <p:spPr>
          <a:xfrm flipV="1">
            <a:off x="6815701" y="2366102"/>
            <a:ext cx="516207" cy="492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ZoneTexte 164">
            <a:extLst>
              <a:ext uri="{FF2B5EF4-FFF2-40B4-BE49-F238E27FC236}">
                <a16:creationId xmlns:a16="http://schemas.microsoft.com/office/drawing/2014/main" id="{9CB37B50-1A09-4262-93B4-C2A050CF1C30}"/>
              </a:ext>
            </a:extLst>
          </p:cNvPr>
          <p:cNvSpPr txBox="1"/>
          <p:nvPr/>
        </p:nvSpPr>
        <p:spPr>
          <a:xfrm>
            <a:off x="7091760" y="2527019"/>
            <a:ext cx="72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64 </a:t>
            </a:r>
            <a:r>
              <a:rPr lang="fr-FR" sz="1000" dirty="0" err="1"/>
              <a:t>units</a:t>
            </a:r>
            <a:endParaRPr lang="fr-FR" sz="1000" dirty="0"/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48764FA4-7DBE-4EC6-B8F0-C50009827F2C}"/>
              </a:ext>
            </a:extLst>
          </p:cNvPr>
          <p:cNvCxnSpPr>
            <a:cxnSpLocks/>
          </p:cNvCxnSpPr>
          <p:nvPr/>
        </p:nvCxnSpPr>
        <p:spPr>
          <a:xfrm>
            <a:off x="5765975" y="2505419"/>
            <a:ext cx="4101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9024FC3B-1E7A-4D7B-B01A-5D77D766CBEA}"/>
              </a:ext>
            </a:extLst>
          </p:cNvPr>
          <p:cNvCxnSpPr>
            <a:cxnSpLocks/>
          </p:cNvCxnSpPr>
          <p:nvPr/>
        </p:nvCxnSpPr>
        <p:spPr>
          <a:xfrm>
            <a:off x="4945712" y="2490530"/>
            <a:ext cx="4101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D0A31C38-784B-4BBC-8CE9-5235F11D99ED}"/>
              </a:ext>
            </a:extLst>
          </p:cNvPr>
          <p:cNvCxnSpPr>
            <a:cxnSpLocks/>
          </p:cNvCxnSpPr>
          <p:nvPr/>
        </p:nvCxnSpPr>
        <p:spPr>
          <a:xfrm flipV="1">
            <a:off x="6443939" y="1774348"/>
            <a:ext cx="0" cy="4678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1F91C414-6B59-49C3-98A2-209248EA6630}"/>
              </a:ext>
            </a:extLst>
          </p:cNvPr>
          <p:cNvSpPr txBox="1"/>
          <p:nvPr/>
        </p:nvSpPr>
        <p:spPr>
          <a:xfrm>
            <a:off x="6011595" y="603915"/>
            <a:ext cx="86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&lt;None/&gt;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E6E278CB-3DDA-4712-AD1C-C3AFF09605A2}"/>
              </a:ext>
            </a:extLst>
          </p:cNvPr>
          <p:cNvSpPr txBox="1"/>
          <p:nvPr/>
        </p:nvSpPr>
        <p:spPr>
          <a:xfrm>
            <a:off x="5324706" y="4177278"/>
            <a:ext cx="72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64 </a:t>
            </a:r>
            <a:r>
              <a:rPr lang="fr-FR" sz="1000" dirty="0" err="1"/>
              <a:t>units</a:t>
            </a:r>
            <a:endParaRPr lang="fr-FR" sz="1000" dirty="0"/>
          </a:p>
        </p:txBody>
      </p:sp>
      <p:cxnSp>
        <p:nvCxnSpPr>
          <p:cNvPr id="3850" name="Connecteur : en angle 3849">
            <a:extLst>
              <a:ext uri="{FF2B5EF4-FFF2-40B4-BE49-F238E27FC236}">
                <a16:creationId xmlns:a16="http://schemas.microsoft.com/office/drawing/2014/main" id="{1ECF4014-AC8B-4B6C-8E14-5CE9074DAB1A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986042" y="2022884"/>
            <a:ext cx="927852" cy="739251"/>
          </a:xfrm>
          <a:prstGeom prst="bentConnector4">
            <a:avLst>
              <a:gd name="adj1" fmla="val 35867"/>
              <a:gd name="adj2" fmla="val 13092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 : en angle 191">
            <a:extLst>
              <a:ext uri="{FF2B5EF4-FFF2-40B4-BE49-F238E27FC236}">
                <a16:creationId xmlns:a16="http://schemas.microsoft.com/office/drawing/2014/main" id="{D5571D02-5C0B-4BDA-B5A4-C48F0DD0D795}"/>
              </a:ext>
            </a:extLst>
          </p:cNvPr>
          <p:cNvCxnSpPr>
            <a:cxnSpLocks/>
          </p:cNvCxnSpPr>
          <p:nvPr/>
        </p:nvCxnSpPr>
        <p:spPr>
          <a:xfrm>
            <a:off x="1926244" y="2033510"/>
            <a:ext cx="927852" cy="739251"/>
          </a:xfrm>
          <a:prstGeom prst="bentConnector4">
            <a:avLst>
              <a:gd name="adj1" fmla="val 35867"/>
              <a:gd name="adj2" fmla="val 13092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 : en angle 192">
            <a:extLst>
              <a:ext uri="{FF2B5EF4-FFF2-40B4-BE49-F238E27FC236}">
                <a16:creationId xmlns:a16="http://schemas.microsoft.com/office/drawing/2014/main" id="{37122E48-DE7C-4CC6-A3FC-DEA709AECD5B}"/>
              </a:ext>
            </a:extLst>
          </p:cNvPr>
          <p:cNvCxnSpPr>
            <a:cxnSpLocks/>
            <a:endCxn id="122" idx="2"/>
          </p:cNvCxnSpPr>
          <p:nvPr/>
        </p:nvCxnSpPr>
        <p:spPr>
          <a:xfrm>
            <a:off x="2853055" y="2039218"/>
            <a:ext cx="920295" cy="717127"/>
          </a:xfrm>
          <a:prstGeom prst="bentConnector4">
            <a:avLst>
              <a:gd name="adj1" fmla="val 35751"/>
              <a:gd name="adj2" fmla="val 13187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 : en angle 193">
            <a:extLst>
              <a:ext uri="{FF2B5EF4-FFF2-40B4-BE49-F238E27FC236}">
                <a16:creationId xmlns:a16="http://schemas.microsoft.com/office/drawing/2014/main" id="{63D01783-A23A-4E2A-872C-EB4E1454DF65}"/>
              </a:ext>
            </a:extLst>
          </p:cNvPr>
          <p:cNvCxnSpPr>
            <a:cxnSpLocks/>
          </p:cNvCxnSpPr>
          <p:nvPr/>
        </p:nvCxnSpPr>
        <p:spPr>
          <a:xfrm>
            <a:off x="3774997" y="2039889"/>
            <a:ext cx="927852" cy="739251"/>
          </a:xfrm>
          <a:prstGeom prst="bentConnector4">
            <a:avLst>
              <a:gd name="adj1" fmla="val 35867"/>
              <a:gd name="adj2" fmla="val 13092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 : en angle 194">
            <a:extLst>
              <a:ext uri="{FF2B5EF4-FFF2-40B4-BE49-F238E27FC236}">
                <a16:creationId xmlns:a16="http://schemas.microsoft.com/office/drawing/2014/main" id="{47B495B4-E253-43C2-BA78-2FDE31D2C3A3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4689418" y="2040954"/>
            <a:ext cx="1748997" cy="729218"/>
          </a:xfrm>
          <a:prstGeom prst="bentConnector4">
            <a:avLst>
              <a:gd name="adj1" fmla="val 42502"/>
              <a:gd name="adj2" fmla="val 13134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7" name="Connecteur : en angle 3866">
            <a:extLst>
              <a:ext uri="{FF2B5EF4-FFF2-40B4-BE49-F238E27FC236}">
                <a16:creationId xmlns:a16="http://schemas.microsoft.com/office/drawing/2014/main" id="{F6C41F27-7D2D-4A8A-9BB2-86E401D983AA}"/>
              </a:ext>
            </a:extLst>
          </p:cNvPr>
          <p:cNvCxnSpPr>
            <a:stCxn id="78" idx="3"/>
            <a:endCxn id="91" idx="1"/>
          </p:cNvCxnSpPr>
          <p:nvPr/>
        </p:nvCxnSpPr>
        <p:spPr>
          <a:xfrm flipH="1" flipV="1">
            <a:off x="723824" y="2490531"/>
            <a:ext cx="4240982" cy="1654616"/>
          </a:xfrm>
          <a:prstGeom prst="bentConnector5">
            <a:avLst>
              <a:gd name="adj1" fmla="val -5390"/>
              <a:gd name="adj2" fmla="val 50000"/>
              <a:gd name="adj3" fmla="val 10539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9" name="Connecteur : en angle 3868">
            <a:extLst>
              <a:ext uri="{FF2B5EF4-FFF2-40B4-BE49-F238E27FC236}">
                <a16:creationId xmlns:a16="http://schemas.microsoft.com/office/drawing/2014/main" id="{FFD4D204-A12E-488C-A974-4C0804115834}"/>
              </a:ext>
            </a:extLst>
          </p:cNvPr>
          <p:cNvCxnSpPr>
            <a:stCxn id="78" idx="0"/>
            <a:endCxn id="91" idx="2"/>
          </p:cNvCxnSpPr>
          <p:nvPr/>
        </p:nvCxnSpPr>
        <p:spPr>
          <a:xfrm rot="16200000" flipV="1">
            <a:off x="2282823" y="1459618"/>
            <a:ext cx="1122987" cy="3716441"/>
          </a:xfrm>
          <a:prstGeom prst="bentConnector3">
            <a:avLst>
              <a:gd name="adj1" fmla="val 6073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E666F499-3D5C-44DD-A439-28C42EDC9647}"/>
              </a:ext>
            </a:extLst>
          </p:cNvPr>
          <p:cNvCxnSpPr>
            <a:cxnSpLocks/>
          </p:cNvCxnSpPr>
          <p:nvPr/>
        </p:nvCxnSpPr>
        <p:spPr>
          <a:xfrm flipV="1">
            <a:off x="1907281" y="4412957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avec flèche 215">
            <a:extLst>
              <a:ext uri="{FF2B5EF4-FFF2-40B4-BE49-F238E27FC236}">
                <a16:creationId xmlns:a16="http://schemas.microsoft.com/office/drawing/2014/main" id="{06D206E1-17D5-401E-8B27-F5D085B7B293}"/>
              </a:ext>
            </a:extLst>
          </p:cNvPr>
          <p:cNvCxnSpPr>
            <a:cxnSpLocks/>
          </p:cNvCxnSpPr>
          <p:nvPr/>
        </p:nvCxnSpPr>
        <p:spPr>
          <a:xfrm flipV="1">
            <a:off x="4726892" y="4410961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B5C4D90E-A19F-42F1-A617-449014B2A397}"/>
              </a:ext>
            </a:extLst>
          </p:cNvPr>
          <p:cNvCxnSpPr>
            <a:cxnSpLocks/>
          </p:cNvCxnSpPr>
          <p:nvPr/>
        </p:nvCxnSpPr>
        <p:spPr>
          <a:xfrm flipV="1">
            <a:off x="978009" y="4776905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avec flèche 217">
            <a:extLst>
              <a:ext uri="{FF2B5EF4-FFF2-40B4-BE49-F238E27FC236}">
                <a16:creationId xmlns:a16="http://schemas.microsoft.com/office/drawing/2014/main" id="{B5708BB5-D0C5-4382-A678-58B4FE9BFBD9}"/>
              </a:ext>
            </a:extLst>
          </p:cNvPr>
          <p:cNvCxnSpPr>
            <a:cxnSpLocks/>
          </p:cNvCxnSpPr>
          <p:nvPr/>
        </p:nvCxnSpPr>
        <p:spPr>
          <a:xfrm flipV="1">
            <a:off x="1894969" y="4776905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66C5A3E3-1EB4-4183-8E52-B4D3BAD72AF5}"/>
              </a:ext>
            </a:extLst>
          </p:cNvPr>
          <p:cNvCxnSpPr>
            <a:cxnSpLocks/>
          </p:cNvCxnSpPr>
          <p:nvPr/>
        </p:nvCxnSpPr>
        <p:spPr>
          <a:xfrm flipV="1">
            <a:off x="2828769" y="4778397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24460EB2-CF50-493A-BB44-E0D711EEEB15}"/>
              </a:ext>
            </a:extLst>
          </p:cNvPr>
          <p:cNvCxnSpPr>
            <a:cxnSpLocks/>
          </p:cNvCxnSpPr>
          <p:nvPr/>
        </p:nvCxnSpPr>
        <p:spPr>
          <a:xfrm flipV="1">
            <a:off x="3760895" y="4767263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65C2F5E8-43E7-4691-9275-591D98D117E0}"/>
              </a:ext>
            </a:extLst>
          </p:cNvPr>
          <p:cNvCxnSpPr>
            <a:cxnSpLocks/>
          </p:cNvCxnSpPr>
          <p:nvPr/>
        </p:nvCxnSpPr>
        <p:spPr>
          <a:xfrm flipV="1">
            <a:off x="4732116" y="4769817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5E46C89C-53EE-4B69-A88A-960C907351D0}"/>
              </a:ext>
            </a:extLst>
          </p:cNvPr>
          <p:cNvSpPr txBox="1"/>
          <p:nvPr/>
        </p:nvSpPr>
        <p:spPr>
          <a:xfrm>
            <a:off x="566217" y="4553779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1 0]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D3C29F35-C367-459B-A864-374DCE1526F5}"/>
              </a:ext>
            </a:extLst>
          </p:cNvPr>
          <p:cNvSpPr txBox="1"/>
          <p:nvPr/>
        </p:nvSpPr>
        <p:spPr>
          <a:xfrm>
            <a:off x="1501519" y="4553420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0]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2AF5E5E5-A490-4F1D-A6C0-7A97620A9E23}"/>
              </a:ext>
            </a:extLst>
          </p:cNvPr>
          <p:cNvSpPr txBox="1"/>
          <p:nvPr/>
        </p:nvSpPr>
        <p:spPr>
          <a:xfrm>
            <a:off x="2434340" y="4549815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1 … 0 0]</a:t>
            </a:r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5C26C37C-AB9A-44BD-97DA-9C050841016E}"/>
              </a:ext>
            </a:extLst>
          </p:cNvPr>
          <p:cNvSpPr txBox="1"/>
          <p:nvPr/>
        </p:nvSpPr>
        <p:spPr>
          <a:xfrm>
            <a:off x="3354021" y="4549815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0]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911C53F5-C145-4BFD-B815-EE1B2EBC1B22}"/>
              </a:ext>
            </a:extLst>
          </p:cNvPr>
          <p:cNvSpPr txBox="1"/>
          <p:nvPr/>
        </p:nvSpPr>
        <p:spPr>
          <a:xfrm>
            <a:off x="4297891" y="4550365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1]</a:t>
            </a:r>
          </a:p>
        </p:txBody>
      </p:sp>
      <p:cxnSp>
        <p:nvCxnSpPr>
          <p:cNvPr id="227" name="Connecteur droit avec flèche 226">
            <a:extLst>
              <a:ext uri="{FF2B5EF4-FFF2-40B4-BE49-F238E27FC236}">
                <a16:creationId xmlns:a16="http://schemas.microsoft.com/office/drawing/2014/main" id="{4D607443-93E4-4A45-9F59-BC3E4035AC57}"/>
              </a:ext>
            </a:extLst>
          </p:cNvPr>
          <p:cNvCxnSpPr>
            <a:cxnSpLocks/>
          </p:cNvCxnSpPr>
          <p:nvPr/>
        </p:nvCxnSpPr>
        <p:spPr>
          <a:xfrm flipV="1">
            <a:off x="986042" y="865218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D35C9C11-541B-41BF-95CA-FED8B9F79169}"/>
              </a:ext>
            </a:extLst>
          </p:cNvPr>
          <p:cNvCxnSpPr>
            <a:cxnSpLocks/>
          </p:cNvCxnSpPr>
          <p:nvPr/>
        </p:nvCxnSpPr>
        <p:spPr>
          <a:xfrm flipV="1">
            <a:off x="1926244" y="863727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551BCA92-1C32-41C9-A4D5-DAA354B63715}"/>
              </a:ext>
            </a:extLst>
          </p:cNvPr>
          <p:cNvCxnSpPr>
            <a:cxnSpLocks/>
          </p:cNvCxnSpPr>
          <p:nvPr/>
        </p:nvCxnSpPr>
        <p:spPr>
          <a:xfrm flipV="1">
            <a:off x="2844315" y="878896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70B6465A-61D0-447A-B559-546CC92A2AA7}"/>
              </a:ext>
            </a:extLst>
          </p:cNvPr>
          <p:cNvCxnSpPr>
            <a:cxnSpLocks/>
          </p:cNvCxnSpPr>
          <p:nvPr/>
        </p:nvCxnSpPr>
        <p:spPr>
          <a:xfrm flipV="1">
            <a:off x="3779373" y="863726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011C8FE9-849E-4498-825A-7B3188B1AE14}"/>
              </a:ext>
            </a:extLst>
          </p:cNvPr>
          <p:cNvCxnSpPr>
            <a:cxnSpLocks/>
          </p:cNvCxnSpPr>
          <p:nvPr/>
        </p:nvCxnSpPr>
        <p:spPr>
          <a:xfrm flipV="1">
            <a:off x="4674100" y="863725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B5E609EE-F733-4EC7-92A2-5B998374DEC1}"/>
              </a:ext>
            </a:extLst>
          </p:cNvPr>
          <p:cNvCxnSpPr>
            <a:cxnSpLocks/>
          </p:cNvCxnSpPr>
          <p:nvPr/>
        </p:nvCxnSpPr>
        <p:spPr>
          <a:xfrm flipV="1">
            <a:off x="6438414" y="878895"/>
            <a:ext cx="0" cy="2334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>
            <a:extLst>
              <a:ext uri="{FF2B5EF4-FFF2-40B4-BE49-F238E27FC236}">
                <a16:creationId xmlns:a16="http://schemas.microsoft.com/office/drawing/2014/main" id="{38D2A71D-ACA9-4B59-AF31-C4AC36E7A5F8}"/>
              </a:ext>
            </a:extLst>
          </p:cNvPr>
          <p:cNvSpPr txBox="1"/>
          <p:nvPr/>
        </p:nvSpPr>
        <p:spPr>
          <a:xfrm>
            <a:off x="566217" y="1083665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1 0]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D7517A5B-650C-4312-A9F9-E752E6577830}"/>
              </a:ext>
            </a:extLst>
          </p:cNvPr>
          <p:cNvSpPr txBox="1"/>
          <p:nvPr/>
        </p:nvSpPr>
        <p:spPr>
          <a:xfrm>
            <a:off x="1501519" y="1083306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0]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E5B363FE-AECE-4325-AF08-C4AF7A4E13AF}"/>
              </a:ext>
            </a:extLst>
          </p:cNvPr>
          <p:cNvSpPr txBox="1"/>
          <p:nvPr/>
        </p:nvSpPr>
        <p:spPr>
          <a:xfrm>
            <a:off x="2434340" y="1079701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1 … 0 0]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6E1B8A83-E480-4BF1-ACEF-C2B58425B3EB}"/>
              </a:ext>
            </a:extLst>
          </p:cNvPr>
          <p:cNvSpPr txBox="1"/>
          <p:nvPr/>
        </p:nvSpPr>
        <p:spPr>
          <a:xfrm>
            <a:off x="3354021" y="1079701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0]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A9FA5407-71FD-4A41-B165-9D78A2591F0F}"/>
              </a:ext>
            </a:extLst>
          </p:cNvPr>
          <p:cNvSpPr txBox="1"/>
          <p:nvPr/>
        </p:nvSpPr>
        <p:spPr>
          <a:xfrm>
            <a:off x="6011595" y="1087521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1]</a:t>
            </a: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92A38322-960A-4871-AFCA-34A643E76F32}"/>
              </a:ext>
            </a:extLst>
          </p:cNvPr>
          <p:cNvSpPr txBox="1"/>
          <p:nvPr/>
        </p:nvSpPr>
        <p:spPr>
          <a:xfrm>
            <a:off x="4256778" y="1084550"/>
            <a:ext cx="841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[0 0 … 0 1]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9EF6E31B-459C-4F14-89CE-347598F6E46E}"/>
              </a:ext>
            </a:extLst>
          </p:cNvPr>
          <p:cNvSpPr txBox="1"/>
          <p:nvPr/>
        </p:nvSpPr>
        <p:spPr>
          <a:xfrm>
            <a:off x="6312468" y="4819925"/>
            <a:ext cx="114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303C157F-A7D6-4D30-B416-131166455E66}"/>
              </a:ext>
            </a:extLst>
          </p:cNvPr>
          <p:cNvSpPr txBox="1"/>
          <p:nvPr/>
        </p:nvSpPr>
        <p:spPr>
          <a:xfrm>
            <a:off x="6610402" y="790287"/>
            <a:ext cx="114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F3A3E-BA98-414B-B8B0-C59F80DF6EC7}"/>
              </a:ext>
            </a:extLst>
          </p:cNvPr>
          <p:cNvSpPr/>
          <p:nvPr/>
        </p:nvSpPr>
        <p:spPr>
          <a:xfrm>
            <a:off x="605905" y="1460205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C4FE935-BF90-4040-99B6-01F76EC98CFC}"/>
              </a:ext>
            </a:extLst>
          </p:cNvPr>
          <p:cNvSpPr/>
          <p:nvPr/>
        </p:nvSpPr>
        <p:spPr>
          <a:xfrm>
            <a:off x="717459" y="145940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D93D7A3-5F64-4FA5-AD7F-F3382F9981A2}"/>
              </a:ext>
            </a:extLst>
          </p:cNvPr>
          <p:cNvSpPr/>
          <p:nvPr/>
        </p:nvSpPr>
        <p:spPr>
          <a:xfrm>
            <a:off x="827949" y="145940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ED7DD9-F245-46AB-8FF5-5D38DF441142}"/>
              </a:ext>
            </a:extLst>
          </p:cNvPr>
          <p:cNvSpPr txBox="1"/>
          <p:nvPr/>
        </p:nvSpPr>
        <p:spPr>
          <a:xfrm>
            <a:off x="848098" y="1353210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8CEB45-FC40-4ECF-BB99-43DBE07BA53B}"/>
              </a:ext>
            </a:extLst>
          </p:cNvPr>
          <p:cNvCxnSpPr>
            <a:cxnSpLocks/>
          </p:cNvCxnSpPr>
          <p:nvPr/>
        </p:nvCxnSpPr>
        <p:spPr>
          <a:xfrm>
            <a:off x="605905" y="1619250"/>
            <a:ext cx="79853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6D497765-F489-45F9-9E07-1109D3187C78}"/>
              </a:ext>
            </a:extLst>
          </p:cNvPr>
          <p:cNvSpPr txBox="1"/>
          <p:nvPr/>
        </p:nvSpPr>
        <p:spPr>
          <a:xfrm>
            <a:off x="605905" y="1584931"/>
            <a:ext cx="813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4477 </a:t>
            </a:r>
            <a:r>
              <a:rPr lang="fr-FR" sz="800" dirty="0" err="1"/>
              <a:t>neurons</a:t>
            </a:r>
            <a:endParaRPr lang="fr-FR" sz="800" dirty="0"/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241BD44C-407F-4F5C-A5AF-204E5DF40AA9}"/>
              </a:ext>
            </a:extLst>
          </p:cNvPr>
          <p:cNvCxnSpPr>
            <a:cxnSpLocks/>
          </p:cNvCxnSpPr>
          <p:nvPr/>
        </p:nvCxnSpPr>
        <p:spPr>
          <a:xfrm flipV="1">
            <a:off x="978009" y="1297472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A421457-B74B-4821-91DB-B9F9C9A29134}"/>
              </a:ext>
            </a:extLst>
          </p:cNvPr>
          <p:cNvSpPr/>
          <p:nvPr/>
        </p:nvSpPr>
        <p:spPr>
          <a:xfrm>
            <a:off x="1552897" y="1467904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8E2D41E-75BA-4088-B93B-BB94E5694CC8}"/>
              </a:ext>
            </a:extLst>
          </p:cNvPr>
          <p:cNvSpPr/>
          <p:nvPr/>
        </p:nvSpPr>
        <p:spPr>
          <a:xfrm>
            <a:off x="1664451" y="146710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AEA8F64-E93C-4B4B-9736-4B5DAD95AAC6}"/>
              </a:ext>
            </a:extLst>
          </p:cNvPr>
          <p:cNvSpPr/>
          <p:nvPr/>
        </p:nvSpPr>
        <p:spPr>
          <a:xfrm>
            <a:off x="1774941" y="146710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20AE114-3C88-4BFC-BB8E-B09DF08800B6}"/>
              </a:ext>
            </a:extLst>
          </p:cNvPr>
          <p:cNvSpPr txBox="1"/>
          <p:nvPr/>
        </p:nvSpPr>
        <p:spPr>
          <a:xfrm>
            <a:off x="1795090" y="1360909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B9531A0C-8159-4E01-B541-67A01C99E4E3}"/>
              </a:ext>
            </a:extLst>
          </p:cNvPr>
          <p:cNvCxnSpPr>
            <a:cxnSpLocks/>
          </p:cNvCxnSpPr>
          <p:nvPr/>
        </p:nvCxnSpPr>
        <p:spPr>
          <a:xfrm flipV="1">
            <a:off x="1929968" y="1297472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390AEB8-4C97-45C2-8EEA-355D4AE467EF}"/>
              </a:ext>
            </a:extLst>
          </p:cNvPr>
          <p:cNvSpPr/>
          <p:nvPr/>
        </p:nvSpPr>
        <p:spPr>
          <a:xfrm>
            <a:off x="1089038" y="1460094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1D7094-EAA8-4E73-A8C9-E0C30AEAD633}"/>
              </a:ext>
            </a:extLst>
          </p:cNvPr>
          <p:cNvSpPr/>
          <p:nvPr/>
        </p:nvSpPr>
        <p:spPr>
          <a:xfrm>
            <a:off x="1200592" y="145929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C76968-A497-42F6-8ECE-79D08199E89C}"/>
              </a:ext>
            </a:extLst>
          </p:cNvPr>
          <p:cNvSpPr/>
          <p:nvPr/>
        </p:nvSpPr>
        <p:spPr>
          <a:xfrm>
            <a:off x="1311082" y="145929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E179282-20BC-4B19-994D-BC313395AFE2}"/>
              </a:ext>
            </a:extLst>
          </p:cNvPr>
          <p:cNvSpPr/>
          <p:nvPr/>
        </p:nvSpPr>
        <p:spPr>
          <a:xfrm>
            <a:off x="2035841" y="146710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90F7B1-4C06-4AE9-810A-993951F5EC9B}"/>
              </a:ext>
            </a:extLst>
          </p:cNvPr>
          <p:cNvSpPr/>
          <p:nvPr/>
        </p:nvSpPr>
        <p:spPr>
          <a:xfrm>
            <a:off x="2147395" y="1466308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D834811-D41C-4EFD-9A8B-4A7381506114}"/>
              </a:ext>
            </a:extLst>
          </p:cNvPr>
          <p:cNvSpPr/>
          <p:nvPr/>
        </p:nvSpPr>
        <p:spPr>
          <a:xfrm>
            <a:off x="2257885" y="1466308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F13740-2203-4D2D-9DCB-29CDCE29B092}"/>
              </a:ext>
            </a:extLst>
          </p:cNvPr>
          <p:cNvSpPr/>
          <p:nvPr/>
        </p:nvSpPr>
        <p:spPr>
          <a:xfrm>
            <a:off x="2460502" y="1466799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D5EF0B1-41B4-48DA-93F8-605700CA3E01}"/>
              </a:ext>
            </a:extLst>
          </p:cNvPr>
          <p:cNvSpPr/>
          <p:nvPr/>
        </p:nvSpPr>
        <p:spPr>
          <a:xfrm>
            <a:off x="2572056" y="1466001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CD3C78C-7F2D-4347-8E9E-13A821F8489A}"/>
              </a:ext>
            </a:extLst>
          </p:cNvPr>
          <p:cNvSpPr/>
          <p:nvPr/>
        </p:nvSpPr>
        <p:spPr>
          <a:xfrm>
            <a:off x="2682546" y="1466001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437A7451-011A-448C-923D-492DFC9C9382}"/>
              </a:ext>
            </a:extLst>
          </p:cNvPr>
          <p:cNvSpPr txBox="1"/>
          <p:nvPr/>
        </p:nvSpPr>
        <p:spPr>
          <a:xfrm>
            <a:off x="2702695" y="1359804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9EED342-32B5-418A-B8A5-A547FBF2CF4B}"/>
              </a:ext>
            </a:extLst>
          </p:cNvPr>
          <p:cNvSpPr/>
          <p:nvPr/>
        </p:nvSpPr>
        <p:spPr>
          <a:xfrm>
            <a:off x="2943635" y="1466688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5FCC5D6-1111-47FB-B751-386A279D52EC}"/>
              </a:ext>
            </a:extLst>
          </p:cNvPr>
          <p:cNvSpPr/>
          <p:nvPr/>
        </p:nvSpPr>
        <p:spPr>
          <a:xfrm>
            <a:off x="3055189" y="1465890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637708D-7603-4F0F-86FD-BB546EC801CE}"/>
              </a:ext>
            </a:extLst>
          </p:cNvPr>
          <p:cNvSpPr/>
          <p:nvPr/>
        </p:nvSpPr>
        <p:spPr>
          <a:xfrm>
            <a:off x="3165679" y="1465890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F6EEA1F-C0FD-4526-A8A1-4F4AC2CB1D55}"/>
              </a:ext>
            </a:extLst>
          </p:cNvPr>
          <p:cNvSpPr/>
          <p:nvPr/>
        </p:nvSpPr>
        <p:spPr>
          <a:xfrm>
            <a:off x="3374680" y="1467615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9EC6896-2329-47B4-BCA4-9205BB2B300D}"/>
              </a:ext>
            </a:extLst>
          </p:cNvPr>
          <p:cNvSpPr/>
          <p:nvPr/>
        </p:nvSpPr>
        <p:spPr>
          <a:xfrm>
            <a:off x="3486234" y="146681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5155940-E360-40AA-9BCE-301E77A99B12}"/>
              </a:ext>
            </a:extLst>
          </p:cNvPr>
          <p:cNvSpPr/>
          <p:nvPr/>
        </p:nvSpPr>
        <p:spPr>
          <a:xfrm>
            <a:off x="3596724" y="146681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19A0AE23-9205-4214-BE33-2F9E5A9E4846}"/>
              </a:ext>
            </a:extLst>
          </p:cNvPr>
          <p:cNvSpPr txBox="1"/>
          <p:nvPr/>
        </p:nvSpPr>
        <p:spPr>
          <a:xfrm>
            <a:off x="3616873" y="1360620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FBB2137-87DC-48D1-AF3E-A7558D00364E}"/>
              </a:ext>
            </a:extLst>
          </p:cNvPr>
          <p:cNvSpPr/>
          <p:nvPr/>
        </p:nvSpPr>
        <p:spPr>
          <a:xfrm>
            <a:off x="3857813" y="1467504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B5DB979-12EF-4916-B36C-EF640B2A7082}"/>
              </a:ext>
            </a:extLst>
          </p:cNvPr>
          <p:cNvSpPr/>
          <p:nvPr/>
        </p:nvSpPr>
        <p:spPr>
          <a:xfrm>
            <a:off x="3969367" y="146670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E196062-54B9-470A-AE81-2A5BC3E520BB}"/>
              </a:ext>
            </a:extLst>
          </p:cNvPr>
          <p:cNvSpPr/>
          <p:nvPr/>
        </p:nvSpPr>
        <p:spPr>
          <a:xfrm>
            <a:off x="4079857" y="146670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BAE2985-6DBC-4AA5-AF59-6553DB38BED4}"/>
              </a:ext>
            </a:extLst>
          </p:cNvPr>
          <p:cNvSpPr/>
          <p:nvPr/>
        </p:nvSpPr>
        <p:spPr>
          <a:xfrm>
            <a:off x="4290126" y="1464695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AF4392-EBAC-4095-AFB6-6E1BE52C67B6}"/>
              </a:ext>
            </a:extLst>
          </p:cNvPr>
          <p:cNvSpPr/>
          <p:nvPr/>
        </p:nvSpPr>
        <p:spPr>
          <a:xfrm>
            <a:off x="4401680" y="146389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5E9243-DCDF-40B1-9810-80EBB28BA032}"/>
              </a:ext>
            </a:extLst>
          </p:cNvPr>
          <p:cNvSpPr/>
          <p:nvPr/>
        </p:nvSpPr>
        <p:spPr>
          <a:xfrm>
            <a:off x="4512170" y="146389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DC1F16-2ACB-425F-B279-9A8D51D80077}"/>
              </a:ext>
            </a:extLst>
          </p:cNvPr>
          <p:cNvSpPr txBox="1"/>
          <p:nvPr/>
        </p:nvSpPr>
        <p:spPr>
          <a:xfrm>
            <a:off x="4532319" y="1357700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ABFAB5E-9B07-463F-9040-3C333B6A0826}"/>
              </a:ext>
            </a:extLst>
          </p:cNvPr>
          <p:cNvSpPr/>
          <p:nvPr/>
        </p:nvSpPr>
        <p:spPr>
          <a:xfrm>
            <a:off x="4773259" y="1464584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9391509-055C-4161-A527-3B43DE1F9EA9}"/>
              </a:ext>
            </a:extLst>
          </p:cNvPr>
          <p:cNvSpPr/>
          <p:nvPr/>
        </p:nvSpPr>
        <p:spPr>
          <a:xfrm>
            <a:off x="4884813" y="146378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A3696C0-A1F7-493B-8D24-C82740A89860}"/>
              </a:ext>
            </a:extLst>
          </p:cNvPr>
          <p:cNvSpPr/>
          <p:nvPr/>
        </p:nvSpPr>
        <p:spPr>
          <a:xfrm>
            <a:off x="4995303" y="146378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71E8590-A187-406B-9C5E-C7A4C4031762}"/>
              </a:ext>
            </a:extLst>
          </p:cNvPr>
          <p:cNvCxnSpPr>
            <a:cxnSpLocks/>
          </p:cNvCxnSpPr>
          <p:nvPr/>
        </p:nvCxnSpPr>
        <p:spPr>
          <a:xfrm flipV="1">
            <a:off x="2851974" y="1297472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>
            <a:extLst>
              <a:ext uri="{FF2B5EF4-FFF2-40B4-BE49-F238E27FC236}">
                <a16:creationId xmlns:a16="http://schemas.microsoft.com/office/drawing/2014/main" id="{BDEAC10B-DD18-4467-AEDE-BEB3650767F1}"/>
              </a:ext>
            </a:extLst>
          </p:cNvPr>
          <p:cNvCxnSpPr>
            <a:cxnSpLocks/>
          </p:cNvCxnSpPr>
          <p:nvPr/>
        </p:nvCxnSpPr>
        <p:spPr>
          <a:xfrm flipV="1">
            <a:off x="3777105" y="1297472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40B39BB0-A7D4-40CC-A029-0D3234D67E92}"/>
              </a:ext>
            </a:extLst>
          </p:cNvPr>
          <p:cNvCxnSpPr>
            <a:cxnSpLocks/>
          </p:cNvCxnSpPr>
          <p:nvPr/>
        </p:nvCxnSpPr>
        <p:spPr>
          <a:xfrm flipV="1">
            <a:off x="4689935" y="1297472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D21FC14-207E-4015-8AB0-2122C6AF595B}"/>
              </a:ext>
            </a:extLst>
          </p:cNvPr>
          <p:cNvSpPr/>
          <p:nvPr/>
        </p:nvSpPr>
        <p:spPr>
          <a:xfrm>
            <a:off x="6068716" y="1467216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E80D6284-3E16-4857-BBCD-D925C751FFA1}"/>
              </a:ext>
            </a:extLst>
          </p:cNvPr>
          <p:cNvSpPr/>
          <p:nvPr/>
        </p:nvSpPr>
        <p:spPr>
          <a:xfrm>
            <a:off x="6180270" y="1466418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F305660-29D3-4765-919B-0CD9A789DC6C}"/>
              </a:ext>
            </a:extLst>
          </p:cNvPr>
          <p:cNvSpPr/>
          <p:nvPr/>
        </p:nvSpPr>
        <p:spPr>
          <a:xfrm>
            <a:off x="6290760" y="1466418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B9157C6B-27EB-4F52-8DD5-E1948C35EFBE}"/>
              </a:ext>
            </a:extLst>
          </p:cNvPr>
          <p:cNvSpPr txBox="1"/>
          <p:nvPr/>
        </p:nvSpPr>
        <p:spPr>
          <a:xfrm>
            <a:off x="6310909" y="1360221"/>
            <a:ext cx="27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…</a:t>
            </a:r>
          </a:p>
        </p:txBody>
      </p:sp>
      <p:cxnSp>
        <p:nvCxnSpPr>
          <p:cNvPr id="302" name="Connecteur droit avec flèche 301">
            <a:extLst>
              <a:ext uri="{FF2B5EF4-FFF2-40B4-BE49-F238E27FC236}">
                <a16:creationId xmlns:a16="http://schemas.microsoft.com/office/drawing/2014/main" id="{B8C1696D-EA73-468F-BDE0-B254B89D890D}"/>
              </a:ext>
            </a:extLst>
          </p:cNvPr>
          <p:cNvCxnSpPr>
            <a:cxnSpLocks/>
          </p:cNvCxnSpPr>
          <p:nvPr/>
        </p:nvCxnSpPr>
        <p:spPr>
          <a:xfrm flipV="1">
            <a:off x="6440820" y="1304483"/>
            <a:ext cx="0" cy="1505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8E82E18-9D08-45C1-AA23-B36836810F1B}"/>
              </a:ext>
            </a:extLst>
          </p:cNvPr>
          <p:cNvSpPr/>
          <p:nvPr/>
        </p:nvSpPr>
        <p:spPr>
          <a:xfrm>
            <a:off x="6551849" y="1467105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D0E747C-B255-44BC-9299-B4E8830032EF}"/>
              </a:ext>
            </a:extLst>
          </p:cNvPr>
          <p:cNvSpPr/>
          <p:nvPr/>
        </p:nvSpPr>
        <p:spPr>
          <a:xfrm>
            <a:off x="6663403" y="146630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1A60669-8E55-459D-BBCC-003C5387B3A4}"/>
              </a:ext>
            </a:extLst>
          </p:cNvPr>
          <p:cNvSpPr/>
          <p:nvPr/>
        </p:nvSpPr>
        <p:spPr>
          <a:xfrm>
            <a:off x="6773893" y="1466307"/>
            <a:ext cx="91454" cy="82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D7EED8A5-EFE2-4A82-A26A-602DCE92B651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913893" y="2762135"/>
            <a:ext cx="1" cy="4331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CEEF9F30-90C0-4DAE-83E1-15E99CEA486E}"/>
              </a:ext>
            </a:extLst>
          </p:cNvPr>
          <p:cNvCxnSpPr>
            <a:cxnSpLocks/>
          </p:cNvCxnSpPr>
          <p:nvPr/>
        </p:nvCxnSpPr>
        <p:spPr>
          <a:xfrm flipV="1">
            <a:off x="2850701" y="2771097"/>
            <a:ext cx="1" cy="4331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avec flèche 309">
            <a:extLst>
              <a:ext uri="{FF2B5EF4-FFF2-40B4-BE49-F238E27FC236}">
                <a16:creationId xmlns:a16="http://schemas.microsoft.com/office/drawing/2014/main" id="{FA739B6A-E6C1-4FD4-98C5-2B8D4CB033FD}"/>
              </a:ext>
            </a:extLst>
          </p:cNvPr>
          <p:cNvCxnSpPr>
            <a:cxnSpLocks/>
          </p:cNvCxnSpPr>
          <p:nvPr/>
        </p:nvCxnSpPr>
        <p:spPr>
          <a:xfrm flipV="1">
            <a:off x="3773286" y="2758149"/>
            <a:ext cx="1" cy="4331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490A3100-85B6-4414-ACCE-6910B21C70F0}"/>
              </a:ext>
            </a:extLst>
          </p:cNvPr>
          <p:cNvCxnSpPr>
            <a:cxnSpLocks/>
            <a:stCxn id="4" idx="0"/>
            <a:endCxn id="59" idx="2"/>
          </p:cNvCxnSpPr>
          <p:nvPr/>
        </p:nvCxnSpPr>
        <p:spPr>
          <a:xfrm rot="16200000" flipH="1">
            <a:off x="1175760" y="3684142"/>
            <a:ext cx="537419" cy="927799"/>
          </a:xfrm>
          <a:prstGeom prst="bentConnector5">
            <a:avLst>
              <a:gd name="adj1" fmla="val -42537"/>
              <a:gd name="adj2" fmla="val 50000"/>
              <a:gd name="adj3" fmla="val 133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94CAD73F-CC85-47D7-A564-77A3965D4C5F}"/>
              </a:ext>
            </a:extLst>
          </p:cNvPr>
          <p:cNvCxnSpPr>
            <a:cxnSpLocks/>
          </p:cNvCxnSpPr>
          <p:nvPr/>
        </p:nvCxnSpPr>
        <p:spPr>
          <a:xfrm flipV="1">
            <a:off x="4703882" y="2777058"/>
            <a:ext cx="1" cy="4331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325DEB2-ED72-4721-A961-46AA6D0C2337}"/>
              </a:ext>
            </a:extLst>
          </p:cNvPr>
          <p:cNvCxnSpPr>
            <a:stCxn id="78" idx="0"/>
            <a:endCxn id="163" idx="2"/>
          </p:cNvCxnSpPr>
          <p:nvPr/>
        </p:nvCxnSpPr>
        <p:spPr>
          <a:xfrm rot="5400000" flipH="1" flipV="1">
            <a:off x="5015895" y="2456813"/>
            <a:ext cx="1109160" cy="1735879"/>
          </a:xfrm>
          <a:prstGeom prst="bentConnector3">
            <a:avLst>
              <a:gd name="adj1" fmla="val 61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4377F04F-7E8F-4D55-BD0C-0C1A305B7FD0}"/>
              </a:ext>
            </a:extLst>
          </p:cNvPr>
          <p:cNvCxnSpPr>
            <a:cxnSpLocks/>
          </p:cNvCxnSpPr>
          <p:nvPr/>
        </p:nvCxnSpPr>
        <p:spPr>
          <a:xfrm flipV="1">
            <a:off x="1909186" y="4416676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 : en angle 314">
            <a:extLst>
              <a:ext uri="{FF2B5EF4-FFF2-40B4-BE49-F238E27FC236}">
                <a16:creationId xmlns:a16="http://schemas.microsoft.com/office/drawing/2014/main" id="{90C7A410-67D8-4052-AFF8-B6C166D35B9F}"/>
              </a:ext>
            </a:extLst>
          </p:cNvPr>
          <p:cNvCxnSpPr>
            <a:cxnSpLocks/>
            <a:stCxn id="59" idx="0"/>
            <a:endCxn id="65" idx="2"/>
          </p:cNvCxnSpPr>
          <p:nvPr/>
        </p:nvCxnSpPr>
        <p:spPr>
          <a:xfrm rot="16200000" flipH="1">
            <a:off x="2114490" y="3679001"/>
            <a:ext cx="525839" cy="938080"/>
          </a:xfrm>
          <a:prstGeom prst="bentConnector5">
            <a:avLst>
              <a:gd name="adj1" fmla="val -43473"/>
              <a:gd name="adj2" fmla="val 50000"/>
              <a:gd name="adj3" fmla="val 1345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 : en angle 315">
            <a:extLst>
              <a:ext uri="{FF2B5EF4-FFF2-40B4-BE49-F238E27FC236}">
                <a16:creationId xmlns:a16="http://schemas.microsoft.com/office/drawing/2014/main" id="{44A44716-0A95-4989-B57E-DBC3FFBE88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41065" y="3673527"/>
            <a:ext cx="531629" cy="921376"/>
          </a:xfrm>
          <a:prstGeom prst="bentConnector5">
            <a:avLst>
              <a:gd name="adj1" fmla="val -43000"/>
              <a:gd name="adj2" fmla="val 50000"/>
              <a:gd name="adj3" fmla="val 133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21156137-A9E0-4C09-BC71-1AD269D532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283" y="3677284"/>
            <a:ext cx="537419" cy="927799"/>
          </a:xfrm>
          <a:prstGeom prst="bentConnector5">
            <a:avLst>
              <a:gd name="adj1" fmla="val -42537"/>
              <a:gd name="adj2" fmla="val 50000"/>
              <a:gd name="adj3" fmla="val 133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>
            <a:extLst>
              <a:ext uri="{FF2B5EF4-FFF2-40B4-BE49-F238E27FC236}">
                <a16:creationId xmlns:a16="http://schemas.microsoft.com/office/drawing/2014/main" id="{FE52F3F9-F423-4C85-8425-0DAC35906E17}"/>
              </a:ext>
            </a:extLst>
          </p:cNvPr>
          <p:cNvCxnSpPr>
            <a:cxnSpLocks/>
          </p:cNvCxnSpPr>
          <p:nvPr/>
        </p:nvCxnSpPr>
        <p:spPr>
          <a:xfrm flipV="1">
            <a:off x="1907281" y="4416676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>
            <a:extLst>
              <a:ext uri="{FF2B5EF4-FFF2-40B4-BE49-F238E27FC236}">
                <a16:creationId xmlns:a16="http://schemas.microsoft.com/office/drawing/2014/main" id="{8DDAB0D9-F385-409C-A370-5CCE531ACFF7}"/>
              </a:ext>
            </a:extLst>
          </p:cNvPr>
          <p:cNvCxnSpPr>
            <a:cxnSpLocks/>
          </p:cNvCxnSpPr>
          <p:nvPr/>
        </p:nvCxnSpPr>
        <p:spPr>
          <a:xfrm flipV="1">
            <a:off x="2847463" y="4409893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>
            <a:extLst>
              <a:ext uri="{FF2B5EF4-FFF2-40B4-BE49-F238E27FC236}">
                <a16:creationId xmlns:a16="http://schemas.microsoft.com/office/drawing/2014/main" id="{53790DEB-5114-4A8B-B320-713CFF9788E4}"/>
              </a:ext>
            </a:extLst>
          </p:cNvPr>
          <p:cNvCxnSpPr>
            <a:cxnSpLocks/>
          </p:cNvCxnSpPr>
          <p:nvPr/>
        </p:nvCxnSpPr>
        <p:spPr>
          <a:xfrm flipV="1">
            <a:off x="3767282" y="4397309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12E6A29A-2B19-43EE-A1E4-AA889A5D5C71}"/>
              </a:ext>
            </a:extLst>
          </p:cNvPr>
          <p:cNvCxnSpPr>
            <a:cxnSpLocks/>
          </p:cNvCxnSpPr>
          <p:nvPr/>
        </p:nvCxnSpPr>
        <p:spPr>
          <a:xfrm flipV="1">
            <a:off x="4726892" y="4409893"/>
            <a:ext cx="0" cy="1903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0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39205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TRAINING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386234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/>
            </a:pPr>
            <a:r>
              <a:rPr lang="fr-FR" dirty="0"/>
              <a:t>First training :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sz="1800" b="1" dirty="0"/>
              <a:t>Not </a:t>
            </a:r>
            <a:r>
              <a:rPr lang="fr-FR" sz="1800" b="1" dirty="0" err="1"/>
              <a:t>learning</a:t>
            </a:r>
            <a:r>
              <a:rPr lang="fr-FR" sz="1800" b="1" dirty="0"/>
              <a:t> !</a:t>
            </a:r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/>
            </a:pPr>
            <a:endParaRPr lang="fr-FR" dirty="0"/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/>
            </a:pPr>
            <a:endParaRPr lang="fr-FR" sz="1400" dirty="0"/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/>
            </a:pPr>
            <a:r>
              <a:rPr lang="fr-FR" dirty="0" err="1"/>
              <a:t>Implementation</a:t>
            </a:r>
            <a:r>
              <a:rPr lang="fr-FR" dirty="0"/>
              <a:t> validation :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	</a:t>
            </a:r>
            <a:r>
              <a:rPr lang="fr-FR" sz="1800" dirty="0" err="1"/>
              <a:t>Reduced</a:t>
            </a:r>
            <a:r>
              <a:rPr lang="fr-FR" sz="1800" dirty="0"/>
              <a:t> </a:t>
            </a:r>
            <a:r>
              <a:rPr lang="fr-FR" sz="1800" dirty="0" err="1"/>
              <a:t>TrainSet</a:t>
            </a:r>
            <a:r>
              <a:rPr lang="fr-FR" sz="1800" dirty="0"/>
              <a:t> to </a:t>
            </a:r>
            <a:r>
              <a:rPr lang="fr-FR" sz="1800" b="1" dirty="0"/>
              <a:t>5 </a:t>
            </a:r>
            <a:r>
              <a:rPr lang="fr-FR" sz="1800" b="1" dirty="0" err="1"/>
              <a:t>samples</a:t>
            </a:r>
            <a:endParaRPr lang="fr-FR" sz="1800" b="1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sz="1800" dirty="0"/>
              <a:t>	Check if </a:t>
            </a:r>
            <a:r>
              <a:rPr lang="fr-FR" sz="1800" b="1" dirty="0" err="1"/>
              <a:t>Overfitting</a:t>
            </a:r>
            <a:endParaRPr lang="fr-FR" sz="1800" b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C1AC73-2F90-48AA-B086-11FC5E2F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81" y="3126487"/>
            <a:ext cx="2222205" cy="16805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D082D5E-2980-4F79-A0A3-48C271B1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46" y="1386234"/>
            <a:ext cx="2151676" cy="1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39205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TRAINING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386234"/>
            <a:ext cx="6761100" cy="3596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 startAt="3"/>
            </a:pPr>
            <a:r>
              <a:rPr lang="fr-FR" dirty="0"/>
              <a:t>Diagnostic :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800" dirty="0"/>
              <a:t>Sentences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empty</a:t>
            </a:r>
            <a:r>
              <a:rPr lang="fr-FR" sz="1800" dirty="0"/>
              <a:t> input/output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800" dirty="0" err="1"/>
              <a:t>Almost</a:t>
            </a:r>
            <a:r>
              <a:rPr lang="fr-FR" sz="1800" dirty="0"/>
              <a:t> </a:t>
            </a:r>
            <a:r>
              <a:rPr lang="fr-FR" sz="1800" dirty="0" err="1"/>
              <a:t>whole</a:t>
            </a:r>
            <a:r>
              <a:rPr lang="fr-FR" sz="1800" dirty="0"/>
              <a:t> output </a:t>
            </a:r>
            <a:r>
              <a:rPr lang="fr-FR" sz="1800" dirty="0" err="1"/>
              <a:t>padded</a:t>
            </a:r>
            <a:r>
              <a:rPr lang="fr-FR" sz="1800" dirty="0"/>
              <a:t> =&gt; </a:t>
            </a:r>
            <a:r>
              <a:rPr lang="fr-FR" sz="1800" dirty="0" err="1"/>
              <a:t>learns</a:t>
            </a:r>
            <a:r>
              <a:rPr lang="fr-FR" sz="1800" dirty="0"/>
              <a:t> to </a:t>
            </a:r>
            <a:r>
              <a:rPr lang="fr-FR" sz="1800" dirty="0" err="1"/>
              <a:t>just</a:t>
            </a:r>
            <a:r>
              <a:rPr lang="fr-FR" sz="1800" dirty="0"/>
              <a:t> pad</a:t>
            </a:r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 startAt="3"/>
            </a:pPr>
            <a:endParaRPr lang="fr-FR" dirty="0"/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 startAt="3"/>
            </a:pPr>
            <a:endParaRPr lang="fr-FR" sz="1400" dirty="0"/>
          </a:p>
          <a:p>
            <a:pPr marL="533400" lvl="0" indent="-457200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arenR" startAt="3"/>
            </a:pPr>
            <a:r>
              <a:rPr lang="fr-FR" dirty="0"/>
              <a:t>Corrections :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	</a:t>
            </a:r>
            <a:r>
              <a:rPr lang="fr-FR" sz="1800" dirty="0" err="1"/>
              <a:t>Remove</a:t>
            </a:r>
            <a:r>
              <a:rPr lang="fr-FR" sz="1800" dirty="0"/>
              <a:t> anomalies</a:t>
            </a:r>
            <a:endParaRPr lang="fr-FR" sz="1800" b="1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sz="1800" dirty="0"/>
              <a:t>	Mask </a:t>
            </a:r>
            <a:r>
              <a:rPr lang="fr-FR" sz="1800" dirty="0" err="1"/>
              <a:t>padding</a:t>
            </a:r>
            <a:r>
              <a:rPr lang="fr-FR" sz="1800" dirty="0"/>
              <a:t> in gradient </a:t>
            </a:r>
            <a:r>
              <a:rPr lang="fr-FR" sz="1800" dirty="0" err="1"/>
              <a:t>calculation</a:t>
            </a:r>
            <a:r>
              <a:rPr lang="fr-FR" sz="1800"/>
              <a:t> ?</a:t>
            </a:r>
            <a:endParaRPr lang="fr-FR" sz="1800" b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12AC75-2109-4711-A12F-23651F6F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2" y="2693268"/>
            <a:ext cx="6585716" cy="5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WHAT’S NEXT ?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Attention </a:t>
            </a:r>
            <a:r>
              <a:rPr lang="fr-FR" dirty="0" err="1"/>
              <a:t>Mecanism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Use </a:t>
            </a:r>
            <a:r>
              <a:rPr lang="fr-FR" dirty="0" err="1"/>
              <a:t>Embeddings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OneHotEncoding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Improve</a:t>
            </a:r>
            <a:r>
              <a:rPr lang="fr-FR" dirty="0"/>
              <a:t> the latent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54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40231" y="3423318"/>
            <a:ext cx="70901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D3EBD5"/>
                </a:solidFill>
              </a:rPr>
              <a:t>Conclusion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" name="Shape 4239">
            <a:extLst>
              <a:ext uri="{FF2B5EF4-FFF2-40B4-BE49-F238E27FC236}">
                <a16:creationId xmlns:a16="http://schemas.microsoft.com/office/drawing/2014/main" id="{9EA00CC8-A2B3-4B73-ABDF-D2C4A00606AD}"/>
              </a:ext>
            </a:extLst>
          </p:cNvPr>
          <p:cNvGrpSpPr/>
          <p:nvPr/>
        </p:nvGrpSpPr>
        <p:grpSpPr>
          <a:xfrm>
            <a:off x="1115128" y="1836095"/>
            <a:ext cx="740655" cy="749063"/>
            <a:chOff x="3294650" y="3652450"/>
            <a:chExt cx="388350" cy="405450"/>
          </a:xfrm>
          <a:solidFill>
            <a:srgbClr val="80BFB7"/>
          </a:solidFill>
        </p:grpSpPr>
        <p:sp>
          <p:nvSpPr>
            <p:cNvPr id="28" name="Shape 4240">
              <a:extLst>
                <a:ext uri="{FF2B5EF4-FFF2-40B4-BE49-F238E27FC236}">
                  <a16:creationId xmlns:a16="http://schemas.microsoft.com/office/drawing/2014/main" id="{08AA7DF4-8E54-4555-8142-54DF91C734C2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4241">
              <a:extLst>
                <a:ext uri="{FF2B5EF4-FFF2-40B4-BE49-F238E27FC236}">
                  <a16:creationId xmlns:a16="http://schemas.microsoft.com/office/drawing/2014/main" id="{74D9F455-B026-4D21-887B-B8D053C2A824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4242">
              <a:extLst>
                <a:ext uri="{FF2B5EF4-FFF2-40B4-BE49-F238E27FC236}">
                  <a16:creationId xmlns:a16="http://schemas.microsoft.com/office/drawing/2014/main" id="{D5F3AEE1-0D19-424D-999A-9458526ECD2B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4061">
            <a:extLst>
              <a:ext uri="{FF2B5EF4-FFF2-40B4-BE49-F238E27FC236}">
                <a16:creationId xmlns:a16="http://schemas.microsoft.com/office/drawing/2014/main" id="{6209D509-DADD-4858-9159-E14B4B3241DF}"/>
              </a:ext>
            </a:extLst>
          </p:cNvPr>
          <p:cNvGrpSpPr/>
          <p:nvPr/>
        </p:nvGrpSpPr>
        <p:grpSpPr>
          <a:xfrm>
            <a:off x="2226429" y="984095"/>
            <a:ext cx="587655" cy="736087"/>
            <a:chOff x="584925" y="238125"/>
            <a:chExt cx="415200" cy="525100"/>
          </a:xfrm>
          <a:solidFill>
            <a:srgbClr val="0B87A1"/>
          </a:solidFill>
        </p:grpSpPr>
        <p:sp>
          <p:nvSpPr>
            <p:cNvPr id="32" name="Shape 4062">
              <a:extLst>
                <a:ext uri="{FF2B5EF4-FFF2-40B4-BE49-F238E27FC236}">
                  <a16:creationId xmlns:a16="http://schemas.microsoft.com/office/drawing/2014/main" id="{29EA3199-9B49-481D-9013-0E9917D49C2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4063">
              <a:extLst>
                <a:ext uri="{FF2B5EF4-FFF2-40B4-BE49-F238E27FC236}">
                  <a16:creationId xmlns:a16="http://schemas.microsoft.com/office/drawing/2014/main" id="{8FB3F32C-4BFC-4260-8AF3-BC91F044D89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4064">
              <a:extLst>
                <a:ext uri="{FF2B5EF4-FFF2-40B4-BE49-F238E27FC236}">
                  <a16:creationId xmlns:a16="http://schemas.microsoft.com/office/drawing/2014/main" id="{1F8BAC17-A5A7-4A0F-9275-600FF511919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4065">
              <a:extLst>
                <a:ext uri="{FF2B5EF4-FFF2-40B4-BE49-F238E27FC236}">
                  <a16:creationId xmlns:a16="http://schemas.microsoft.com/office/drawing/2014/main" id="{55183E83-85D4-4067-88DA-9372442B82E5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4066">
              <a:extLst>
                <a:ext uri="{FF2B5EF4-FFF2-40B4-BE49-F238E27FC236}">
                  <a16:creationId xmlns:a16="http://schemas.microsoft.com/office/drawing/2014/main" id="{B575BB6C-542A-4167-BB65-474D8D5A71A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4067">
              <a:extLst>
                <a:ext uri="{FF2B5EF4-FFF2-40B4-BE49-F238E27FC236}">
                  <a16:creationId xmlns:a16="http://schemas.microsoft.com/office/drawing/2014/main" id="{3B7E21AC-FB4B-421B-89DD-E8F2655D33D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25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93E1DCEC-0010-47B6-B8AA-9CC6FD4E5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564609"/>
              </p:ext>
            </p:extLst>
          </p:nvPr>
        </p:nvGraphicFramePr>
        <p:xfrm>
          <a:off x="-113444" y="554279"/>
          <a:ext cx="3515268" cy="211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01" name="Shape 400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" name="Shape 4107">
            <a:extLst>
              <a:ext uri="{FF2B5EF4-FFF2-40B4-BE49-F238E27FC236}">
                <a16:creationId xmlns:a16="http://schemas.microsoft.com/office/drawing/2014/main" id="{4413601C-D231-4CDB-A5D1-FD1FCEB52C83}"/>
              </a:ext>
            </a:extLst>
          </p:cNvPr>
          <p:cNvGrpSpPr/>
          <p:nvPr/>
        </p:nvGrpSpPr>
        <p:grpSpPr>
          <a:xfrm>
            <a:off x="2620206" y="263672"/>
            <a:ext cx="331808" cy="331307"/>
            <a:chOff x="6660750" y="298550"/>
            <a:chExt cx="396900" cy="396300"/>
          </a:xfrm>
        </p:grpSpPr>
        <p:sp>
          <p:nvSpPr>
            <p:cNvPr id="6" name="Shape 4108">
              <a:extLst>
                <a:ext uri="{FF2B5EF4-FFF2-40B4-BE49-F238E27FC236}">
                  <a16:creationId xmlns:a16="http://schemas.microsoft.com/office/drawing/2014/main" id="{845EC61F-8667-4479-9303-FAE97FF749F6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4109">
              <a:extLst>
                <a:ext uri="{FF2B5EF4-FFF2-40B4-BE49-F238E27FC236}">
                  <a16:creationId xmlns:a16="http://schemas.microsoft.com/office/drawing/2014/main" id="{E97C0576-F87C-4F3E-98AE-FA271DD14E1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Shape 4289">
            <a:extLst>
              <a:ext uri="{FF2B5EF4-FFF2-40B4-BE49-F238E27FC236}">
                <a16:creationId xmlns:a16="http://schemas.microsoft.com/office/drawing/2014/main" id="{5E29445C-B337-40C9-AF37-0E6BC83F8E69}"/>
              </a:ext>
            </a:extLst>
          </p:cNvPr>
          <p:cNvGrpSpPr/>
          <p:nvPr/>
        </p:nvGrpSpPr>
        <p:grpSpPr>
          <a:xfrm>
            <a:off x="4398972" y="3009610"/>
            <a:ext cx="371623" cy="365499"/>
            <a:chOff x="1244325" y="4999400"/>
            <a:chExt cx="444525" cy="437200"/>
          </a:xfrm>
        </p:grpSpPr>
        <p:sp>
          <p:nvSpPr>
            <p:cNvPr id="9" name="Shape 4290">
              <a:extLst>
                <a:ext uri="{FF2B5EF4-FFF2-40B4-BE49-F238E27FC236}">
                  <a16:creationId xmlns:a16="http://schemas.microsoft.com/office/drawing/2014/main" id="{3201F9FE-7749-4C54-8AFF-97746F25B060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291">
              <a:extLst>
                <a:ext uri="{FF2B5EF4-FFF2-40B4-BE49-F238E27FC236}">
                  <a16:creationId xmlns:a16="http://schemas.microsoft.com/office/drawing/2014/main" id="{47CF9A7A-1C21-4693-AB74-B34B3AB7DC3D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292">
              <a:extLst>
                <a:ext uri="{FF2B5EF4-FFF2-40B4-BE49-F238E27FC236}">
                  <a16:creationId xmlns:a16="http://schemas.microsoft.com/office/drawing/2014/main" id="{49CAD7AE-1635-40C3-8FC1-560771ACA23B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293">
              <a:extLst>
                <a:ext uri="{FF2B5EF4-FFF2-40B4-BE49-F238E27FC236}">
                  <a16:creationId xmlns:a16="http://schemas.microsoft.com/office/drawing/2014/main" id="{68F06A87-27E1-4054-97A2-9FF4C28E2296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294">
              <a:extLst>
                <a:ext uri="{FF2B5EF4-FFF2-40B4-BE49-F238E27FC236}">
                  <a16:creationId xmlns:a16="http://schemas.microsoft.com/office/drawing/2014/main" id="{186937A0-C05A-4D0D-BD70-7786BCAC5FA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302E0-3C28-4735-825D-7FF35A79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7154" y="2932560"/>
            <a:ext cx="2271818" cy="519600"/>
          </a:xfrm>
        </p:spPr>
        <p:txBody>
          <a:bodyPr/>
          <a:lstStyle/>
          <a:p>
            <a:r>
              <a:rPr lang="fr-FR" b="1" dirty="0"/>
              <a:t>Real time </a:t>
            </a:r>
            <a:r>
              <a:rPr lang="fr-FR" b="1" dirty="0" err="1"/>
              <a:t>working</a:t>
            </a:r>
            <a:endParaRPr lang="fr-FR" b="1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542388C2-33B2-4D96-980C-EB500957142A}"/>
              </a:ext>
            </a:extLst>
          </p:cNvPr>
          <p:cNvSpPr txBox="1">
            <a:spLocks/>
          </p:cNvSpPr>
          <p:nvPr/>
        </p:nvSpPr>
        <p:spPr>
          <a:xfrm>
            <a:off x="182484" y="162262"/>
            <a:ext cx="2437722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fr-FR" b="1" dirty="0" err="1"/>
              <a:t>Chapters</a:t>
            </a:r>
            <a:r>
              <a:rPr lang="fr-FR" b="1" dirty="0"/>
              <a:t> </a:t>
            </a:r>
            <a:r>
              <a:rPr lang="fr-FR" b="1" dirty="0" err="1"/>
              <a:t>repartition</a:t>
            </a:r>
            <a:endParaRPr lang="fr-FR" b="1" dirty="0"/>
          </a:p>
        </p:txBody>
      </p:sp>
      <p:grpSp>
        <p:nvGrpSpPr>
          <p:cNvPr id="22" name="Shape 4086">
            <a:extLst>
              <a:ext uri="{FF2B5EF4-FFF2-40B4-BE49-F238E27FC236}">
                <a16:creationId xmlns:a16="http://schemas.microsoft.com/office/drawing/2014/main" id="{9785579A-CDCE-49E3-8301-535ED9231B30}"/>
              </a:ext>
            </a:extLst>
          </p:cNvPr>
          <p:cNvGrpSpPr/>
          <p:nvPr/>
        </p:nvGrpSpPr>
        <p:grpSpPr>
          <a:xfrm>
            <a:off x="6773628" y="959940"/>
            <a:ext cx="336908" cy="330262"/>
            <a:chOff x="5983625" y="301625"/>
            <a:chExt cx="403000" cy="395050"/>
          </a:xfrm>
        </p:grpSpPr>
        <p:sp>
          <p:nvSpPr>
            <p:cNvPr id="23" name="Shape 4087">
              <a:extLst>
                <a:ext uri="{FF2B5EF4-FFF2-40B4-BE49-F238E27FC236}">
                  <a16:creationId xmlns:a16="http://schemas.microsoft.com/office/drawing/2014/main" id="{2791258A-1E0D-41F9-8553-F798CAE00E9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4088">
              <a:extLst>
                <a:ext uri="{FF2B5EF4-FFF2-40B4-BE49-F238E27FC236}">
                  <a16:creationId xmlns:a16="http://schemas.microsoft.com/office/drawing/2014/main" id="{F28EB5B0-F251-44F5-940E-3DB9C939EF1D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4089">
              <a:extLst>
                <a:ext uri="{FF2B5EF4-FFF2-40B4-BE49-F238E27FC236}">
                  <a16:creationId xmlns:a16="http://schemas.microsoft.com/office/drawing/2014/main" id="{5A5AF392-2389-45FF-9F6D-9DAC0D75B03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4090">
              <a:extLst>
                <a:ext uri="{FF2B5EF4-FFF2-40B4-BE49-F238E27FC236}">
                  <a16:creationId xmlns:a16="http://schemas.microsoft.com/office/drawing/2014/main" id="{AE3E49B6-8E3D-4801-99C1-DF6602B055C4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4091">
              <a:extLst>
                <a:ext uri="{FF2B5EF4-FFF2-40B4-BE49-F238E27FC236}">
                  <a16:creationId xmlns:a16="http://schemas.microsoft.com/office/drawing/2014/main" id="{1345BA3B-57D5-47A8-8AFE-24D94B1DB7AC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4092">
              <a:extLst>
                <a:ext uri="{FF2B5EF4-FFF2-40B4-BE49-F238E27FC236}">
                  <a16:creationId xmlns:a16="http://schemas.microsoft.com/office/drawing/2014/main" id="{DC9093D8-6C3A-4F34-A50D-6D6A9AED2D17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4093">
              <a:extLst>
                <a:ext uri="{FF2B5EF4-FFF2-40B4-BE49-F238E27FC236}">
                  <a16:creationId xmlns:a16="http://schemas.microsoft.com/office/drawing/2014/main" id="{F61EF27E-3038-47B5-A16B-67BA19DB0F38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4094">
              <a:extLst>
                <a:ext uri="{FF2B5EF4-FFF2-40B4-BE49-F238E27FC236}">
                  <a16:creationId xmlns:a16="http://schemas.microsoft.com/office/drawing/2014/main" id="{BF2741A6-93DA-452F-A6A8-3CE5BC89F611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4095">
              <a:extLst>
                <a:ext uri="{FF2B5EF4-FFF2-40B4-BE49-F238E27FC236}">
                  <a16:creationId xmlns:a16="http://schemas.microsoft.com/office/drawing/2014/main" id="{0E049AAE-9F8A-4D49-9F73-19B576BBB5B2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4096">
              <a:extLst>
                <a:ext uri="{FF2B5EF4-FFF2-40B4-BE49-F238E27FC236}">
                  <a16:creationId xmlns:a16="http://schemas.microsoft.com/office/drawing/2014/main" id="{64794AF1-7CA1-4C67-AA2E-16FC6E36FC46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4097">
              <a:extLst>
                <a:ext uri="{FF2B5EF4-FFF2-40B4-BE49-F238E27FC236}">
                  <a16:creationId xmlns:a16="http://schemas.microsoft.com/office/drawing/2014/main" id="{4CA976EF-8680-4E38-B17B-767BFF0F5A51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4098">
              <a:extLst>
                <a:ext uri="{FF2B5EF4-FFF2-40B4-BE49-F238E27FC236}">
                  <a16:creationId xmlns:a16="http://schemas.microsoft.com/office/drawing/2014/main" id="{DA459096-647E-439B-8BC0-5F416CD563E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4099">
              <a:extLst>
                <a:ext uri="{FF2B5EF4-FFF2-40B4-BE49-F238E27FC236}">
                  <a16:creationId xmlns:a16="http://schemas.microsoft.com/office/drawing/2014/main" id="{E69F24A5-193C-433A-96A3-D2976C07685D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4100">
              <a:extLst>
                <a:ext uri="{FF2B5EF4-FFF2-40B4-BE49-F238E27FC236}">
                  <a16:creationId xmlns:a16="http://schemas.microsoft.com/office/drawing/2014/main" id="{C93FBAD9-52BB-4D38-894D-79E56A5D5035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4101">
              <a:extLst>
                <a:ext uri="{FF2B5EF4-FFF2-40B4-BE49-F238E27FC236}">
                  <a16:creationId xmlns:a16="http://schemas.microsoft.com/office/drawing/2014/main" id="{F3C6AFEE-B232-4C68-8E9B-C0D3EAE0BDA0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4102">
              <a:extLst>
                <a:ext uri="{FF2B5EF4-FFF2-40B4-BE49-F238E27FC236}">
                  <a16:creationId xmlns:a16="http://schemas.microsoft.com/office/drawing/2014/main" id="{6DA901ED-1EB2-48B1-A0EF-1D7C12B527EE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4103">
              <a:extLst>
                <a:ext uri="{FF2B5EF4-FFF2-40B4-BE49-F238E27FC236}">
                  <a16:creationId xmlns:a16="http://schemas.microsoft.com/office/drawing/2014/main" id="{FBACD6FD-9277-4AC7-832E-C7F02D9DA6D2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104">
              <a:extLst>
                <a:ext uri="{FF2B5EF4-FFF2-40B4-BE49-F238E27FC236}">
                  <a16:creationId xmlns:a16="http://schemas.microsoft.com/office/drawing/2014/main" id="{A7B04ECA-E309-41CA-B521-B768548CC4AC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05">
              <a:extLst>
                <a:ext uri="{FF2B5EF4-FFF2-40B4-BE49-F238E27FC236}">
                  <a16:creationId xmlns:a16="http://schemas.microsoft.com/office/drawing/2014/main" id="{76B9F964-22E3-4026-96C9-19905C93BBE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106">
              <a:extLst>
                <a:ext uri="{FF2B5EF4-FFF2-40B4-BE49-F238E27FC236}">
                  <a16:creationId xmlns:a16="http://schemas.microsoft.com/office/drawing/2014/main" id="{59D19413-CFF8-4128-A3AB-D80A4B573805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15FE8A0E-A9E6-43E2-95E9-6B0D5676CEA2}"/>
              </a:ext>
            </a:extLst>
          </p:cNvPr>
          <p:cNvSpPr txBox="1">
            <a:spLocks/>
          </p:cNvSpPr>
          <p:nvPr/>
        </p:nvSpPr>
        <p:spPr>
          <a:xfrm>
            <a:off x="5183451" y="828188"/>
            <a:ext cx="1706318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fr-FR" b="1" dirty="0"/>
              <a:t>Read / Dev</a:t>
            </a:r>
          </a:p>
        </p:txBody>
      </p:sp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DA56610-EF55-4A5B-B953-A9BFD04AB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85578"/>
              </p:ext>
            </p:extLst>
          </p:nvPr>
        </p:nvGraphicFramePr>
        <p:xfrm>
          <a:off x="4857681" y="1347788"/>
          <a:ext cx="2830921" cy="183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Graphique 46">
            <a:extLst>
              <a:ext uri="{FF2B5EF4-FFF2-40B4-BE49-F238E27FC236}">
                <a16:creationId xmlns:a16="http://schemas.microsoft.com/office/drawing/2014/main" id="{F3441E23-A1E2-481E-8358-5DBC74232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088076"/>
              </p:ext>
            </p:extLst>
          </p:nvPr>
        </p:nvGraphicFramePr>
        <p:xfrm>
          <a:off x="2026760" y="3322396"/>
          <a:ext cx="2830921" cy="183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3148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@ClementRomac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D3EBD5"/>
                </a:solidFill>
              </a:rPr>
              <a:t>G</a:t>
            </a:r>
            <a:r>
              <a:rPr lang="en" dirty="0">
                <a:solidFill>
                  <a:srgbClr val="D3EBD5"/>
                </a:solidFill>
              </a:rPr>
              <a:t>ithub/ClementRomac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OBJECTIVE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Titillium Web"/>
                <a:ea typeface="Titillium Web"/>
                <a:cs typeface="Titillium Web"/>
                <a:sym typeface="Titillium Web"/>
              </a:rPr>
              <a:t>Put </a:t>
            </a:r>
            <a:r>
              <a:rPr lang="fr-FR" b="1" dirty="0" err="1">
                <a:latin typeface="Titillium Web"/>
                <a:ea typeface="Titillium Web"/>
                <a:cs typeface="Titillium Web"/>
                <a:sym typeface="Titillium Web"/>
              </a:rPr>
              <a:t>theorical</a:t>
            </a:r>
            <a:r>
              <a:rPr lang="fr-FR" b="1" dirty="0">
                <a:latin typeface="Titillium Web"/>
                <a:ea typeface="Titillium Web"/>
                <a:cs typeface="Titillium Web"/>
                <a:sym typeface="Titillium Web"/>
              </a:rPr>
              <a:t> concepts </a:t>
            </a:r>
            <a:r>
              <a:rPr lang="fr-FR" b="1" dirty="0" err="1">
                <a:latin typeface="Titillium Web"/>
                <a:ea typeface="Titillium Web"/>
                <a:cs typeface="Titillium Web"/>
                <a:sym typeface="Titillium Web"/>
              </a:rPr>
              <a:t>into</a:t>
            </a:r>
            <a:r>
              <a:rPr lang="fr-FR" b="1" dirty="0">
                <a:latin typeface="Titillium Web"/>
                <a:ea typeface="Titillium Web"/>
                <a:cs typeface="Titillium Web"/>
                <a:sym typeface="Titillium Web"/>
              </a:rPr>
              <a:t> practice !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Tensorboard</a:t>
            </a:r>
            <a:r>
              <a:rPr lang="en-US" dirty="0"/>
              <a:t>…</a:t>
            </a:r>
            <a:endParaRPr lang="en-US" b="1" dirty="0"/>
          </a:p>
        </p:txBody>
      </p:sp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 2" descr="Une image contenant arbre, extérieur, plante&#10;&#10;Description générée avec un niveau de confiance très élevé">
            <a:extLst>
              <a:ext uri="{FF2B5EF4-FFF2-40B4-BE49-F238E27FC236}">
                <a16:creationId xmlns:a16="http://schemas.microsoft.com/office/drawing/2014/main" id="{10E6FF1C-DD54-4113-9DB0-21CFEA69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4" y="1216414"/>
            <a:ext cx="2037077" cy="2710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CHAPTERS 6-7-8 :</a:t>
            </a:r>
            <a:br>
              <a:rPr lang="fr-FR" dirty="0"/>
            </a:br>
            <a:r>
              <a:rPr lang="fr-FR" dirty="0" err="1"/>
              <a:t>FeedForward</a:t>
            </a:r>
            <a:r>
              <a:rPr lang="fr-FR" dirty="0"/>
              <a:t> &amp; </a:t>
            </a:r>
            <a:r>
              <a:rPr lang="fr-FR" dirty="0" err="1"/>
              <a:t>Optimization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Sessions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u="sng" dirty="0" err="1"/>
              <a:t>Optimizers</a:t>
            </a:r>
            <a:r>
              <a:rPr lang="fr-FR" dirty="0"/>
              <a:t> : SGD, Adam, </a:t>
            </a:r>
            <a:r>
              <a:rPr lang="fr-FR" dirty="0" err="1"/>
              <a:t>RMSProp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u="sng" dirty="0" err="1"/>
              <a:t>Regularization</a:t>
            </a:r>
            <a:r>
              <a:rPr lang="fr-FR" dirty="0"/>
              <a:t> : L2, Dropout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Early Stopping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000" i="1" dirty="0"/>
              <a:t>(Gradient C</a:t>
            </a:r>
            <a:r>
              <a:rPr lang="fr-FR" sz="2000" i="1" dirty="0" err="1"/>
              <a:t>lipping</a:t>
            </a:r>
            <a:r>
              <a:rPr lang="fr-FR" sz="2000" i="1" dirty="0"/>
              <a:t>, Batch </a:t>
            </a:r>
            <a:r>
              <a:rPr lang="fr-FR" sz="2000" i="1" dirty="0" err="1"/>
              <a:t>Normalization</a:t>
            </a:r>
            <a:r>
              <a:rPr lang="fr-FR" sz="2000" i="1" dirty="0"/>
              <a:t>…)</a:t>
            </a:r>
            <a:endParaRPr sz="2000" i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CHAPTER 9 :</a:t>
            </a:r>
            <a:br>
              <a:rPr lang="fr-FR" dirty="0"/>
            </a:br>
            <a:r>
              <a:rPr lang="fr-FR" dirty="0" err="1"/>
              <a:t>CNNs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 Sessions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7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Convolutional</a:t>
            </a:r>
            <a:r>
              <a:rPr lang="fr-FR" dirty="0"/>
              <a:t> </a:t>
            </a:r>
            <a:r>
              <a:rPr lang="fr-FR" dirty="0" err="1"/>
              <a:t>Layers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Max </a:t>
            </a:r>
            <a:r>
              <a:rPr lang="fr-FR" dirty="0" err="1"/>
              <a:t>Pooling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Padding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5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CHAPTER 10 :</a:t>
            </a:r>
            <a:br>
              <a:rPr lang="fr-FR" dirty="0"/>
            </a:br>
            <a:r>
              <a:rPr lang="fr-FR" dirty="0" err="1"/>
              <a:t>RNNs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 Sessions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4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Vanilla</a:t>
            </a:r>
            <a:r>
              <a:rPr lang="fr-FR" dirty="0"/>
              <a:t> </a:t>
            </a:r>
            <a:r>
              <a:rPr lang="fr-FR" dirty="0" err="1"/>
              <a:t>RNNs</a:t>
            </a: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 err="1"/>
              <a:t>Encoders-Decoders</a:t>
            </a:r>
            <a:r>
              <a:rPr lang="fr-FR" dirty="0"/>
              <a:t> (Seq2Seq)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LSTM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fr-FR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sz="2000" i="1" dirty="0"/>
              <a:t>(</a:t>
            </a:r>
            <a:r>
              <a:rPr lang="fr-FR" sz="2000" i="1" dirty="0" err="1"/>
              <a:t>Other</a:t>
            </a:r>
            <a:r>
              <a:rPr lang="fr-FR" sz="2000" i="1" dirty="0"/>
              <a:t> </a:t>
            </a:r>
            <a:r>
              <a:rPr lang="fr-FR" sz="2000" i="1" dirty="0" err="1"/>
              <a:t>GRUs</a:t>
            </a:r>
            <a:r>
              <a:rPr lang="fr-FR" sz="2000" i="1" dirty="0"/>
              <a:t>)</a:t>
            </a:r>
            <a:endParaRPr sz="2000" i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2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40231" y="3423318"/>
            <a:ext cx="70901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D3EBD5"/>
                </a:solidFill>
              </a:rPr>
              <a:t>Neural Machine Translation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" name="Shape 4318">
            <a:extLst>
              <a:ext uri="{FF2B5EF4-FFF2-40B4-BE49-F238E27FC236}">
                <a16:creationId xmlns:a16="http://schemas.microsoft.com/office/drawing/2014/main" id="{E1D435E4-1C6C-44D6-BDA1-E16F35F5A81D}"/>
              </a:ext>
            </a:extLst>
          </p:cNvPr>
          <p:cNvGrpSpPr/>
          <p:nvPr/>
        </p:nvGrpSpPr>
        <p:grpSpPr>
          <a:xfrm>
            <a:off x="1989791" y="891967"/>
            <a:ext cx="997398" cy="956746"/>
            <a:chOff x="5241175" y="4959100"/>
            <a:chExt cx="539775" cy="517775"/>
          </a:xfrm>
          <a:solidFill>
            <a:srgbClr val="0B87A1"/>
          </a:solidFill>
        </p:grpSpPr>
        <p:sp>
          <p:nvSpPr>
            <p:cNvPr id="19" name="Shape 4319">
              <a:extLst>
                <a:ext uri="{FF2B5EF4-FFF2-40B4-BE49-F238E27FC236}">
                  <a16:creationId xmlns:a16="http://schemas.microsoft.com/office/drawing/2014/main" id="{48803C3F-59C1-45DA-84D6-A08BD811014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4320">
              <a:extLst>
                <a:ext uri="{FF2B5EF4-FFF2-40B4-BE49-F238E27FC236}">
                  <a16:creationId xmlns:a16="http://schemas.microsoft.com/office/drawing/2014/main" id="{AB0D957C-2B8A-4AA8-8131-B6A57D171113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321">
              <a:extLst>
                <a:ext uri="{FF2B5EF4-FFF2-40B4-BE49-F238E27FC236}">
                  <a16:creationId xmlns:a16="http://schemas.microsoft.com/office/drawing/2014/main" id="{1327112E-2501-486D-912D-DCA298848E1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4322">
              <a:extLst>
                <a:ext uri="{FF2B5EF4-FFF2-40B4-BE49-F238E27FC236}">
                  <a16:creationId xmlns:a16="http://schemas.microsoft.com/office/drawing/2014/main" id="{CC04FC2B-BDD1-426B-84C4-6CF44E05296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4323">
              <a:extLst>
                <a:ext uri="{FF2B5EF4-FFF2-40B4-BE49-F238E27FC236}">
                  <a16:creationId xmlns:a16="http://schemas.microsoft.com/office/drawing/2014/main" id="{40BB8308-92A1-428E-B4C5-C37CD0FB8957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4324">
              <a:extLst>
                <a:ext uri="{FF2B5EF4-FFF2-40B4-BE49-F238E27FC236}">
                  <a16:creationId xmlns:a16="http://schemas.microsoft.com/office/drawing/2014/main" id="{B8CA2600-1D09-4C29-A24B-FE119F72DFAD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424</Words>
  <Application>Microsoft Office PowerPoint</Application>
  <PresentationFormat>Affichage à l'écran (16:9)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Dosis Light</vt:lpstr>
      <vt:lpstr>Titillium Web</vt:lpstr>
      <vt:lpstr>Titillium Web Light</vt:lpstr>
      <vt:lpstr>Wingdings</vt:lpstr>
      <vt:lpstr>Mowbray template</vt:lpstr>
      <vt:lpstr>2017-2018 Recap DeepLearningPlayground</vt:lpstr>
      <vt:lpstr>OBJECTIVE</vt:lpstr>
      <vt:lpstr>1. CHAPTERS 6-7-8 : FeedForward &amp; Optimization</vt:lpstr>
      <vt:lpstr>CONCEPTS</vt:lpstr>
      <vt:lpstr>2. CHAPTER 9 : CNNs</vt:lpstr>
      <vt:lpstr>CONCEPTS</vt:lpstr>
      <vt:lpstr>3. CHAPTER 10 : RNNs</vt:lpstr>
      <vt:lpstr>CONCEPTS</vt:lpstr>
      <vt:lpstr>Neural Machine Translation</vt:lpstr>
      <vt:lpstr>DATASET (BEFORE PROCESSING)</vt:lpstr>
      <vt:lpstr>DATASET (AFTER PROCESSING)</vt:lpstr>
      <vt:lpstr>ARCHITECTURE</vt:lpstr>
      <vt:lpstr>TRAINING</vt:lpstr>
      <vt:lpstr>TRAINING</vt:lpstr>
      <vt:lpstr>WHAT’S NEXT ?</vt:lpstr>
      <vt:lpstr>Conclusion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2017-2018</dc:title>
  <cp:lastModifiedBy>ROMAC Clément</cp:lastModifiedBy>
  <cp:revision>92</cp:revision>
  <dcterms:modified xsi:type="dcterms:W3CDTF">2018-04-17T20:59:14Z</dcterms:modified>
</cp:coreProperties>
</file>