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7" r:id="rId3"/>
    <p:sldId id="259" r:id="rId4"/>
    <p:sldId id="288" r:id="rId5"/>
    <p:sldId id="289" r:id="rId6"/>
    <p:sldId id="293" r:id="rId7"/>
    <p:sldId id="290" r:id="rId8"/>
    <p:sldId id="291" r:id="rId9"/>
    <p:sldId id="292" r:id="rId10"/>
    <p:sldId id="280" r:id="rId11"/>
  </p:sldIdLst>
  <p:sldSz cx="9144000" cy="5143500" type="screen16x9"/>
  <p:notesSz cx="6858000" cy="9144000"/>
  <p:embeddedFontLst>
    <p:embeddedFont>
      <p:font typeface="Muli" panose="020B0604020202020204" charset="0"/>
      <p:regular r:id="rId13"/>
      <p:italic r:id="rId14"/>
    </p:embeddedFont>
    <p:embeddedFont>
      <p:font typeface="Wingdings 2" panose="05020102010507070707" pitchFamily="18" charset="2"/>
      <p:regular r:id="rId15"/>
    </p:embeddedFont>
    <p:embeddedFont>
      <p:font typeface="Nixie One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B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44408D-6A91-44C9-9A37-505F78C668E5}">
  <a:tblStyle styleId="{FB44408D-6A91-44C9-9A37-505F78C668E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82838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685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Shape 1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Shape 1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936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31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Shape 1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77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Shape 1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Shape 16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804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Shape 1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Shape 16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741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Shape 1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Shape 16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343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Shape 1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Shape 16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936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Shape 1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Shape 16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268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Shape 1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Shape 16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77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grpSp>
        <p:nvGrpSpPr>
          <p:cNvPr id="179" name="Shape 179"/>
          <p:cNvGrpSpPr/>
          <p:nvPr/>
        </p:nvGrpSpPr>
        <p:grpSpPr>
          <a:xfrm rot="10800000" flipH="1">
            <a:off x="421028" y="1677113"/>
            <a:ext cx="2064710" cy="1788689"/>
            <a:chOff x="4088875" y="1431100"/>
            <a:chExt cx="3293000" cy="2852775"/>
          </a:xfrm>
        </p:grpSpPr>
        <p:sp>
          <p:nvSpPr>
            <p:cNvPr id="180" name="Shape 18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7" name="Shape 227"/>
          <p:cNvSpPr/>
          <p:nvPr/>
        </p:nvSpPr>
        <p:spPr>
          <a:xfrm rot="10800000" flipH="1">
            <a:off x="66674" y="31354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 rot="10800000" flipH="1">
            <a:off x="828674" y="35165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 rot="10800000" flipH="1">
            <a:off x="761999" y="87795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93851" y="4692801"/>
            <a:ext cx="517499" cy="4478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1" name="Shape 231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232" name="Shape 23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4" name="Shape 234"/>
          <p:cNvSpPr/>
          <p:nvPr/>
        </p:nvSpPr>
        <p:spPr>
          <a:xfrm>
            <a:off x="393600" y="334662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245" name="Shape 24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9" name="Shape 249"/>
          <p:cNvGrpSpPr/>
          <p:nvPr/>
        </p:nvGrpSpPr>
        <p:grpSpPr>
          <a:xfrm rot="10800000" flipH="1">
            <a:off x="-88363" y="302261"/>
            <a:ext cx="1034724" cy="895486"/>
            <a:chOff x="238125" y="1431100"/>
            <a:chExt cx="3296350" cy="2852775"/>
          </a:xfrm>
        </p:grpSpPr>
        <p:sp>
          <p:nvSpPr>
            <p:cNvPr id="250" name="Shape 250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2" name="Shape 332"/>
          <p:cNvSpPr/>
          <p:nvPr/>
        </p:nvSpPr>
        <p:spPr>
          <a:xfrm rot="10800000" flipH="1">
            <a:off x="733424" y="39360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 rot="10800000" flipH="1">
            <a:off x="-291324" y="4148475"/>
            <a:ext cx="1182300" cy="1023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 rot="10800000" flipH="1">
            <a:off x="420724" y="-65225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1019338" y="416705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338" name="Shape 3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4" name="Shape 344"/>
          <p:cNvSpPr/>
          <p:nvPr/>
        </p:nvSpPr>
        <p:spPr>
          <a:xfrm>
            <a:off x="47198" y="4430470"/>
            <a:ext cx="505231" cy="459561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7" name="Shape 857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858" name="Shape 858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9" name="Shape 859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06" name="Shape 906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7" name="Shape 907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8" name="Shape 908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9" name="Shape 909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10" name="Shape 91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1" name="Shape 91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13" name="Shape 91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14" name="Shape 91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5" name="Shape 91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4" name="Shape 92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17" name="Shape 1317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00" name="Shape 1400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3" name="Shape 1403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Projet FitBit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/>
              <a:t>Thanks!</a:t>
            </a:r>
          </a:p>
        </p:txBody>
      </p:sp>
      <p:sp>
        <p:nvSpPr>
          <p:cNvPr id="1670" name="Shape 1670"/>
          <p:cNvSpPr txBox="1">
            <a:spLocks noGrp="1"/>
          </p:cNvSpPr>
          <p:nvPr>
            <p:ph type="body" idx="4294967295"/>
          </p:nvPr>
        </p:nvSpPr>
        <p:spPr>
          <a:xfrm>
            <a:off x="3286467" y="2400250"/>
            <a:ext cx="4562099" cy="24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</a:t>
            </a:r>
            <a:r>
              <a:rPr lang="en" sz="3600" b="1" dirty="0" smtClean="0"/>
              <a:t>?</a:t>
            </a:r>
            <a:endParaRPr lang="en" sz="3600" b="1" dirty="0"/>
          </a:p>
        </p:txBody>
      </p:sp>
      <p:grpSp>
        <p:nvGrpSpPr>
          <p:cNvPr id="1671" name="Shape 1671"/>
          <p:cNvGrpSpPr/>
          <p:nvPr/>
        </p:nvGrpSpPr>
        <p:grpSpPr>
          <a:xfrm flipH="1">
            <a:off x="905355" y="670081"/>
            <a:ext cx="2152304" cy="1864573"/>
            <a:chOff x="4088875" y="1431100"/>
            <a:chExt cx="3293000" cy="2852775"/>
          </a:xfrm>
        </p:grpSpPr>
        <p:sp>
          <p:nvSpPr>
            <p:cNvPr id="1672" name="Shape 1672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19" name="Shape 1719"/>
          <p:cNvSpPr/>
          <p:nvPr/>
        </p:nvSpPr>
        <p:spPr>
          <a:xfrm>
            <a:off x="1591718" y="1212579"/>
            <a:ext cx="779560" cy="77956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09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Besoin</a:t>
            </a:r>
            <a:endParaRPr lang="en" dirty="0"/>
          </a:p>
        </p:txBody>
      </p:sp>
      <p:sp>
        <p:nvSpPr>
          <p:cNvPr id="1414" name="Shape 1414"/>
          <p:cNvSpPr txBox="1"/>
          <p:nvPr/>
        </p:nvSpPr>
        <p:spPr>
          <a:xfrm>
            <a:off x="1732700" y="1673174"/>
            <a:ext cx="69540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6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Nous disposont d’un jeu de donné récolté par le Bracelet FitBit, sur un même sujet et ce depuis 6 ans.</a:t>
            </a:r>
          </a:p>
          <a:p>
            <a:pPr lvl="0" rtl="0">
              <a:spcBef>
                <a:spcPts val="600"/>
              </a:spcBef>
              <a:buNone/>
            </a:pPr>
            <a:endParaRPr lang="en" sz="1600" dirty="0" smtClean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r>
              <a:rPr lang="en" sz="1600" b="1" dirty="0" smtClean="0">
                <a:solidFill>
                  <a:srgbClr val="19BBD5"/>
                </a:solidFill>
              </a:rPr>
              <a:t>Objectif : </a:t>
            </a:r>
            <a:endParaRPr lang="en" sz="1600" b="1" dirty="0">
              <a:solidFill>
                <a:srgbClr val="19BBD5"/>
              </a:solidFill>
            </a:endParaRPr>
          </a:p>
          <a:p>
            <a:pPr lvl="0">
              <a:spcBef>
                <a:spcPts val="600"/>
              </a:spcBef>
            </a:pPr>
            <a:r>
              <a:rPr lang="en" sz="16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Exploiter les donnés sous forme d’une Web Apllication.</a:t>
            </a:r>
          </a:p>
          <a:p>
            <a:pPr lvl="0" rtl="0">
              <a:spcBef>
                <a:spcPts val="600"/>
              </a:spcBef>
              <a:buNone/>
            </a:pPr>
            <a:endParaRPr lang="en" sz="1600" dirty="0" smtClean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600"/>
              </a:spcBef>
              <a:buNone/>
            </a:pPr>
            <a:endParaRPr lang="en" sz="1600" dirty="0" smtClean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600"/>
              </a:spcBef>
              <a:buNone/>
            </a:pPr>
            <a:endParaRPr lang="en" sz="1100"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16" name="Shape 1416"/>
          <p:cNvSpPr txBox="1"/>
          <p:nvPr/>
        </p:nvSpPr>
        <p:spPr>
          <a:xfrm>
            <a:off x="5355801" y="2242226"/>
            <a:ext cx="33308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endParaRPr lang="en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17" name="Shape 1417"/>
          <p:cNvSpPr txBox="1"/>
          <p:nvPr/>
        </p:nvSpPr>
        <p:spPr>
          <a:xfrm>
            <a:off x="1732700" y="3982125"/>
            <a:ext cx="69540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Corélation des donnés</a:t>
            </a:r>
            <a:endParaRPr lang="en" dirty="0"/>
          </a:p>
        </p:txBody>
      </p:sp>
      <p:sp>
        <p:nvSpPr>
          <p:cNvPr id="1430" name="Shape 143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 smtClean="0"/>
              <a:t>S</a:t>
            </a:r>
            <a:r>
              <a:rPr lang="en" dirty="0" smtClean="0"/>
              <a:t>ur les diférent Dashboard.</a:t>
            </a:r>
            <a:endParaRPr lang="en" dirty="0"/>
          </a:p>
        </p:txBody>
      </p:sp>
      <p:sp>
        <p:nvSpPr>
          <p:cNvPr id="1431" name="Shape 143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Shape 1635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6" name="Shape 1636"/>
          <p:cNvSpPr txBox="1">
            <a:spLocks noGrp="1"/>
          </p:cNvSpPr>
          <p:nvPr>
            <p:ph type="body" idx="4294967295"/>
          </p:nvPr>
        </p:nvSpPr>
        <p:spPr>
          <a:xfrm>
            <a:off x="457200" y="1476374"/>
            <a:ext cx="4101900" cy="271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19BBD5"/>
                </a:solidFill>
              </a:rPr>
              <a:t>Page de connexion</a:t>
            </a:r>
            <a:endParaRPr lang="en" b="1" dirty="0">
              <a:solidFill>
                <a:srgbClr val="19BBD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Simple formulaire de connexion pour acceder a son Dashboard</a:t>
            </a:r>
            <a:endParaRPr lang="en" sz="1800" dirty="0"/>
          </a:p>
        </p:txBody>
      </p:sp>
      <p:sp>
        <p:nvSpPr>
          <p:cNvPr id="1637" name="Shape 1637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1638" name="Shape 1638"/>
          <p:cNvSpPr/>
          <p:nvPr/>
        </p:nvSpPr>
        <p:spPr>
          <a:xfrm>
            <a:off x="740335" y="48466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489" y="839000"/>
            <a:ext cx="1887735" cy="335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053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Shape 1635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6" name="Shape 1636"/>
          <p:cNvSpPr txBox="1">
            <a:spLocks noGrp="1"/>
          </p:cNvSpPr>
          <p:nvPr>
            <p:ph type="body" idx="4294967295"/>
          </p:nvPr>
        </p:nvSpPr>
        <p:spPr>
          <a:xfrm>
            <a:off x="457200" y="1476374"/>
            <a:ext cx="4101900" cy="271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19BBD5"/>
                </a:solidFill>
              </a:rPr>
              <a:t>Page d’Accueil</a:t>
            </a:r>
            <a:endParaRPr lang="en" b="1" dirty="0">
              <a:solidFill>
                <a:srgbClr val="19BBD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Index du Dashboard affichant les information du jours et les records</a:t>
            </a:r>
            <a:endParaRPr lang="en" sz="1800" dirty="0"/>
          </a:p>
        </p:txBody>
      </p:sp>
      <p:sp>
        <p:nvSpPr>
          <p:cNvPr id="1637" name="Shape 1637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1638" name="Shape 1638"/>
          <p:cNvSpPr/>
          <p:nvPr/>
        </p:nvSpPr>
        <p:spPr>
          <a:xfrm>
            <a:off x="740335" y="48466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048" y="839000"/>
            <a:ext cx="1883176" cy="335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556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Shape 1635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6" name="Shape 1636"/>
          <p:cNvSpPr txBox="1">
            <a:spLocks noGrp="1"/>
          </p:cNvSpPr>
          <p:nvPr>
            <p:ph type="body" idx="4294967295"/>
          </p:nvPr>
        </p:nvSpPr>
        <p:spPr>
          <a:xfrm>
            <a:off x="457200" y="1476374"/>
            <a:ext cx="4101900" cy="271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19BBD5"/>
                </a:solidFill>
              </a:rPr>
              <a:t>Menu</a:t>
            </a:r>
            <a:endParaRPr lang="en" b="1" dirty="0">
              <a:solidFill>
                <a:srgbClr val="19BBD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Affichage du profil de l’utilisateur, avec sa photo de profil, un menu d’aide et la possibilité de se déconnecter.</a:t>
            </a:r>
            <a:endParaRPr lang="en" sz="1800" dirty="0"/>
          </a:p>
        </p:txBody>
      </p:sp>
      <p:sp>
        <p:nvSpPr>
          <p:cNvPr id="1637" name="Shape 1637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6" name="Shape 1870"/>
          <p:cNvSpPr/>
          <p:nvPr/>
        </p:nvSpPr>
        <p:spPr>
          <a:xfrm>
            <a:off x="572805" y="363950"/>
            <a:ext cx="524475" cy="537837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355" y="839000"/>
            <a:ext cx="1894869" cy="335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569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Shape 1635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6" name="Shape 1636"/>
          <p:cNvSpPr txBox="1">
            <a:spLocks noGrp="1"/>
          </p:cNvSpPr>
          <p:nvPr>
            <p:ph type="body" idx="4294967295"/>
          </p:nvPr>
        </p:nvSpPr>
        <p:spPr>
          <a:xfrm>
            <a:off x="457200" y="1476374"/>
            <a:ext cx="4101900" cy="271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19BBD5"/>
                </a:solidFill>
              </a:rPr>
              <a:t>Dashboard Health</a:t>
            </a:r>
            <a:endParaRPr lang="en" b="1" dirty="0">
              <a:solidFill>
                <a:srgbClr val="19BBD5"/>
              </a:solidFill>
            </a:endParaRPr>
          </a:p>
          <a:p>
            <a:pPr marL="514350" lvl="0" indent="-285750">
              <a:buFont typeface="Wingdings 2" panose="05020102010507070707" pitchFamily="18" charset="2"/>
              <a:buChar char=""/>
            </a:pPr>
            <a:r>
              <a:rPr lang="en" dirty="0">
                <a:solidFill>
                  <a:schemeClr val="bg1"/>
                </a:solidFill>
                <a:latin typeface="Muli" panose="020B0604020202020204" charset="0"/>
              </a:rPr>
              <a:t>Evolution du poid sous forme de courbe : Utilisation du Poids en Kg</a:t>
            </a:r>
          </a:p>
          <a:p>
            <a:pPr marL="514350" lvl="0" indent="-285750">
              <a:buFont typeface="Wingdings 2" panose="05020102010507070707" pitchFamily="18" charset="2"/>
              <a:buChar char=""/>
            </a:pPr>
            <a:endParaRPr lang="en" dirty="0">
              <a:solidFill>
                <a:schemeClr val="bg1"/>
              </a:solidFill>
              <a:latin typeface="Muli" panose="020B0604020202020204" charset="0"/>
            </a:endParaRPr>
          </a:p>
          <a:p>
            <a:pPr marL="514350" lvl="0" indent="-285750">
              <a:buFont typeface="Wingdings 2" panose="05020102010507070707" pitchFamily="18" charset="2"/>
              <a:buChar char=""/>
            </a:pPr>
            <a:r>
              <a:rPr lang="en" dirty="0">
                <a:solidFill>
                  <a:schemeClr val="bg1"/>
                </a:solidFill>
                <a:latin typeface="Muli" panose="020B0604020202020204" charset="0"/>
              </a:rPr>
              <a:t>Representation de l’IMC sous forme d’Histogramme : Utilisation du Poids en Kg et de la Taille en centimètre.</a:t>
            </a:r>
          </a:p>
        </p:txBody>
      </p:sp>
      <p:sp>
        <p:nvSpPr>
          <p:cNvPr id="1637" name="Shape 1637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6" name="Shape 1801"/>
          <p:cNvSpPr/>
          <p:nvPr/>
        </p:nvSpPr>
        <p:spPr>
          <a:xfrm>
            <a:off x="609600" y="463296"/>
            <a:ext cx="499872" cy="463296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604" y="839000"/>
            <a:ext cx="1882619" cy="335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936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Shape 1635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6" name="Shape 1636"/>
          <p:cNvSpPr txBox="1">
            <a:spLocks noGrp="1"/>
          </p:cNvSpPr>
          <p:nvPr>
            <p:ph type="body" idx="4294967295"/>
          </p:nvPr>
        </p:nvSpPr>
        <p:spPr>
          <a:xfrm>
            <a:off x="457200" y="1476374"/>
            <a:ext cx="4101900" cy="271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19BBD5"/>
                </a:solidFill>
              </a:rPr>
              <a:t>Dashboard Sleep</a:t>
            </a:r>
            <a:endParaRPr lang="en" b="1" dirty="0">
              <a:solidFill>
                <a:srgbClr val="19BBD5"/>
              </a:solidFill>
            </a:endParaRPr>
          </a:p>
          <a:p>
            <a:pPr marL="514350" lvl="0" indent="-285750">
              <a:buFont typeface="Wingdings 2" panose="05020102010507070707" pitchFamily="18" charset="2"/>
              <a:buChar char=""/>
            </a:pPr>
            <a:r>
              <a:rPr lang="en" dirty="0">
                <a:solidFill>
                  <a:schemeClr val="bg1"/>
                </a:solidFill>
                <a:latin typeface="Muli" panose="020B0604020202020204" charset="0"/>
              </a:rPr>
              <a:t>Affichage du temps de sommeil de la derniere nuit en Heures / Minutes</a:t>
            </a:r>
          </a:p>
          <a:p>
            <a:pPr marL="514350" lvl="0" indent="-285750">
              <a:buFont typeface="Wingdings 2" panose="05020102010507070707" pitchFamily="18" charset="2"/>
              <a:buChar char=""/>
            </a:pPr>
            <a:endParaRPr lang="en" dirty="0">
              <a:solidFill>
                <a:schemeClr val="bg1"/>
              </a:solidFill>
              <a:latin typeface="Muli" panose="020B0604020202020204" charset="0"/>
            </a:endParaRPr>
          </a:p>
          <a:p>
            <a:pPr marL="514350" lvl="0" indent="-285750">
              <a:buFont typeface="Wingdings 2" panose="05020102010507070707" pitchFamily="18" charset="2"/>
              <a:buChar char=""/>
            </a:pPr>
            <a:r>
              <a:rPr lang="en" dirty="0">
                <a:solidFill>
                  <a:schemeClr val="bg1"/>
                </a:solidFill>
                <a:latin typeface="Muli" panose="020B0604020202020204" charset="0"/>
              </a:rPr>
              <a:t>Courbe de représentation du sommeil en Heures</a:t>
            </a:r>
          </a:p>
          <a:p>
            <a:pPr marL="514350" lvl="0" indent="-285750">
              <a:buFont typeface="Wingdings 2" panose="05020102010507070707" pitchFamily="18" charset="2"/>
              <a:buChar char=""/>
            </a:pPr>
            <a:endParaRPr lang="en" dirty="0">
              <a:solidFill>
                <a:schemeClr val="bg1"/>
              </a:solidFill>
              <a:latin typeface="Muli" panose="020B0604020202020204" charset="0"/>
            </a:endParaRPr>
          </a:p>
          <a:p>
            <a:pPr marL="514350" lvl="0" indent="-285750">
              <a:buFont typeface="Wingdings 2" panose="05020102010507070707" pitchFamily="18" charset="2"/>
              <a:buChar char=""/>
            </a:pPr>
            <a:r>
              <a:rPr lang="en" dirty="0">
                <a:solidFill>
                  <a:schemeClr val="bg1"/>
                </a:solidFill>
                <a:latin typeface="Muli" panose="020B0604020202020204" charset="0"/>
              </a:rPr>
              <a:t>Histogramme représentent la durée des reveil, en Minutes</a:t>
            </a:r>
          </a:p>
        </p:txBody>
      </p:sp>
      <p:sp>
        <p:nvSpPr>
          <p:cNvPr id="1637" name="Shape 1637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11" name="Shape 1803"/>
          <p:cNvSpPr/>
          <p:nvPr/>
        </p:nvSpPr>
        <p:spPr>
          <a:xfrm>
            <a:off x="373261" y="519028"/>
            <a:ext cx="215831" cy="21849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" name="Shape 1804"/>
          <p:cNvGrpSpPr/>
          <p:nvPr/>
        </p:nvGrpSpPr>
        <p:grpSpPr>
          <a:xfrm>
            <a:off x="589092" y="385931"/>
            <a:ext cx="547010" cy="552533"/>
            <a:chOff x="5302225" y="968375"/>
            <a:chExt cx="417650" cy="418250"/>
          </a:xfrm>
        </p:grpSpPr>
        <p:sp>
          <p:nvSpPr>
            <p:cNvPr id="13" name="Shape 1805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806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158" y="839000"/>
            <a:ext cx="1876066" cy="335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261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Shape 1635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6" name="Shape 1636"/>
          <p:cNvSpPr txBox="1">
            <a:spLocks noGrp="1"/>
          </p:cNvSpPr>
          <p:nvPr>
            <p:ph type="body" idx="4294967295"/>
          </p:nvPr>
        </p:nvSpPr>
        <p:spPr>
          <a:xfrm>
            <a:off x="629857" y="2424901"/>
            <a:ext cx="4101900" cy="271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19BBD5"/>
                </a:solidFill>
              </a:rPr>
              <a:t>Dashboard Activity</a:t>
            </a:r>
            <a:endParaRPr lang="en" b="1" dirty="0">
              <a:solidFill>
                <a:srgbClr val="19BBD5"/>
              </a:solidFill>
            </a:endParaRPr>
          </a:p>
          <a:p>
            <a:pPr marL="514350" lvl="0" indent="-285750">
              <a:buFont typeface="Wingdings 2" panose="05020102010507070707" pitchFamily="18" charset="2"/>
              <a:buChar char=""/>
            </a:pPr>
            <a:r>
              <a:rPr lang="en" sz="1200" dirty="0">
                <a:solidFill>
                  <a:schemeClr val="bg1"/>
                </a:solidFill>
                <a:latin typeface="Muli" panose="020B0604020202020204" charset="0"/>
              </a:rPr>
              <a:t>Courbe représentant le nombres de pas</a:t>
            </a:r>
          </a:p>
          <a:p>
            <a:pPr marL="514350" lvl="0" indent="-285750">
              <a:buFont typeface="Wingdings 2" panose="05020102010507070707" pitchFamily="18" charset="2"/>
              <a:buChar char=""/>
            </a:pPr>
            <a:endParaRPr lang="en" sz="1200" dirty="0">
              <a:solidFill>
                <a:schemeClr val="bg1"/>
              </a:solidFill>
              <a:latin typeface="Muli" panose="020B0604020202020204" charset="0"/>
            </a:endParaRPr>
          </a:p>
          <a:p>
            <a:pPr marL="514350" lvl="0" indent="-285750">
              <a:buFont typeface="Wingdings 2" panose="05020102010507070707" pitchFamily="18" charset="2"/>
              <a:buChar char=""/>
            </a:pPr>
            <a:r>
              <a:rPr lang="en" sz="1200" dirty="0">
                <a:solidFill>
                  <a:schemeClr val="bg1"/>
                </a:solidFill>
                <a:latin typeface="Muli" panose="020B0604020202020204" charset="0"/>
              </a:rPr>
              <a:t>Histogramme représentent la distance parcourue en Kilomètre</a:t>
            </a:r>
          </a:p>
          <a:p>
            <a:pPr marL="514350" lvl="0" indent="-285750">
              <a:buFont typeface="Wingdings 2" panose="05020102010507070707" pitchFamily="18" charset="2"/>
              <a:buChar char=""/>
            </a:pPr>
            <a:endParaRPr lang="en" sz="1200" dirty="0">
              <a:solidFill>
                <a:schemeClr val="bg1"/>
              </a:solidFill>
              <a:latin typeface="Muli" panose="020B0604020202020204" charset="0"/>
            </a:endParaRPr>
          </a:p>
          <a:p>
            <a:pPr marL="514350" lvl="0" indent="-285750">
              <a:buFont typeface="Wingdings 2" panose="05020102010507070707" pitchFamily="18" charset="2"/>
              <a:buChar char=""/>
            </a:pPr>
            <a:r>
              <a:rPr lang="en" sz="1200" dirty="0">
                <a:solidFill>
                  <a:schemeClr val="bg1"/>
                </a:solidFill>
                <a:latin typeface="Muli" panose="020B0604020202020204" charset="0"/>
              </a:rPr>
              <a:t>Courbe représentant le nombre de calories perdues en Kj</a:t>
            </a:r>
          </a:p>
          <a:p>
            <a:pPr marL="514350" lvl="0" indent="-285750">
              <a:buFont typeface="Wingdings 2" panose="05020102010507070707" pitchFamily="18" charset="2"/>
              <a:buChar char=""/>
            </a:pPr>
            <a:endParaRPr lang="en" sz="1200" dirty="0">
              <a:solidFill>
                <a:schemeClr val="bg1"/>
              </a:solidFill>
              <a:latin typeface="Muli" panose="020B0604020202020204" charset="0"/>
            </a:endParaRPr>
          </a:p>
          <a:p>
            <a:pPr marL="514350" lvl="0" indent="-285750">
              <a:buFont typeface="Wingdings 2" panose="05020102010507070707" pitchFamily="18" charset="2"/>
              <a:buChar char=""/>
            </a:pPr>
            <a:r>
              <a:rPr lang="en" sz="1200" dirty="0">
                <a:solidFill>
                  <a:schemeClr val="bg1"/>
                </a:solidFill>
                <a:latin typeface="Muli" panose="020B0604020202020204" charset="0"/>
              </a:rPr>
              <a:t>4 Histogramme pour representer les Etats suivant </a:t>
            </a:r>
            <a:r>
              <a:rPr lang="en" sz="1200" dirty="0" smtClean="0">
                <a:solidFill>
                  <a:schemeClr val="bg1"/>
                </a:solidFill>
                <a:latin typeface="Muli" panose="020B0604020202020204" charset="0"/>
              </a:rPr>
              <a:t>:</a:t>
            </a:r>
            <a:br>
              <a:rPr lang="en" sz="1200" dirty="0" smtClean="0">
                <a:solidFill>
                  <a:schemeClr val="bg1"/>
                </a:solidFill>
                <a:latin typeface="Muli" panose="020B0604020202020204" charset="0"/>
              </a:rPr>
            </a:br>
            <a:r>
              <a:rPr lang="en" sz="1200" dirty="0">
                <a:solidFill>
                  <a:schemeClr val="bg1"/>
                </a:solidFill>
                <a:latin typeface="Muli" panose="020B0604020202020204" charset="0"/>
              </a:rPr>
              <a:t/>
            </a:r>
            <a:br>
              <a:rPr lang="en" sz="1200" dirty="0">
                <a:solidFill>
                  <a:schemeClr val="bg1"/>
                </a:solidFill>
                <a:latin typeface="Muli" panose="020B0604020202020204" charset="0"/>
              </a:rPr>
            </a:br>
            <a:r>
              <a:rPr lang="en" sz="1200" dirty="0">
                <a:solidFill>
                  <a:schemeClr val="bg1"/>
                </a:solidFill>
                <a:latin typeface="Muli" panose="020B0604020202020204" charset="0"/>
              </a:rPr>
              <a:t>	Sédentaire</a:t>
            </a:r>
            <a:br>
              <a:rPr lang="en" sz="1200" dirty="0">
                <a:solidFill>
                  <a:schemeClr val="bg1"/>
                </a:solidFill>
                <a:latin typeface="Muli" panose="020B0604020202020204" charset="0"/>
              </a:rPr>
            </a:br>
            <a:r>
              <a:rPr lang="en" sz="1200" dirty="0">
                <a:solidFill>
                  <a:schemeClr val="bg1"/>
                </a:solidFill>
                <a:latin typeface="Muli" panose="020B0604020202020204" charset="0"/>
              </a:rPr>
              <a:t>	Mobile</a:t>
            </a:r>
            <a:br>
              <a:rPr lang="en" sz="1200" dirty="0">
                <a:solidFill>
                  <a:schemeClr val="bg1"/>
                </a:solidFill>
                <a:latin typeface="Muli" panose="020B0604020202020204" charset="0"/>
              </a:rPr>
            </a:br>
            <a:r>
              <a:rPr lang="en" sz="1200" dirty="0">
                <a:solidFill>
                  <a:schemeClr val="bg1"/>
                </a:solidFill>
                <a:latin typeface="Muli" panose="020B0604020202020204" charset="0"/>
              </a:rPr>
              <a:t>	Actif</a:t>
            </a:r>
            <a:br>
              <a:rPr lang="en" sz="1200" dirty="0">
                <a:solidFill>
                  <a:schemeClr val="bg1"/>
                </a:solidFill>
                <a:latin typeface="Muli" panose="020B0604020202020204" charset="0"/>
              </a:rPr>
            </a:br>
            <a:r>
              <a:rPr lang="en" sz="1200" dirty="0">
                <a:solidFill>
                  <a:schemeClr val="bg1"/>
                </a:solidFill>
                <a:latin typeface="Muli" panose="020B0604020202020204" charset="0"/>
              </a:rPr>
              <a:t>	Très Actif</a:t>
            </a:r>
          </a:p>
        </p:txBody>
      </p:sp>
      <p:sp>
        <p:nvSpPr>
          <p:cNvPr id="1637" name="Shape 1637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grpSp>
        <p:nvGrpSpPr>
          <p:cNvPr id="9" name="Shape 1753"/>
          <p:cNvGrpSpPr/>
          <p:nvPr/>
        </p:nvGrpSpPr>
        <p:grpSpPr>
          <a:xfrm>
            <a:off x="547366" y="389744"/>
            <a:ext cx="646327" cy="512624"/>
            <a:chOff x="3918650" y="293075"/>
            <a:chExt cx="488500" cy="412775"/>
          </a:xfrm>
        </p:grpSpPr>
        <p:sp>
          <p:nvSpPr>
            <p:cNvPr id="10" name="Shape 1754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75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756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532" y="839000"/>
            <a:ext cx="1880691" cy="3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742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220</Words>
  <Application>Microsoft Office PowerPoint</Application>
  <PresentationFormat>Affichage à l'écran (16:9)</PresentationFormat>
  <Paragraphs>42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Muli</vt:lpstr>
      <vt:lpstr>Wingdings 2</vt:lpstr>
      <vt:lpstr>Arial</vt:lpstr>
      <vt:lpstr>Nixie One</vt:lpstr>
      <vt:lpstr>Imogen template</vt:lpstr>
      <vt:lpstr>Projet FitBit</vt:lpstr>
      <vt:lpstr>Besoin</vt:lpstr>
      <vt:lpstr>Corélation des donnés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FitBit</dc:title>
  <dc:creator>Axel Masset</dc:creator>
  <cp:lastModifiedBy>MASSET Axel</cp:lastModifiedBy>
  <cp:revision>17</cp:revision>
  <dcterms:modified xsi:type="dcterms:W3CDTF">2016-05-12T13:12:19Z</dcterms:modified>
</cp:coreProperties>
</file>