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League Spartan Medium"/>
      <p:regular r:id="rId16"/>
      <p:bold r:id="rId17"/>
    </p:embeddedFont>
    <p:embeddedFont>
      <p:font typeface="League Spartan"/>
      <p:regular r:id="rId18"/>
      <p:bold r:id="rId19"/>
    </p:embeddedFont>
    <p:embeddedFont>
      <p:font typeface="Inter"/>
      <p:regular r:id="rId20"/>
      <p:bold r:id="rId21"/>
    </p:embeddedFont>
    <p:embeddedFont>
      <p:font typeface="Poppins"/>
      <p:regular r:id="rId22"/>
      <p:bold r:id="rId23"/>
      <p:italic r:id="rId24"/>
      <p:boldItalic r:id="rId25"/>
    </p:embeddedFont>
    <p:embeddedFont>
      <p:font typeface="Lato Light"/>
      <p:regular r:id="rId26"/>
      <p:bold r:id="rId27"/>
      <p:italic r:id="rId28"/>
      <p:boldItalic r:id="rId29"/>
    </p:embeddedFont>
    <p:embeddedFont>
      <p:font typeface="Open Sans Medium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regular.fntdata"/><Relationship Id="rId22" Type="http://schemas.openxmlformats.org/officeDocument/2006/relationships/font" Target="fonts/Poppins-regular.fntdata"/><Relationship Id="rId21" Type="http://schemas.openxmlformats.org/officeDocument/2006/relationships/font" Target="fonts/Inter-bold.fntdata"/><Relationship Id="rId24" Type="http://schemas.openxmlformats.org/officeDocument/2006/relationships/font" Target="fonts/Poppins-italic.fntdata"/><Relationship Id="rId23" Type="http://schemas.openxmlformats.org/officeDocument/2006/relationships/font" Target="fonts/Poppi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Light-regular.fntdata"/><Relationship Id="rId25" Type="http://schemas.openxmlformats.org/officeDocument/2006/relationships/font" Target="fonts/Poppins-boldItalic.fntdata"/><Relationship Id="rId28" Type="http://schemas.openxmlformats.org/officeDocument/2006/relationships/font" Target="fonts/LatoLight-italic.fntdata"/><Relationship Id="rId27" Type="http://schemas.openxmlformats.org/officeDocument/2006/relationships/font" Target="fonts/LatoLigh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Ligh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Medium-bold.fntdata"/><Relationship Id="rId30" Type="http://schemas.openxmlformats.org/officeDocument/2006/relationships/font" Target="fonts/OpenSansMedium-regular.fntdata"/><Relationship Id="rId11" Type="http://schemas.openxmlformats.org/officeDocument/2006/relationships/slide" Target="slides/slide5.xml"/><Relationship Id="rId33" Type="http://schemas.openxmlformats.org/officeDocument/2006/relationships/font" Target="fonts/OpenSansMedium-boldItalic.fntdata"/><Relationship Id="rId10" Type="http://schemas.openxmlformats.org/officeDocument/2006/relationships/slide" Target="slides/slide4.xml"/><Relationship Id="rId32" Type="http://schemas.openxmlformats.org/officeDocument/2006/relationships/font" Target="fonts/OpenSansMedium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LeagueSpartanMedium-bold.fntdata"/><Relationship Id="rId16" Type="http://schemas.openxmlformats.org/officeDocument/2006/relationships/font" Target="fonts/LeagueSpartanMedium-regular.fntdata"/><Relationship Id="rId19" Type="http://schemas.openxmlformats.org/officeDocument/2006/relationships/font" Target="fonts/LeagueSpartan-bold.fntdata"/><Relationship Id="rId18" Type="http://schemas.openxmlformats.org/officeDocument/2006/relationships/font" Target="fonts/LeagueSparta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SLIDES_API53586969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SLIDES_API53586969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SLIDES_API53586969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SLIDES_API53586969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a95b0846d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a95b0846d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SLIDES_API535869699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SLIDES_API535869699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a95b0846d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a95b0846d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a95b0846d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a95b0846d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a96519ebe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a96519ebe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a96519ebe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a96519ebe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a96519ebe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a96519ebe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Introduction_Slide_1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58" name="Google Shape;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7871" r="4470" t="0"/>
          <a:stretch/>
        </p:blipFill>
        <p:spPr>
          <a:xfrm rot="5399995">
            <a:off x="5161977" y="1270987"/>
            <a:ext cx="5149824" cy="2601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">
  <p:cSld name="TITLE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62" name="Google Shape;6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/>
          <p:nvPr>
            <p:ph idx="2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642700" y="1723725"/>
            <a:ext cx="3763800" cy="28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_no_image">
  <p:cSld name="TITLE_1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77450" y="2488875"/>
            <a:ext cx="2666551" cy="265462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/>
          <p:nvPr>
            <p:ph type="title"/>
          </p:nvPr>
        </p:nvSpPr>
        <p:spPr>
          <a:xfrm>
            <a:off x="632175" y="920625"/>
            <a:ext cx="64851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642700" y="1589400"/>
            <a:ext cx="6474600" cy="30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2">
  <p:cSld name="TITLE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7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rot="10800000">
            <a:off x="0" y="1892238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7" name="Google Shape;77;p17"/>
          <p:cNvSpPr/>
          <p:nvPr>
            <p:ph idx="2" type="pic"/>
          </p:nvPr>
        </p:nvSpPr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78" name="Google Shape;78;p17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fmla="val 10804369" name="adj1"/>
              <a:gd fmla="val 16200000" name="adj2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C2C2C"/>
              </a:solidFill>
            </a:endParaRPr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0" name="Google Shape;80;p17"/>
          <p:cNvSpPr/>
          <p:nvPr/>
        </p:nvSpPr>
        <p:spPr>
          <a:xfrm>
            <a:off x="4800600" y="632300"/>
            <a:ext cx="775500" cy="131400"/>
          </a:xfrm>
          <a:prstGeom prst="roundRect">
            <a:avLst>
              <a:gd fmla="val 50000" name="adj"/>
            </a:avLst>
          </a:prstGeom>
          <a:solidFill>
            <a:srgbClr val="F47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4722075" y="1959150"/>
            <a:ext cx="35898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024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1">
  <p:cSld name="TITLE_1_1_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5" name="Google Shape;85;p18"/>
          <p:cNvSpPr txBox="1"/>
          <p:nvPr/>
        </p:nvSpPr>
        <p:spPr>
          <a:xfrm>
            <a:off x="41351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7" name="Google Shape;87;p18"/>
          <p:cNvSpPr txBox="1"/>
          <p:nvPr/>
        </p:nvSpPr>
        <p:spPr>
          <a:xfrm>
            <a:off x="41351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8" name="Google Shape;88;p18"/>
          <p:cNvSpPr txBox="1"/>
          <p:nvPr>
            <p:ph idx="2" type="subTitle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9" name="Google Shape;89;p18"/>
          <p:cNvSpPr/>
          <p:nvPr>
            <p:ph idx="3" type="pic"/>
          </p:nvPr>
        </p:nvSpPr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pic>
        <p:nvPicPr>
          <p:cNvPr id="90" name="Google Shape;90;p18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rot="10800000">
            <a:off x="0" y="1892238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fmla="val 10804369" name="adj1"/>
              <a:gd fmla="val 16200000" name="adj2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C2C2C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2">
  <p:cSld name="TITLE_1_1_2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6" name="Google Shape;96;p19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8" name="Google Shape;98;p19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9" name="Google Shape;99;p19"/>
          <p:cNvSpPr txBox="1"/>
          <p:nvPr>
            <p:ph idx="2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0" name="Google Shape;100;p19"/>
          <p:cNvSpPr txBox="1"/>
          <p:nvPr/>
        </p:nvSpPr>
        <p:spPr>
          <a:xfrm>
            <a:off x="642695" y="38073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01" name="Google Shape;101;p19"/>
          <p:cNvSpPr txBox="1"/>
          <p:nvPr>
            <p:ph idx="3" type="subTitle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102" name="Google Shape;10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/>
          <p:nvPr>
            <p:ph idx="4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2">
  <p:cSld name="TITLE_1_1_2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6" name="Google Shape;106;p20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7" name="Google Shape;107;p20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8" name="Google Shape;108;p20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9" name="Google Shape;109;p20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0" name="Google Shape;110;p20"/>
          <p:cNvSpPr txBox="1"/>
          <p:nvPr>
            <p:ph idx="2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111" name="Google Shape;11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/>
          <p:nvPr>
            <p:ph idx="3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3">
  <p:cSld name="TITLE_1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>
            <a:off x="383075" y="1908900"/>
            <a:ext cx="24690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2" type="subTitle"/>
          </p:nvPr>
        </p:nvSpPr>
        <p:spPr>
          <a:xfrm>
            <a:off x="3284763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2">
            <a:alphaModFix/>
          </a:blip>
          <a:srcRect b="13464" l="0" r="49205" t="0"/>
          <a:stretch/>
        </p:blipFill>
        <p:spPr>
          <a:xfrm flipH="1">
            <a:off x="8025" y="3162568"/>
            <a:ext cx="1168200" cy="19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19" name="Google Shape;119;p21"/>
          <p:cNvSpPr txBox="1"/>
          <p:nvPr>
            <p:ph idx="3" type="subTitle"/>
          </p:nvPr>
        </p:nvSpPr>
        <p:spPr>
          <a:xfrm>
            <a:off x="6186450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67571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Outro_1">
  <p:cSld name="TITLE_1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124" name="Google Shape;12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54825" y="1117275"/>
            <a:ext cx="590075" cy="5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1">
  <p:cSld name="Default Slide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9" name="Google Shape;129;p24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1" name="Google Shape;131;p24"/>
          <p:cNvSpPr/>
          <p:nvPr/>
        </p:nvSpPr>
        <p:spPr>
          <a:xfrm>
            <a:off x="4097288" y="1312051"/>
            <a:ext cx="2066887" cy="2072038"/>
          </a:xfrm>
          <a:custGeom>
            <a:rect b="b" l="l" r="r" t="t"/>
            <a:pathLst>
              <a:path extrusionOk="0" h="1016" w="958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2979825" y="1320666"/>
            <a:ext cx="2197264" cy="1922987"/>
          </a:xfrm>
          <a:custGeom>
            <a:rect b="b" l="l" r="r" t="t"/>
            <a:pathLst>
              <a:path extrusionOk="0" h="943" w="1018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3" name="Google Shape;133;p24"/>
          <p:cNvSpPr/>
          <p:nvPr/>
        </p:nvSpPr>
        <p:spPr>
          <a:xfrm>
            <a:off x="3522899" y="2126219"/>
            <a:ext cx="2201823" cy="2066006"/>
          </a:xfrm>
          <a:custGeom>
            <a:rect b="b" l="l" r="r" t="t"/>
            <a:pathLst>
              <a:path extrusionOk="0" h="1013" w="102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1">
  <p:cSld name="CUSTOM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/>
          <p:nvPr/>
        </p:nvSpPr>
        <p:spPr>
          <a:xfrm>
            <a:off x="3036788" y="1364028"/>
            <a:ext cx="1519962" cy="1966570"/>
          </a:xfrm>
          <a:custGeom>
            <a:rect b="b" l="l" r="r" t="t"/>
            <a:pathLst>
              <a:path extrusionOk="0" h="6447770" w="4983482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4138040" y="1363675"/>
            <a:ext cx="1966570" cy="1519962"/>
          </a:xfrm>
          <a:custGeom>
            <a:rect b="b" l="l" r="r" t="t"/>
            <a:pathLst>
              <a:path extrusionOk="0" h="4983482" w="6447769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3037141" y="2911624"/>
            <a:ext cx="1966570" cy="1519962"/>
          </a:xfrm>
          <a:custGeom>
            <a:rect b="b" l="l" r="r" t="t"/>
            <a:pathLst>
              <a:path extrusionOk="0" h="4983481" w="6447771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4585148" y="2464634"/>
            <a:ext cx="1519961" cy="1966570"/>
          </a:xfrm>
          <a:custGeom>
            <a:rect b="b" l="l" r="r" t="t"/>
            <a:pathLst>
              <a:path extrusionOk="0" h="6447772" w="498348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5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7" name="Google Shape;147;p25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25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0" name="Google Shape;150;p25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2">
  <p:cSld name="CUSTOM_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/>
          <p:nvPr/>
        </p:nvSpPr>
        <p:spPr>
          <a:xfrm>
            <a:off x="3734770" y="1278900"/>
            <a:ext cx="1658390" cy="1638576"/>
          </a:xfrm>
          <a:custGeom>
            <a:rect b="b" l="l" r="r" t="t"/>
            <a:pathLst>
              <a:path extrusionOk="0" h="20851" w="21429">
                <a:moveTo>
                  <a:pt x="1" y="10736"/>
                </a:moveTo>
                <a:cubicBezTo>
                  <a:pt x="-74" y="5791"/>
                  <a:pt x="3035" y="2106"/>
                  <a:pt x="7007" y="666"/>
                </a:cubicBezTo>
                <a:cubicBezTo>
                  <a:pt x="10907" y="-749"/>
                  <a:pt x="15586" y="18"/>
                  <a:pt x="18852" y="3666"/>
                </a:cubicBezTo>
                <a:cubicBezTo>
                  <a:pt x="19974" y="4919"/>
                  <a:pt x="20705" y="6356"/>
                  <a:pt x="21094" y="7850"/>
                </a:cubicBezTo>
                <a:cubicBezTo>
                  <a:pt x="21476" y="9323"/>
                  <a:pt x="21526" y="10854"/>
                  <a:pt x="21272" y="12327"/>
                </a:cubicBezTo>
                <a:cubicBezTo>
                  <a:pt x="20780" y="15178"/>
                  <a:pt x="19147" y="17844"/>
                  <a:pt x="16446" y="19576"/>
                </a:cubicBezTo>
                <a:lnTo>
                  <a:pt x="17659" y="20851"/>
                </a:lnTo>
                <a:lnTo>
                  <a:pt x="11189" y="20851"/>
                </a:lnTo>
                <a:lnTo>
                  <a:pt x="11189" y="14426"/>
                </a:lnTo>
                <a:lnTo>
                  <a:pt x="12489" y="15726"/>
                </a:lnTo>
                <a:cubicBezTo>
                  <a:pt x="14377" y="15044"/>
                  <a:pt x="15587" y="13538"/>
                  <a:pt x="16008" y="11843"/>
                </a:cubicBezTo>
                <a:cubicBezTo>
                  <a:pt x="16411" y="10218"/>
                  <a:pt x="16091" y="8391"/>
                  <a:pt x="14774" y="6995"/>
                </a:cubicBezTo>
                <a:cubicBezTo>
                  <a:pt x="12838" y="4944"/>
                  <a:pt x="10165" y="4773"/>
                  <a:pt x="8134" y="5864"/>
                </a:cubicBezTo>
                <a:cubicBezTo>
                  <a:pt x="7076" y="6433"/>
                  <a:pt x="6213" y="7336"/>
                  <a:pt x="5717" y="8432"/>
                </a:cubicBezTo>
                <a:cubicBezTo>
                  <a:pt x="5210" y="9552"/>
                  <a:pt x="5082" y="10878"/>
                  <a:pt x="5520" y="12293"/>
                </a:cubicBezTo>
                <a:cubicBezTo>
                  <a:pt x="4660" y="11758"/>
                  <a:pt x="3725" y="11352"/>
                  <a:pt x="2745" y="11089"/>
                </a:cubicBezTo>
                <a:cubicBezTo>
                  <a:pt x="1851" y="10849"/>
                  <a:pt x="928" y="10730"/>
                  <a:pt x="1" y="107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3" name="Google Shape;153;p26"/>
          <p:cNvSpPr txBox="1"/>
          <p:nvPr>
            <p:ph idx="1" type="subTitle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4" name="Google Shape;154;p26"/>
          <p:cNvSpPr/>
          <p:nvPr/>
        </p:nvSpPr>
        <p:spPr>
          <a:xfrm>
            <a:off x="2902137" y="2119803"/>
            <a:ext cx="1623326" cy="1665656"/>
          </a:xfrm>
          <a:custGeom>
            <a:rect b="b" l="l" r="r" t="t"/>
            <a:pathLst>
              <a:path extrusionOk="0" h="20867" w="21501">
                <a:moveTo>
                  <a:pt x="21501" y="3787"/>
                </a:moveTo>
                <a:lnTo>
                  <a:pt x="21501" y="9990"/>
                </a:lnTo>
                <a:lnTo>
                  <a:pt x="14929" y="9990"/>
                </a:lnTo>
                <a:lnTo>
                  <a:pt x="16281" y="8704"/>
                </a:lnTo>
                <a:cubicBezTo>
                  <a:pt x="14580" y="4140"/>
                  <a:pt x="7864" y="3920"/>
                  <a:pt x="5837" y="8362"/>
                </a:cubicBezTo>
                <a:cubicBezTo>
                  <a:pt x="4878" y="10464"/>
                  <a:pt x="5470" y="12605"/>
                  <a:pt x="6862" y="14040"/>
                </a:cubicBezTo>
                <a:cubicBezTo>
                  <a:pt x="8248" y="15468"/>
                  <a:pt x="10429" y="16200"/>
                  <a:pt x="12713" y="15502"/>
                </a:cubicBezTo>
                <a:cubicBezTo>
                  <a:pt x="12159" y="16331"/>
                  <a:pt x="11733" y="17232"/>
                  <a:pt x="11448" y="18175"/>
                </a:cubicBezTo>
                <a:cubicBezTo>
                  <a:pt x="11183" y="19051"/>
                  <a:pt x="11042" y="19956"/>
                  <a:pt x="11027" y="20867"/>
                </a:cubicBezTo>
                <a:cubicBezTo>
                  <a:pt x="7844" y="20900"/>
                  <a:pt x="4992" y="19642"/>
                  <a:pt x="2992" y="17624"/>
                </a:cubicBezTo>
                <a:cubicBezTo>
                  <a:pt x="1979" y="16603"/>
                  <a:pt x="1184" y="15386"/>
                  <a:pt x="666" y="14048"/>
                </a:cubicBezTo>
                <a:cubicBezTo>
                  <a:pt x="145" y="12705"/>
                  <a:pt x="-99" y="11235"/>
                  <a:pt x="38" y="9702"/>
                </a:cubicBezTo>
                <a:cubicBezTo>
                  <a:pt x="256" y="7262"/>
                  <a:pt x="1257" y="5184"/>
                  <a:pt x="2727" y="3588"/>
                </a:cubicBezTo>
                <a:cubicBezTo>
                  <a:pt x="4232" y="1956"/>
                  <a:pt x="6226" y="831"/>
                  <a:pt x="8406" y="316"/>
                </a:cubicBezTo>
                <a:cubicBezTo>
                  <a:pt x="12706" y="-700"/>
                  <a:pt x="17572" y="711"/>
                  <a:pt x="20335" y="4861"/>
                </a:cubicBezTo>
                <a:lnTo>
                  <a:pt x="21501" y="37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4601972" y="2120103"/>
            <a:ext cx="1639864" cy="1665623"/>
          </a:xfrm>
          <a:custGeom>
            <a:rect b="b" l="l" r="r" t="t"/>
            <a:pathLst>
              <a:path extrusionOk="0" h="21208" w="21467">
                <a:moveTo>
                  <a:pt x="10372" y="3"/>
                </a:moveTo>
                <a:cubicBezTo>
                  <a:pt x="10348" y="975"/>
                  <a:pt x="10194" y="1941"/>
                  <a:pt x="9914" y="2875"/>
                </a:cubicBezTo>
                <a:cubicBezTo>
                  <a:pt x="9631" y="3818"/>
                  <a:pt x="9222" y="4720"/>
                  <a:pt x="8697" y="5558"/>
                </a:cubicBezTo>
                <a:cubicBezTo>
                  <a:pt x="10843" y="4811"/>
                  <a:pt x="12957" y="5403"/>
                  <a:pt x="14390" y="6707"/>
                </a:cubicBezTo>
                <a:cubicBezTo>
                  <a:pt x="15803" y="7993"/>
                  <a:pt x="16564" y="9984"/>
                  <a:pt x="15935" y="12092"/>
                </a:cubicBezTo>
                <a:cubicBezTo>
                  <a:pt x="15185" y="14609"/>
                  <a:pt x="13018" y="15950"/>
                  <a:pt x="10791" y="16004"/>
                </a:cubicBezTo>
                <a:cubicBezTo>
                  <a:pt x="9683" y="16031"/>
                  <a:pt x="8573" y="15737"/>
                  <a:pt x="7616" y="15155"/>
                </a:cubicBezTo>
                <a:cubicBezTo>
                  <a:pt x="6612" y="14545"/>
                  <a:pt x="5769" y="13615"/>
                  <a:pt x="5249" y="12354"/>
                </a:cubicBezTo>
                <a:lnTo>
                  <a:pt x="6505" y="11107"/>
                </a:lnTo>
                <a:lnTo>
                  <a:pt x="0" y="11107"/>
                </a:lnTo>
                <a:lnTo>
                  <a:pt x="0" y="17436"/>
                </a:lnTo>
                <a:lnTo>
                  <a:pt x="1358" y="16110"/>
                </a:lnTo>
                <a:cubicBezTo>
                  <a:pt x="3668" y="19863"/>
                  <a:pt x="7726" y="21521"/>
                  <a:pt x="11614" y="21159"/>
                </a:cubicBezTo>
                <a:cubicBezTo>
                  <a:pt x="13439" y="20989"/>
                  <a:pt x="15221" y="20372"/>
                  <a:pt x="16771" y="19348"/>
                </a:cubicBezTo>
                <a:cubicBezTo>
                  <a:pt x="18313" y="18329"/>
                  <a:pt x="19638" y="16901"/>
                  <a:pt x="20512" y="15040"/>
                </a:cubicBezTo>
                <a:cubicBezTo>
                  <a:pt x="21361" y="13233"/>
                  <a:pt x="21600" y="11358"/>
                  <a:pt x="21401" y="9578"/>
                </a:cubicBezTo>
                <a:cubicBezTo>
                  <a:pt x="21204" y="7817"/>
                  <a:pt x="20575" y="6137"/>
                  <a:pt x="19586" y="4691"/>
                </a:cubicBezTo>
                <a:cubicBezTo>
                  <a:pt x="17644" y="1852"/>
                  <a:pt x="14322" y="-79"/>
                  <a:pt x="10372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3733047" y="2990677"/>
            <a:ext cx="1662404" cy="1639761"/>
          </a:xfrm>
          <a:custGeom>
            <a:rect b="b" l="l" r="r" t="t"/>
            <a:pathLst>
              <a:path extrusionOk="0" h="21446" w="21501">
                <a:moveTo>
                  <a:pt x="3765" y="0"/>
                </a:moveTo>
                <a:lnTo>
                  <a:pt x="10283" y="0"/>
                </a:lnTo>
                <a:lnTo>
                  <a:pt x="10283" y="6590"/>
                </a:lnTo>
                <a:lnTo>
                  <a:pt x="8990" y="5343"/>
                </a:lnTo>
                <a:cubicBezTo>
                  <a:pt x="7519" y="5878"/>
                  <a:pt x="6512" y="6832"/>
                  <a:pt x="5929" y="7968"/>
                </a:cubicBezTo>
                <a:cubicBezTo>
                  <a:pt x="5337" y="9121"/>
                  <a:pt x="5179" y="10464"/>
                  <a:pt x="5446" y="11727"/>
                </a:cubicBezTo>
                <a:cubicBezTo>
                  <a:pt x="5970" y="14204"/>
                  <a:pt x="8090" y="16272"/>
                  <a:pt x="11243" y="16062"/>
                </a:cubicBezTo>
                <a:cubicBezTo>
                  <a:pt x="12115" y="16003"/>
                  <a:pt x="12895" y="15724"/>
                  <a:pt x="13572" y="15302"/>
                </a:cubicBezTo>
                <a:cubicBezTo>
                  <a:pt x="14286" y="14856"/>
                  <a:pt x="14889" y="14248"/>
                  <a:pt x="15335" y="13548"/>
                </a:cubicBezTo>
                <a:cubicBezTo>
                  <a:pt x="16207" y="12178"/>
                  <a:pt x="16504" y="10431"/>
                  <a:pt x="15928" y="8703"/>
                </a:cubicBezTo>
                <a:cubicBezTo>
                  <a:pt x="16792" y="9263"/>
                  <a:pt x="17732" y="9692"/>
                  <a:pt x="18718" y="9979"/>
                </a:cubicBezTo>
                <a:cubicBezTo>
                  <a:pt x="19623" y="10242"/>
                  <a:pt x="20559" y="10383"/>
                  <a:pt x="21501" y="10396"/>
                </a:cubicBezTo>
                <a:cubicBezTo>
                  <a:pt x="21505" y="12780"/>
                  <a:pt x="20816" y="14901"/>
                  <a:pt x="19662" y="16639"/>
                </a:cubicBezTo>
                <a:cubicBezTo>
                  <a:pt x="18516" y="18366"/>
                  <a:pt x="16908" y="19721"/>
                  <a:pt x="15053" y="20543"/>
                </a:cubicBezTo>
                <a:cubicBezTo>
                  <a:pt x="13325" y="21308"/>
                  <a:pt x="11408" y="21600"/>
                  <a:pt x="9505" y="21369"/>
                </a:cubicBezTo>
                <a:cubicBezTo>
                  <a:pt x="7408" y="21114"/>
                  <a:pt x="5325" y="20227"/>
                  <a:pt x="3541" y="18603"/>
                </a:cubicBezTo>
                <a:cubicBezTo>
                  <a:pt x="2210" y="17392"/>
                  <a:pt x="1279" y="15930"/>
                  <a:pt x="702" y="14376"/>
                </a:cubicBezTo>
                <a:cubicBezTo>
                  <a:pt x="131" y="12837"/>
                  <a:pt x="-95" y="11201"/>
                  <a:pt x="36" y="9594"/>
                </a:cubicBezTo>
                <a:cubicBezTo>
                  <a:pt x="300" y="6352"/>
                  <a:pt x="2013" y="3238"/>
                  <a:pt x="5065" y="1365"/>
                </a:cubicBezTo>
                <a:lnTo>
                  <a:pt x="3765" y="0"/>
                </a:lnTo>
                <a:close/>
              </a:path>
            </a:pathLst>
          </a:custGeom>
          <a:solidFill>
            <a:srgbClr val="437DB2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7" name="Google Shape;157;p26"/>
          <p:cNvSpPr/>
          <p:nvPr/>
        </p:nvSpPr>
        <p:spPr>
          <a:xfrm>
            <a:off x="3736306" y="1917865"/>
            <a:ext cx="423758" cy="316332"/>
          </a:xfrm>
          <a:custGeom>
            <a:rect b="b" l="l" r="r" t="t"/>
            <a:pathLst>
              <a:path extrusionOk="0" h="21600" w="21579">
                <a:moveTo>
                  <a:pt x="21579" y="21600"/>
                </a:moveTo>
                <a:cubicBezTo>
                  <a:pt x="20965" y="19090"/>
                  <a:pt x="20631" y="16471"/>
                  <a:pt x="20586" y="13829"/>
                </a:cubicBezTo>
                <a:cubicBezTo>
                  <a:pt x="20543" y="11244"/>
                  <a:pt x="20778" y="8664"/>
                  <a:pt x="21284" y="6170"/>
                </a:cubicBezTo>
                <a:cubicBezTo>
                  <a:pt x="18128" y="4224"/>
                  <a:pt x="14832" y="2720"/>
                  <a:pt x="11448" y="1683"/>
                </a:cubicBezTo>
                <a:cubicBezTo>
                  <a:pt x="8066" y="648"/>
                  <a:pt x="4614" y="84"/>
                  <a:pt x="1146" y="0"/>
                </a:cubicBezTo>
                <a:cubicBezTo>
                  <a:pt x="743" y="2263"/>
                  <a:pt x="445" y="4557"/>
                  <a:pt x="254" y="6870"/>
                </a:cubicBezTo>
                <a:cubicBezTo>
                  <a:pt x="62" y="9193"/>
                  <a:pt x="-21" y="11531"/>
                  <a:pt x="5" y="13868"/>
                </a:cubicBezTo>
                <a:cubicBezTo>
                  <a:pt x="3936" y="13809"/>
                  <a:pt x="7854" y="14499"/>
                  <a:pt x="11642" y="15919"/>
                </a:cubicBezTo>
                <a:cubicBezTo>
                  <a:pt x="15124" y="17224"/>
                  <a:pt x="18464" y="19134"/>
                  <a:pt x="21579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8" name="Google Shape;158;p26"/>
          <p:cNvSpPr/>
          <p:nvPr/>
        </p:nvSpPr>
        <p:spPr>
          <a:xfrm>
            <a:off x="3532785" y="3357930"/>
            <a:ext cx="325512" cy="426509"/>
          </a:xfrm>
          <a:custGeom>
            <a:rect b="b" l="l" r="r" t="t"/>
            <a:pathLst>
              <a:path extrusionOk="0" h="21579" w="21600">
                <a:moveTo>
                  <a:pt x="21600" y="0"/>
                </a:moveTo>
                <a:cubicBezTo>
                  <a:pt x="19109" y="597"/>
                  <a:pt x="16522" y="932"/>
                  <a:pt x="13913" y="995"/>
                </a:cubicBezTo>
                <a:cubicBezTo>
                  <a:pt x="11327" y="1058"/>
                  <a:pt x="8742" y="853"/>
                  <a:pt x="6227" y="387"/>
                </a:cubicBezTo>
                <a:cubicBezTo>
                  <a:pt x="4357" y="3529"/>
                  <a:pt x="2888" y="6802"/>
                  <a:pt x="1843" y="10161"/>
                </a:cubicBezTo>
                <a:cubicBezTo>
                  <a:pt x="803" y="13498"/>
                  <a:pt x="186" y="16905"/>
                  <a:pt x="0" y="20333"/>
                </a:cubicBezTo>
                <a:cubicBezTo>
                  <a:pt x="2248" y="20780"/>
                  <a:pt x="4534" y="21109"/>
                  <a:pt x="6842" y="21316"/>
                </a:cubicBezTo>
                <a:cubicBezTo>
                  <a:pt x="9039" y="21513"/>
                  <a:pt x="11250" y="21600"/>
                  <a:pt x="13462" y="21575"/>
                </a:cubicBezTo>
                <a:cubicBezTo>
                  <a:pt x="13546" y="17890"/>
                  <a:pt x="14247" y="14228"/>
                  <a:pt x="15549" y="10679"/>
                </a:cubicBezTo>
                <a:cubicBezTo>
                  <a:pt x="16926" y="6926"/>
                  <a:pt x="18961" y="3334"/>
                  <a:pt x="216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4965248" y="3654331"/>
            <a:ext cx="427165" cy="337446"/>
          </a:xfrm>
          <a:custGeom>
            <a:rect b="b" l="l" r="r" t="t"/>
            <a:pathLst>
              <a:path extrusionOk="0" h="21600" w="21574">
                <a:moveTo>
                  <a:pt x="21568" y="8485"/>
                </a:moveTo>
                <a:cubicBezTo>
                  <a:pt x="21600" y="10739"/>
                  <a:pt x="21515" y="12993"/>
                  <a:pt x="21313" y="15232"/>
                </a:cubicBezTo>
                <a:cubicBezTo>
                  <a:pt x="21120" y="17377"/>
                  <a:pt x="20820" y="19504"/>
                  <a:pt x="20415" y="21600"/>
                </a:cubicBezTo>
                <a:cubicBezTo>
                  <a:pt x="17022" y="21426"/>
                  <a:pt x="13651" y="20820"/>
                  <a:pt x="10352" y="19792"/>
                </a:cubicBezTo>
                <a:cubicBezTo>
                  <a:pt x="7008" y="18749"/>
                  <a:pt x="3756" y="17277"/>
                  <a:pt x="646" y="15398"/>
                </a:cubicBezTo>
                <a:cubicBezTo>
                  <a:pt x="1044" y="12939"/>
                  <a:pt x="1202" y="10426"/>
                  <a:pt x="1114" y="7918"/>
                </a:cubicBezTo>
                <a:cubicBezTo>
                  <a:pt x="1020" y="5228"/>
                  <a:pt x="646" y="2565"/>
                  <a:pt x="0" y="0"/>
                </a:cubicBezTo>
                <a:cubicBezTo>
                  <a:pt x="3333" y="2760"/>
                  <a:pt x="6962" y="4892"/>
                  <a:pt x="10774" y="6331"/>
                </a:cubicBezTo>
                <a:cubicBezTo>
                  <a:pt x="14281" y="7655"/>
                  <a:pt x="17911" y="8379"/>
                  <a:pt x="21568" y="8485"/>
                </a:cubicBezTo>
                <a:close/>
              </a:path>
            </a:pathLst>
          </a:custGeom>
          <a:solidFill>
            <a:srgbClr val="325D8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5263221" y="2119823"/>
            <a:ext cx="332640" cy="436981"/>
          </a:xfrm>
          <a:custGeom>
            <a:rect b="b" l="l" r="r" t="t"/>
            <a:pathLst>
              <a:path extrusionOk="0" h="21566" w="21600">
                <a:moveTo>
                  <a:pt x="21600" y="971"/>
                </a:moveTo>
                <a:cubicBezTo>
                  <a:pt x="21515" y="4369"/>
                  <a:pt x="20965" y="7751"/>
                  <a:pt x="19961" y="11062"/>
                </a:cubicBezTo>
                <a:cubicBezTo>
                  <a:pt x="18948" y="14404"/>
                  <a:pt x="17476" y="17656"/>
                  <a:pt x="15571" y="20764"/>
                </a:cubicBezTo>
                <a:cubicBezTo>
                  <a:pt x="13115" y="20381"/>
                  <a:pt x="10605" y="20240"/>
                  <a:pt x="8102" y="20343"/>
                </a:cubicBezTo>
                <a:cubicBezTo>
                  <a:pt x="5339" y="20458"/>
                  <a:pt x="2612" y="20869"/>
                  <a:pt x="0" y="21566"/>
                </a:cubicBezTo>
                <a:cubicBezTo>
                  <a:pt x="2626" y="18367"/>
                  <a:pt x="4673" y="14912"/>
                  <a:pt x="6083" y="11294"/>
                </a:cubicBezTo>
                <a:cubicBezTo>
                  <a:pt x="7509" y="7635"/>
                  <a:pt x="8272" y="3844"/>
                  <a:pt x="8350" y="27"/>
                </a:cubicBezTo>
                <a:cubicBezTo>
                  <a:pt x="10487" y="-34"/>
                  <a:pt x="12628" y="8"/>
                  <a:pt x="14759" y="151"/>
                </a:cubicBezTo>
                <a:cubicBezTo>
                  <a:pt x="17061" y="306"/>
                  <a:pt x="19346" y="580"/>
                  <a:pt x="21600" y="9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4418481" y="1943276"/>
            <a:ext cx="3207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4387426" y="3677818"/>
            <a:ext cx="378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5244434" y="2819875"/>
            <a:ext cx="370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3497093" y="2819875"/>
            <a:ext cx="396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5" name="Google Shape;165;p26"/>
          <p:cNvSpPr txBox="1"/>
          <p:nvPr>
            <p:ph idx="2" type="subTitle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8" name="Google Shape;168;p26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3">
  <p:cSld name="CUSTOM_3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/>
        </p:nvSpPr>
        <p:spPr>
          <a:xfrm>
            <a:off x="563145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1" name="Google Shape;171;p27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1" type="subTitle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3" name="Google Shape;173;p27"/>
          <p:cNvSpPr txBox="1"/>
          <p:nvPr/>
        </p:nvSpPr>
        <p:spPr>
          <a:xfrm>
            <a:off x="4944270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4" name="Google Shape;174;p27"/>
          <p:cNvSpPr txBox="1"/>
          <p:nvPr>
            <p:ph idx="2" type="subTitle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5" name="Google Shape;175;p27"/>
          <p:cNvSpPr txBox="1"/>
          <p:nvPr/>
        </p:nvSpPr>
        <p:spPr>
          <a:xfrm>
            <a:off x="563145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6" name="Google Shape;176;p27"/>
          <p:cNvSpPr txBox="1"/>
          <p:nvPr>
            <p:ph idx="3" type="subTitle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7" name="Google Shape;177;p27"/>
          <p:cNvSpPr txBox="1"/>
          <p:nvPr/>
        </p:nvSpPr>
        <p:spPr>
          <a:xfrm>
            <a:off x="4944270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8" name="Google Shape;178;p27"/>
          <p:cNvSpPr txBox="1"/>
          <p:nvPr>
            <p:ph idx="4" type="subTitle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04">
          <p15:clr>
            <a:srgbClr val="E46962"/>
          </p15:clr>
        </p15:guide>
        <p15:guide id="2" orient="horz" pos="979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5_1">
  <p:cSld name="CUSTOM_2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idx="1" type="subTitle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1" name="Google Shape;181;p28"/>
          <p:cNvSpPr txBox="1"/>
          <p:nvPr>
            <p:ph idx="2" type="subTitle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2" name="Google Shape;182;p28"/>
          <p:cNvSpPr txBox="1"/>
          <p:nvPr>
            <p:ph idx="3" type="subTitle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3" name="Google Shape;183;p28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4" name="Google Shape;184;p28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grpSp>
        <p:nvGrpSpPr>
          <p:cNvPr id="185" name="Google Shape;185;p28"/>
          <p:cNvGrpSpPr/>
          <p:nvPr/>
        </p:nvGrpSpPr>
        <p:grpSpPr>
          <a:xfrm>
            <a:off x="3095387" y="1241947"/>
            <a:ext cx="2953226" cy="2951755"/>
            <a:chOff x="3102287" y="1429998"/>
            <a:chExt cx="2953226" cy="2951755"/>
          </a:xfrm>
        </p:grpSpPr>
        <p:sp>
          <p:nvSpPr>
            <p:cNvPr id="186" name="Google Shape;186;p28"/>
            <p:cNvSpPr/>
            <p:nvPr/>
          </p:nvSpPr>
          <p:spPr>
            <a:xfrm>
              <a:off x="4016728" y="1429998"/>
              <a:ext cx="1634040" cy="1193736"/>
            </a:xfrm>
            <a:custGeom>
              <a:rect b="b" l="l" r="r" t="t"/>
              <a:pathLst>
                <a:path extrusionOk="0" h="21010" w="21600">
                  <a:moveTo>
                    <a:pt x="21600" y="8145"/>
                  </a:moveTo>
                  <a:cubicBezTo>
                    <a:pt x="19118" y="4624"/>
                    <a:pt x="15943" y="2102"/>
                    <a:pt x="12437" y="865"/>
                  </a:cubicBezTo>
                  <a:cubicBezTo>
                    <a:pt x="8312" y="-590"/>
                    <a:pt x="3942" y="-201"/>
                    <a:pt x="0" y="1973"/>
                  </a:cubicBezTo>
                  <a:lnTo>
                    <a:pt x="0" y="21010"/>
                  </a:lnTo>
                  <a:cubicBezTo>
                    <a:pt x="500" y="19693"/>
                    <a:pt x="1192" y="18521"/>
                    <a:pt x="2034" y="17562"/>
                  </a:cubicBezTo>
                  <a:cubicBezTo>
                    <a:pt x="2905" y="16572"/>
                    <a:pt x="3919" y="15829"/>
                    <a:pt x="5014" y="15380"/>
                  </a:cubicBezTo>
                  <a:lnTo>
                    <a:pt x="21600" y="8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3102287" y="1570339"/>
              <a:ext cx="1038072" cy="1787832"/>
            </a:xfrm>
            <a:custGeom>
              <a:rect b="b" l="l" r="r" t="t"/>
              <a:pathLst>
                <a:path extrusionOk="0" h="21600" w="21156">
                  <a:moveTo>
                    <a:pt x="17200" y="0"/>
                  </a:moveTo>
                  <a:cubicBezTo>
                    <a:pt x="12221" y="1401"/>
                    <a:pt x="7988" y="3585"/>
                    <a:pt x="4962" y="6316"/>
                  </a:cubicBezTo>
                  <a:cubicBezTo>
                    <a:pt x="1268" y="9650"/>
                    <a:pt x="-444" y="13619"/>
                    <a:pt x="98" y="17595"/>
                  </a:cubicBezTo>
                  <a:lnTo>
                    <a:pt x="21156" y="21600"/>
                  </a:lnTo>
                  <a:cubicBezTo>
                    <a:pt x="19937" y="20911"/>
                    <a:pt x="18965" y="20084"/>
                    <a:pt x="18298" y="19168"/>
                  </a:cubicBezTo>
                  <a:cubicBezTo>
                    <a:pt x="17547" y="18136"/>
                    <a:pt x="17200" y="17017"/>
                    <a:pt x="17283" y="15894"/>
                  </a:cubicBezTo>
                  <a:lnTo>
                    <a:pt x="17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3115511" y="3097809"/>
              <a:ext cx="1752732" cy="1245780"/>
            </a:xfrm>
            <a:custGeom>
              <a:rect b="b" l="l" r="r" t="t"/>
              <a:pathLst>
                <a:path extrusionOk="0" h="21600" w="21600">
                  <a:moveTo>
                    <a:pt x="21600" y="6445"/>
                  </a:moveTo>
                  <a:lnTo>
                    <a:pt x="13829" y="21600"/>
                  </a:lnTo>
                  <a:cubicBezTo>
                    <a:pt x="10009" y="20297"/>
                    <a:pt x="6587" y="17300"/>
                    <a:pt x="4071" y="13051"/>
                  </a:cubicBezTo>
                  <a:cubicBezTo>
                    <a:pt x="1866" y="9328"/>
                    <a:pt x="455" y="4804"/>
                    <a:pt x="0" y="0"/>
                  </a:cubicBezTo>
                  <a:lnTo>
                    <a:pt x="15759" y="7124"/>
                  </a:lnTo>
                  <a:cubicBezTo>
                    <a:pt x="16726" y="7545"/>
                    <a:pt x="17742" y="7698"/>
                    <a:pt x="18751" y="7576"/>
                  </a:cubicBezTo>
                  <a:cubicBezTo>
                    <a:pt x="19743" y="7456"/>
                    <a:pt x="20710" y="7073"/>
                    <a:pt x="21600" y="64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4311781" y="2799840"/>
              <a:ext cx="1526364" cy="1581913"/>
            </a:xfrm>
            <a:custGeom>
              <a:rect b="b" l="l" r="r" t="t"/>
              <a:pathLst>
                <a:path extrusionOk="0" h="21243" w="21600">
                  <a:moveTo>
                    <a:pt x="12593" y="0"/>
                  </a:moveTo>
                  <a:lnTo>
                    <a:pt x="21600" y="11784"/>
                  </a:lnTo>
                  <a:cubicBezTo>
                    <a:pt x="19267" y="15419"/>
                    <a:pt x="15759" y="18239"/>
                    <a:pt x="11598" y="19826"/>
                  </a:cubicBezTo>
                  <a:cubicBezTo>
                    <a:pt x="7919" y="21229"/>
                    <a:pt x="3894" y="21600"/>
                    <a:pt x="0" y="20896"/>
                  </a:cubicBezTo>
                  <a:lnTo>
                    <a:pt x="10857" y="6567"/>
                  </a:lnTo>
                  <a:cubicBezTo>
                    <a:pt x="11599" y="5663"/>
                    <a:pt x="12137" y="4623"/>
                    <a:pt x="12439" y="3514"/>
                  </a:cubicBezTo>
                  <a:cubicBezTo>
                    <a:pt x="12751" y="2366"/>
                    <a:pt x="12804" y="1168"/>
                    <a:pt x="12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4676823" y="1946286"/>
              <a:ext cx="1378690" cy="1668222"/>
            </a:xfrm>
            <a:custGeom>
              <a:rect b="b" l="l" r="r" t="t"/>
              <a:pathLst>
                <a:path extrusionOk="0" h="21600" w="21337">
                  <a:moveTo>
                    <a:pt x="0" y="4387"/>
                  </a:moveTo>
                  <a:lnTo>
                    <a:pt x="15846" y="0"/>
                  </a:lnTo>
                  <a:cubicBezTo>
                    <a:pt x="19012" y="3104"/>
                    <a:pt x="20914" y="6970"/>
                    <a:pt x="21275" y="11038"/>
                  </a:cubicBezTo>
                  <a:cubicBezTo>
                    <a:pt x="21600" y="14704"/>
                    <a:pt x="20656" y="18371"/>
                    <a:pt x="18557" y="21600"/>
                  </a:cubicBezTo>
                  <a:lnTo>
                    <a:pt x="6371" y="7619"/>
                  </a:lnTo>
                  <a:cubicBezTo>
                    <a:pt x="5672" y="6816"/>
                    <a:pt x="4801" y="6128"/>
                    <a:pt x="3803" y="5590"/>
                  </a:cubicBezTo>
                  <a:cubicBezTo>
                    <a:pt x="2651" y="4968"/>
                    <a:pt x="1355" y="4558"/>
                    <a:pt x="0" y="4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1" name="Google Shape;191;p28"/>
            <p:cNvSpPr txBox="1"/>
            <p:nvPr/>
          </p:nvSpPr>
          <p:spPr>
            <a:xfrm>
              <a:off x="4444343" y="1670781"/>
              <a:ext cx="3123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01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2" name="Google Shape;192;p28"/>
            <p:cNvSpPr txBox="1"/>
            <p:nvPr/>
          </p:nvSpPr>
          <p:spPr>
            <a:xfrm>
              <a:off x="5443660" y="2500224"/>
              <a:ext cx="3606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02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3" name="Google Shape;193;p28"/>
            <p:cNvSpPr txBox="1"/>
            <p:nvPr/>
          </p:nvSpPr>
          <p:spPr>
            <a:xfrm>
              <a:off x="4929328" y="3709325"/>
              <a:ext cx="368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03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4" name="Google Shape;194;p28"/>
            <p:cNvSpPr txBox="1"/>
            <p:nvPr/>
          </p:nvSpPr>
          <p:spPr>
            <a:xfrm>
              <a:off x="3677557" y="3598802"/>
              <a:ext cx="386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04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5" name="Google Shape;195;p28"/>
            <p:cNvSpPr txBox="1"/>
            <p:nvPr/>
          </p:nvSpPr>
          <p:spPr>
            <a:xfrm>
              <a:off x="3395840" y="2345006"/>
              <a:ext cx="3804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05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</p:grpSp>
      <p:sp>
        <p:nvSpPr>
          <p:cNvPr id="196" name="Google Shape;196;p28"/>
          <p:cNvSpPr txBox="1"/>
          <p:nvPr>
            <p:ph idx="5" type="subTitle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 Medium"/>
              <a:buNone/>
              <a:defRPr sz="28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ter"/>
              <a:buChar char="●"/>
              <a:defRPr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9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Relationship Id="rId7" Type="http://schemas.openxmlformats.org/officeDocument/2006/relationships/image" Target="../media/image8.png"/><Relationship Id="rId8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200"/>
              <a:t>Heart disease</a:t>
            </a:r>
            <a:endParaRPr sz="4200"/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3770150" y="4352700"/>
            <a:ext cx="29106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Salaheddine HOUKMI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Clément ROUANET</a:t>
            </a:r>
            <a:endParaRPr/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3100" y="1884475"/>
            <a:ext cx="3806650" cy="20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idx="1" type="subTitle"/>
          </p:nvPr>
        </p:nvSpPr>
        <p:spPr>
          <a:xfrm>
            <a:off x="273225" y="673850"/>
            <a:ext cx="41889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b="1" lang="f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:</a:t>
            </a:r>
            <a:r>
              <a:rPr lang="f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age de la personne (en années)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b="1" lang="f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sex :</a:t>
            </a:r>
            <a:r>
              <a:rPr lang="f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sexe de la personne (0 = femme, 1 = homme)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b="1" lang="f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 :</a:t>
            </a:r>
            <a:r>
              <a:rPr lang="f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type de douleur thoracique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➢"/>
            </a:pPr>
            <a:r>
              <a:rPr lang="f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Valeur 0 : asymptomatique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➢"/>
            </a:pPr>
            <a:r>
              <a:rPr lang="f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Valeur 1 : angine atypique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➢"/>
            </a:pPr>
            <a:r>
              <a:rPr lang="f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Valeur 2 : douleur non angineuse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➢"/>
            </a:pPr>
            <a:r>
              <a:rPr lang="f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Valeur 3 : angine typique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b="1" lang="f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trestbps : </a:t>
            </a:r>
            <a:r>
              <a:rPr lang="f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tension artérielle au repos de la personne (mmHg à l'admission à l'hôpital)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b="1" lang="f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chol :</a:t>
            </a:r>
            <a:r>
              <a:rPr lang="f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mesure du cholestérol de la personne en mg/dl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b="1" lang="f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fbs : </a:t>
            </a:r>
            <a:r>
              <a:rPr lang="f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glycémie à jeun de la personne (&gt; 120 mg/dl, 1 = vrai ; 0 = faux)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b="1" lang="f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restecg : </a:t>
            </a:r>
            <a:r>
              <a:rPr lang="f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résultats électrocardiographiques au repos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➢"/>
            </a:pPr>
            <a:r>
              <a:rPr lang="f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Valeur 0 : montrant une hypertrophie ventriculaire gauche probable ou  certaine selon les critères d'Estes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➢"/>
            </a:pPr>
            <a:r>
              <a:rPr lang="f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Valeur 1 : normale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➢"/>
            </a:pPr>
            <a:r>
              <a:rPr lang="f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Valeur 2 : présentant une anomalie de l'onde ST-T (inversions de l'onde T et/ou élévation ou dépression ST &gt; 0,05 mV)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09" name="Google Shape;209;p30"/>
          <p:cNvSpPr txBox="1"/>
          <p:nvPr>
            <p:ph type="title"/>
          </p:nvPr>
        </p:nvSpPr>
        <p:spPr>
          <a:xfrm>
            <a:off x="3160925" y="102700"/>
            <a:ext cx="26130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210" name="Google Shape;210;p30"/>
          <p:cNvSpPr txBox="1"/>
          <p:nvPr>
            <p:ph idx="3" type="subTitle"/>
          </p:nvPr>
        </p:nvSpPr>
        <p:spPr>
          <a:xfrm>
            <a:off x="4402200" y="799850"/>
            <a:ext cx="46509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b="1" lang="f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thalach : </a:t>
            </a:r>
            <a:r>
              <a:rPr lang="f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fréquence cardiaque maximale atteinte par la personne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b="1" lang="f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exang : </a:t>
            </a:r>
            <a:r>
              <a:rPr lang="f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angine induite par l'exercice (1 = oui ; 0 = non)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b="1" lang="f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oldpeak : </a:t>
            </a:r>
            <a:r>
              <a:rPr lang="f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dépression ST induite par l'exercice par rapport au repos (« ST » se rapporte aux positions sur le tracé ECG)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b="1" lang="f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slope: </a:t>
            </a:r>
            <a:r>
              <a:rPr lang="f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pente du segment ST de l'exercice de pointe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➢"/>
            </a:pPr>
            <a:r>
              <a:rPr lang="f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: pente descendante, 1 : plat, 2 : ascendant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b="1" lang="f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 : </a:t>
            </a:r>
            <a:r>
              <a:rPr lang="f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 nombre de navires majeurs (0–3)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b="1" lang="f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thal : </a:t>
            </a:r>
            <a:r>
              <a:rPr lang="f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trouble sanguin appelé thalassémie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➢"/>
            </a:pPr>
            <a:r>
              <a:rPr lang="f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Valeur 0 : NULL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➢"/>
            </a:pPr>
            <a:r>
              <a:rPr lang="f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Valeur 1 : défaut corrigé (pas de flux sanguin dans une partie du cœur)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➢"/>
            </a:pPr>
            <a:r>
              <a:rPr lang="f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Valeur 2 : flux sanguin normal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➢"/>
            </a:pPr>
            <a:r>
              <a:rPr lang="f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Valeur 3 : défaut réversible (un flux sanguin est observé mais il n'est pas normal)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b="1" lang="f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 : </a:t>
            </a:r>
            <a:r>
              <a:rPr lang="f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Maladie cardiaque (0 = non, 1 = oui)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3451150" y="828700"/>
            <a:ext cx="3589800" cy="9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latin typeface="Arial"/>
                <a:ea typeface="Arial"/>
                <a:cs typeface="Arial"/>
                <a:sym typeface="Arial"/>
              </a:rPr>
              <a:t>I - Exploitation des données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1"/>
          <p:cNvSpPr txBox="1"/>
          <p:nvPr>
            <p:ph idx="1" type="subTitle"/>
          </p:nvPr>
        </p:nvSpPr>
        <p:spPr>
          <a:xfrm>
            <a:off x="1719050" y="2050350"/>
            <a:ext cx="3589800" cy="9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 dataframe comprend </a:t>
            </a:r>
            <a:r>
              <a:rPr b="1"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1025 lignes </a:t>
            </a: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 </a:t>
            </a:r>
            <a:r>
              <a:rPr b="1"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 colonnes</a:t>
            </a: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type float et int. Il n’y a pas de colonnes catégorielles.</a:t>
            </a:r>
            <a:endParaRPr/>
          </a:p>
        </p:txBody>
      </p:sp>
      <p:pic>
        <p:nvPicPr>
          <p:cNvPr id="217" name="Google Shape;2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150" y="2996400"/>
            <a:ext cx="573405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 txBox="1"/>
          <p:nvPr/>
        </p:nvSpPr>
        <p:spPr>
          <a:xfrm>
            <a:off x="1765825" y="1392000"/>
            <a:ext cx="29130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chemeClr val="dk1"/>
                </a:solidFill>
              </a:rPr>
              <a:t>1 - Exploration des données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3439875" y="802900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latin typeface="Arial"/>
                <a:ea typeface="Arial"/>
                <a:cs typeface="Arial"/>
                <a:sym typeface="Arial"/>
              </a:rPr>
              <a:t>II - Nettoyage des données</a:t>
            </a:r>
            <a:endParaRPr/>
          </a:p>
        </p:txBody>
      </p:sp>
      <p:sp>
        <p:nvSpPr>
          <p:cNvPr id="224" name="Google Shape;224;p32"/>
          <p:cNvSpPr txBox="1"/>
          <p:nvPr>
            <p:ph idx="1" type="subTitle"/>
          </p:nvPr>
        </p:nvSpPr>
        <p:spPr>
          <a:xfrm>
            <a:off x="1842775" y="1374275"/>
            <a:ext cx="3589800" cy="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1 - Valeurs dupliquées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800"/>
              </a:spcBef>
              <a:spcAft>
                <a:spcPts val="6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2"/>
          <p:cNvSpPr txBox="1"/>
          <p:nvPr/>
        </p:nvSpPr>
        <p:spPr>
          <a:xfrm>
            <a:off x="1842775" y="1923275"/>
            <a:ext cx="3841800" cy="28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La base de données comporte </a:t>
            </a:r>
            <a:r>
              <a:rPr b="1" lang="fr"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723 lignes </a:t>
            </a:r>
            <a:r>
              <a:rPr lang="fr"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dupliquées, qui ont été supprimées afin d'éviter l'ajustement excessif et d'améliorer la qualité des données. Les </a:t>
            </a:r>
            <a:r>
              <a:rPr b="1" lang="fr"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302 lignes </a:t>
            </a:r>
            <a:r>
              <a:rPr lang="fr"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restantes sont équilibrées pour chaque classe (0 et 1), ce qui se traduit par </a:t>
            </a:r>
            <a:r>
              <a:rPr lang="fr" sz="1300" u="sng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une meilleure performance du modèle, une évaluation plus précise et une limitation de la surreprésentation pour éviter l'ajustement excessif.</a:t>
            </a:r>
            <a:endParaRPr sz="1300" u="sng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26" name="Google Shape;22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6925" y="1453000"/>
            <a:ext cx="3202700" cy="341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idx="1" type="subTitle"/>
          </p:nvPr>
        </p:nvSpPr>
        <p:spPr>
          <a:xfrm>
            <a:off x="1887750" y="1064875"/>
            <a:ext cx="3589800" cy="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2- </a:t>
            </a:r>
            <a:r>
              <a:rPr lang="f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Valeurs nulles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800"/>
              </a:spcBef>
              <a:spcAft>
                <a:spcPts val="6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3"/>
          <p:cNvSpPr txBox="1"/>
          <p:nvPr/>
        </p:nvSpPr>
        <p:spPr>
          <a:xfrm>
            <a:off x="2249450" y="1720825"/>
            <a:ext cx="3902700" cy="29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2 colonnes comportent de valeurs nulles :</a:t>
            </a:r>
            <a:endParaRPr sz="13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ter"/>
              <a:buChar char="●"/>
            </a:pPr>
            <a:r>
              <a:rPr i="1" lang="fr" sz="1100">
                <a:solidFill>
                  <a:schemeClr val="dk1"/>
                </a:solidFill>
              </a:rPr>
              <a:t>trestbps</a:t>
            </a:r>
            <a:endParaRPr i="1"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fr" sz="1100">
                <a:solidFill>
                  <a:schemeClr val="dk1"/>
                </a:solidFill>
              </a:rPr>
              <a:t>âge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7F7F7F"/>
                </a:solidFill>
              </a:rPr>
              <a:t>Traitement :</a:t>
            </a:r>
            <a:endParaRPr>
              <a:solidFill>
                <a:srgbClr val="7F7F7F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fr" sz="1100">
                <a:solidFill>
                  <a:schemeClr val="dk1"/>
                </a:solidFill>
              </a:rPr>
              <a:t>Remplacement par la moyenne pour </a:t>
            </a:r>
            <a:r>
              <a:rPr i="1" lang="fr" sz="1100">
                <a:solidFill>
                  <a:schemeClr val="dk1"/>
                </a:solidFill>
              </a:rPr>
              <a:t>trestbps</a:t>
            </a:r>
            <a:endParaRPr i="1"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fr" sz="1100">
                <a:solidFill>
                  <a:schemeClr val="dk1"/>
                </a:solidFill>
              </a:rPr>
              <a:t>Suppression des valeurs nulles de </a:t>
            </a:r>
            <a:r>
              <a:rPr lang="fr" sz="1100">
                <a:solidFill>
                  <a:schemeClr val="dk1"/>
                </a:solidFill>
              </a:rPr>
              <a:t>âge</a:t>
            </a:r>
            <a:endParaRPr i="1" sz="1100">
              <a:solidFill>
                <a:schemeClr val="dk1"/>
              </a:solidFill>
            </a:endParaRPr>
          </a:p>
        </p:txBody>
      </p:sp>
      <p:pic>
        <p:nvPicPr>
          <p:cNvPr id="233" name="Google Shape;23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9600" y="1720824"/>
            <a:ext cx="2687051" cy="27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1730325" y="997400"/>
            <a:ext cx="35898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latin typeface="Arial"/>
                <a:ea typeface="Arial"/>
                <a:cs typeface="Arial"/>
                <a:sym typeface="Arial"/>
              </a:rPr>
              <a:t>3 - valeurs aberrantes</a:t>
            </a:r>
            <a:endParaRPr/>
          </a:p>
        </p:txBody>
      </p:sp>
      <p:sp>
        <p:nvSpPr>
          <p:cNvPr id="239" name="Google Shape;239;p34"/>
          <p:cNvSpPr txBox="1"/>
          <p:nvPr>
            <p:ph idx="1" type="subTitle"/>
          </p:nvPr>
        </p:nvSpPr>
        <p:spPr>
          <a:xfrm>
            <a:off x="1809025" y="1559288"/>
            <a:ext cx="35898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 champs les plus corrélés au champ target sont :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 avec 0.43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thalach avec 0.42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slope avec 0.35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 colonnes qui comportent les valeurs aberrantes 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‘ca’ → Suppression des valeurs 4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‘thal’ → Suppression des valeurs 0 ( </a:t>
            </a:r>
            <a:r>
              <a:rPr i="1"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‘chol’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‘thalach’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4900" y="1524575"/>
            <a:ext cx="3181699" cy="281173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4"/>
          <p:cNvSpPr/>
          <p:nvPr/>
        </p:nvSpPr>
        <p:spPr>
          <a:xfrm>
            <a:off x="3014250" y="3261700"/>
            <a:ext cx="78900" cy="371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2" name="Google Shape;242;p34"/>
          <p:cNvSpPr txBox="1"/>
          <p:nvPr/>
        </p:nvSpPr>
        <p:spPr>
          <a:xfrm>
            <a:off x="3093150" y="3171775"/>
            <a:ext cx="27507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dk1"/>
                </a:solidFill>
              </a:rPr>
              <a:t>suppression des lignes correspondant aux valeurs supérieures ou inférieures des limites supérieures et inférieures des boîtes à moustaches.</a:t>
            </a:r>
            <a:endParaRPr sz="12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3" name="Google Shape;243;p34"/>
          <p:cNvSpPr txBox="1"/>
          <p:nvPr/>
        </p:nvSpPr>
        <p:spPr>
          <a:xfrm>
            <a:off x="2238200" y="4116475"/>
            <a:ext cx="38691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chemeClr val="dk1"/>
                </a:solidFill>
              </a:rPr>
              <a:t>A la fin de cette étape, le dataframe ne comporte plus de valeurs aberrantes et est composé de </a:t>
            </a:r>
            <a:r>
              <a:rPr b="1" lang="fr" sz="1100" u="sng">
                <a:solidFill>
                  <a:schemeClr val="dk1"/>
                </a:solidFill>
              </a:rPr>
              <a:t>262 lignes</a:t>
            </a:r>
            <a:r>
              <a:rPr lang="fr" sz="1100">
                <a:solidFill>
                  <a:schemeClr val="dk1"/>
                </a:solidFill>
              </a:rPr>
              <a:t>, qui seront ensuite celles sur qui l’apprentissage sera effectué.</a:t>
            </a:r>
            <a:endParaRPr sz="13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type="title"/>
          </p:nvPr>
        </p:nvSpPr>
        <p:spPr>
          <a:xfrm>
            <a:off x="3109050" y="151600"/>
            <a:ext cx="43326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Processing</a:t>
            </a:r>
            <a:endParaRPr/>
          </a:p>
        </p:txBody>
      </p:sp>
      <p:sp>
        <p:nvSpPr>
          <p:cNvPr id="249" name="Google Shape;249;p35"/>
          <p:cNvSpPr txBox="1"/>
          <p:nvPr/>
        </p:nvSpPr>
        <p:spPr>
          <a:xfrm>
            <a:off x="1805450" y="1169550"/>
            <a:ext cx="73839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Séparation des données : </a:t>
            </a:r>
            <a:r>
              <a:rPr i="1" lang="fr"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train_test_split </a:t>
            </a:r>
            <a:endParaRPr i="1" sz="13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Mise à l'échelle des caractéristiques : </a:t>
            </a:r>
            <a:r>
              <a:rPr i="1" lang="fr"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StandardScaler </a:t>
            </a:r>
            <a:endParaRPr i="1" sz="13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Recherche Hyperparamètres : </a:t>
            </a:r>
            <a:r>
              <a:rPr i="1" lang="fr"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GridSearchCV </a:t>
            </a:r>
            <a:endParaRPr i="1" sz="13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Entraînement du modèle : </a:t>
            </a:r>
            <a:r>
              <a:rPr i="1" lang="fr"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fit</a:t>
            </a:r>
            <a:endParaRPr i="1" sz="13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fr"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fr"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P</a:t>
            </a:r>
            <a:r>
              <a:rPr lang="fr"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rédiction du modèle : </a:t>
            </a:r>
            <a:r>
              <a:rPr i="1" lang="fr"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predict</a:t>
            </a:r>
            <a:endParaRPr i="1" sz="13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idx="4294967295" type="title"/>
          </p:nvPr>
        </p:nvSpPr>
        <p:spPr>
          <a:xfrm>
            <a:off x="2727925" y="71700"/>
            <a:ext cx="43326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 d’apprentissage</a:t>
            </a:r>
            <a:endParaRPr/>
          </a:p>
        </p:txBody>
      </p:sp>
      <p:sp>
        <p:nvSpPr>
          <p:cNvPr id="255" name="Google Shape;255;p36"/>
          <p:cNvSpPr txBox="1"/>
          <p:nvPr/>
        </p:nvSpPr>
        <p:spPr>
          <a:xfrm>
            <a:off x="343100" y="705700"/>
            <a:ext cx="2325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</a:rPr>
              <a:t>SVM (Support Vector Machine)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256" name="Google Shape;256;p36"/>
          <p:cNvPicPr preferRelativeResize="0"/>
          <p:nvPr/>
        </p:nvPicPr>
        <p:blipFill rotWithShape="1">
          <a:blip r:embed="rId3">
            <a:alphaModFix/>
          </a:blip>
          <a:srcRect b="-8518" l="0" r="-9986" t="0"/>
          <a:stretch/>
        </p:blipFill>
        <p:spPr>
          <a:xfrm>
            <a:off x="207825" y="1449674"/>
            <a:ext cx="2705975" cy="24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25" y="3911188"/>
            <a:ext cx="2495550" cy="915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153188"/>
            <a:ext cx="249555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6"/>
          <p:cNvSpPr txBox="1"/>
          <p:nvPr/>
        </p:nvSpPr>
        <p:spPr>
          <a:xfrm>
            <a:off x="6438550" y="778200"/>
            <a:ext cx="2665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</a:rPr>
              <a:t>Random Forest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60" name="Google Shape;260;p36"/>
          <p:cNvSpPr txBox="1"/>
          <p:nvPr/>
        </p:nvSpPr>
        <p:spPr>
          <a:xfrm>
            <a:off x="3143100" y="720563"/>
            <a:ext cx="3040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</a:rPr>
              <a:t>KNN (Nearest Neighbour classification)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261" name="Google Shape;261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44400" y="1148425"/>
            <a:ext cx="18288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39250" y="1477155"/>
            <a:ext cx="2665500" cy="2435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30450" y="3927013"/>
            <a:ext cx="2665500" cy="960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2400" y="4979375"/>
            <a:ext cx="155465" cy="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36485" y="1172147"/>
            <a:ext cx="2778477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379363" y="1435372"/>
            <a:ext cx="2492697" cy="2272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515000" y="4011300"/>
            <a:ext cx="2409275" cy="88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>
            <p:ph idx="4294967295" type="title"/>
          </p:nvPr>
        </p:nvSpPr>
        <p:spPr>
          <a:xfrm>
            <a:off x="2727925" y="71700"/>
            <a:ext cx="43326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Comparaisons des mo</a:t>
            </a:r>
            <a:r>
              <a:rPr lang="fr"/>
              <a:t>dèles</a:t>
            </a:r>
            <a:endParaRPr/>
          </a:p>
        </p:txBody>
      </p:sp>
      <p:pic>
        <p:nvPicPr>
          <p:cNvPr id="273" name="Google Shape;27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8200"/>
            <a:ext cx="4332600" cy="3428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7375" y="778200"/>
            <a:ext cx="435292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Monochrome - v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