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8" r:id="rId9"/>
    <p:sldId id="269" r:id="rId10"/>
    <p:sldId id="262" r:id="rId11"/>
    <p:sldId id="270" r:id="rId12"/>
    <p:sldId id="263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574" autoAdjust="0"/>
  </p:normalViewPr>
  <p:slideViewPr>
    <p:cSldViewPr snapToGrid="0" snapToObjects="1">
      <p:cViewPr varScale="1">
        <p:scale>
          <a:sx n="99" d="100"/>
          <a:sy n="99" d="100"/>
        </p:scale>
        <p:origin x="-127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23/05/15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23/05/15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23/05/15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23/05/15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23/05/15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23/05/15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23/05/15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rme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23/05/15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23/05/15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23/05/15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23/05/15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23/05/15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23/05/15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23/05/15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23/05/15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23/05/15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23/05/15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Analysis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Premier </a:t>
            </a:r>
            <a:r>
              <a:rPr lang="fr-FR" dirty="0" err="1" smtClean="0"/>
              <a:t>League</a:t>
            </a:r>
            <a:r>
              <a:rPr lang="fr-FR" dirty="0" smtClean="0"/>
              <a:t> 2011/2012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4827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Detection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 smtClean="0">
                <a:ln w="1905"/>
                <a:solidFill>
                  <a:srgbClr val="1466C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Midfielder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86" y="3428999"/>
            <a:ext cx="5368290" cy="233870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195793" y="2897581"/>
            <a:ext cx="1883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>
                <a:solidFill>
                  <a:srgbClr val="1466C5"/>
                </a:solidFill>
              </a:rPr>
              <a:t>Aggregate</a:t>
            </a:r>
            <a:r>
              <a:rPr lang="fr-FR" i="1" dirty="0" smtClean="0">
                <a:solidFill>
                  <a:srgbClr val="1466C5"/>
                </a:solidFill>
              </a:rPr>
              <a:t> </a:t>
            </a:r>
            <a:r>
              <a:rPr lang="fr-FR" i="1" dirty="0" err="1" smtClean="0">
                <a:solidFill>
                  <a:srgbClr val="1466C5"/>
                </a:solidFill>
              </a:rPr>
              <a:t>operator</a:t>
            </a:r>
            <a:endParaRPr lang="fr-FR" i="1" dirty="0">
              <a:solidFill>
                <a:srgbClr val="1466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323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 smtClean="0">
                <a:ln w="1905"/>
                <a:solidFill>
                  <a:srgbClr val="1466C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Midfielder</a:t>
            </a:r>
            <a:r>
              <a:rPr lang="fr-FR" b="1" dirty="0" smtClean="0">
                <a:ln w="1905"/>
                <a:solidFill>
                  <a:srgbClr val="1466C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endParaRPr lang="fr-FR" b="1" dirty="0">
              <a:ln w="1905"/>
              <a:solidFill>
                <a:srgbClr val="1466C5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8" name="Imag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5" y="4085469"/>
            <a:ext cx="5760720" cy="1522730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5" y="3428999"/>
            <a:ext cx="1356271" cy="3117694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62" y="3428999"/>
            <a:ext cx="4181475" cy="2472055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429000"/>
            <a:ext cx="2286000" cy="227457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Detection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515670" y="6177361"/>
            <a:ext cx="88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>
                <a:solidFill>
                  <a:srgbClr val="1466C5"/>
                </a:solidFill>
              </a:rPr>
              <a:t>Results</a:t>
            </a:r>
            <a:endParaRPr lang="fr-FR" i="1" dirty="0">
              <a:solidFill>
                <a:srgbClr val="1466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150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Detection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9775" y="2634475"/>
            <a:ext cx="7662864" cy="3267169"/>
          </a:xfrm>
        </p:spPr>
        <p:txBody>
          <a:bodyPr/>
          <a:lstStyle/>
          <a:p>
            <a:r>
              <a:rPr lang="fr-FR" b="1" dirty="0" err="1" smtClean="0">
                <a:ln w="1905"/>
                <a:solidFill>
                  <a:srgbClr val="1466C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Forward</a:t>
            </a:r>
            <a:endParaRPr lang="fr-FR" b="1" dirty="0">
              <a:ln w="1905"/>
              <a:solidFill>
                <a:srgbClr val="1466C5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222365" y="3633110"/>
            <a:ext cx="1883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>
                <a:solidFill>
                  <a:srgbClr val="1466C5"/>
                </a:solidFill>
              </a:rPr>
              <a:t>Aggregate</a:t>
            </a:r>
            <a:r>
              <a:rPr lang="fr-FR" i="1" dirty="0" smtClean="0">
                <a:solidFill>
                  <a:srgbClr val="1466C5"/>
                </a:solidFill>
              </a:rPr>
              <a:t> </a:t>
            </a:r>
            <a:r>
              <a:rPr lang="fr-FR" i="1" dirty="0" err="1" smtClean="0">
                <a:solidFill>
                  <a:srgbClr val="1466C5"/>
                </a:solidFill>
              </a:rPr>
              <a:t>operator</a:t>
            </a:r>
            <a:endParaRPr lang="fr-FR" i="1" dirty="0">
              <a:solidFill>
                <a:srgbClr val="1466C5"/>
              </a:solidFill>
            </a:endParaRPr>
          </a:p>
        </p:txBody>
      </p:sp>
      <p:pic>
        <p:nvPicPr>
          <p:cNvPr id="6" name="Imag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5" y="5290814"/>
            <a:ext cx="5482590" cy="144526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577832" y="5901644"/>
            <a:ext cx="88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>
                <a:solidFill>
                  <a:srgbClr val="1466C5"/>
                </a:solidFill>
              </a:rPr>
              <a:t>Results</a:t>
            </a:r>
            <a:endParaRPr lang="fr-FR" i="1" dirty="0">
              <a:solidFill>
                <a:srgbClr val="1466C5"/>
              </a:solidFill>
            </a:endParaRPr>
          </a:p>
        </p:txBody>
      </p:sp>
      <p:pic>
        <p:nvPicPr>
          <p:cNvPr id="8" name="Imag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5" y="3117127"/>
            <a:ext cx="4674140" cy="196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00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Detection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9775" y="2634475"/>
            <a:ext cx="7662864" cy="3267169"/>
          </a:xfrm>
        </p:spPr>
        <p:txBody>
          <a:bodyPr/>
          <a:lstStyle/>
          <a:p>
            <a:r>
              <a:rPr lang="fr-FR" b="1" dirty="0" err="1" smtClean="0">
                <a:ln w="1905"/>
                <a:solidFill>
                  <a:srgbClr val="1466C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Forward</a:t>
            </a:r>
            <a:endParaRPr lang="fr-FR" b="1" dirty="0">
              <a:ln w="1905"/>
              <a:solidFill>
                <a:srgbClr val="1466C5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8" name="Imag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71" y="3202105"/>
            <a:ext cx="3539490" cy="2155190"/>
          </a:xfrm>
          <a:prstGeom prst="rect">
            <a:avLst/>
          </a:prstGeom>
        </p:spPr>
      </p:pic>
      <p:pic>
        <p:nvPicPr>
          <p:cNvPr id="9" name="Imag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401" y="2496937"/>
            <a:ext cx="2510790" cy="141033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6426505" y="3970203"/>
            <a:ext cx="212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solidFill>
                  <a:srgbClr val="1466C5"/>
                </a:solidFill>
              </a:rPr>
              <a:t>Performance </a:t>
            </a:r>
            <a:r>
              <a:rPr lang="fr-FR" i="1" dirty="0" err="1" smtClean="0">
                <a:solidFill>
                  <a:srgbClr val="1466C5"/>
                </a:solidFill>
              </a:rPr>
              <a:t>operator</a:t>
            </a:r>
            <a:endParaRPr lang="fr-FR" i="1" dirty="0">
              <a:solidFill>
                <a:srgbClr val="1466C5"/>
              </a:solidFill>
            </a:endParaRPr>
          </a:p>
        </p:txBody>
      </p:sp>
      <p:pic>
        <p:nvPicPr>
          <p:cNvPr id="11" name="Imag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401" y="4647759"/>
            <a:ext cx="2699697" cy="177052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6232401" y="6471219"/>
            <a:ext cx="2851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>
                <a:solidFill>
                  <a:srgbClr val="1466C5"/>
                </a:solidFill>
              </a:rPr>
              <a:t>Representation</a:t>
            </a:r>
            <a:r>
              <a:rPr lang="fr-FR" i="1" dirty="0" smtClean="0">
                <a:solidFill>
                  <a:srgbClr val="1466C5"/>
                </a:solidFill>
              </a:rPr>
              <a:t> of </a:t>
            </a:r>
            <a:r>
              <a:rPr lang="fr-FR" i="1" dirty="0" err="1" smtClean="0">
                <a:solidFill>
                  <a:srgbClr val="1466C5"/>
                </a:solidFill>
              </a:rPr>
              <a:t>our</a:t>
            </a:r>
            <a:r>
              <a:rPr lang="fr-FR" i="1" dirty="0" smtClean="0">
                <a:solidFill>
                  <a:srgbClr val="1466C5"/>
                </a:solidFill>
              </a:rPr>
              <a:t> clusters</a:t>
            </a:r>
            <a:endParaRPr lang="fr-FR" i="1" dirty="0">
              <a:solidFill>
                <a:srgbClr val="1466C5"/>
              </a:solidFill>
            </a:endParaRPr>
          </a:p>
        </p:txBody>
      </p:sp>
      <p:pic>
        <p:nvPicPr>
          <p:cNvPr id="14" name="Image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02452"/>
            <a:ext cx="3081419" cy="1849001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1575310" y="5523387"/>
            <a:ext cx="955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solidFill>
                  <a:srgbClr val="1466C5"/>
                </a:solidFill>
              </a:rPr>
              <a:t>Solution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6" name="Image 1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4" y="3237373"/>
            <a:ext cx="5061585" cy="269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12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9775" y="2646804"/>
            <a:ext cx="7662864" cy="3267169"/>
          </a:xfrm>
        </p:spPr>
        <p:txBody>
          <a:bodyPr/>
          <a:lstStyle/>
          <a:p>
            <a:r>
              <a:rPr lang="fr-FR" b="1" u="sng" dirty="0" err="1" smtClean="0">
                <a:solidFill>
                  <a:srgbClr val="1466C5"/>
                </a:solidFill>
              </a:rPr>
              <a:t>Problematic</a:t>
            </a:r>
            <a:r>
              <a:rPr lang="fr-FR" b="1" u="sng" dirty="0" smtClean="0">
                <a:solidFill>
                  <a:srgbClr val="1466C5"/>
                </a:solidFill>
              </a:rPr>
              <a:t> </a:t>
            </a:r>
            <a:r>
              <a:rPr lang="fr-FR" b="1" u="sng" dirty="0" smtClean="0">
                <a:solidFill>
                  <a:srgbClr val="1466C5"/>
                </a:solidFill>
              </a:rPr>
              <a:t>:</a:t>
            </a:r>
            <a:r>
              <a:rPr lang="fr-FR" b="1" dirty="0" smtClean="0">
                <a:solidFill>
                  <a:srgbClr val="1466C5"/>
                </a:solidFill>
              </a:rPr>
              <a:t> </a:t>
            </a:r>
            <a:r>
              <a:rPr lang="en-US" i="1" dirty="0">
                <a:solidFill>
                  <a:srgbClr val="1466C5"/>
                </a:solidFill>
              </a:rPr>
              <a:t>How can we determine a specific group of player with data?</a:t>
            </a:r>
            <a:r>
              <a:rPr lang="fr-FR" i="1" dirty="0">
                <a:solidFill>
                  <a:srgbClr val="1466C5"/>
                </a:solidFill>
              </a:rPr>
              <a:t> </a:t>
            </a:r>
            <a:endParaRPr lang="fr-FR" i="1" dirty="0" smtClean="0">
              <a:solidFill>
                <a:srgbClr val="1466C5"/>
              </a:solidFill>
            </a:endParaRPr>
          </a:p>
          <a:p>
            <a:pPr marL="0" indent="0">
              <a:buNone/>
            </a:pPr>
            <a:endParaRPr lang="fr-FR" i="1" dirty="0" smtClean="0">
              <a:solidFill>
                <a:srgbClr val="1466C5"/>
              </a:solidFill>
            </a:endParaRPr>
          </a:p>
          <a:p>
            <a:r>
              <a:rPr lang="fr-FR" b="1" u="sng" dirty="0" smtClean="0">
                <a:solidFill>
                  <a:srgbClr val="1466C5"/>
                </a:solidFill>
              </a:rPr>
              <a:t>I] Introduction</a:t>
            </a:r>
          </a:p>
          <a:p>
            <a:r>
              <a:rPr lang="fr-FR" b="1" u="sng" dirty="0" smtClean="0">
                <a:solidFill>
                  <a:srgbClr val="1466C5"/>
                </a:solidFill>
              </a:rPr>
              <a:t>II]  </a:t>
            </a:r>
            <a:r>
              <a:rPr lang="fr-FR" b="1" u="sng" dirty="0" err="1" smtClean="0">
                <a:solidFill>
                  <a:srgbClr val="1466C5"/>
                </a:solidFill>
              </a:rPr>
              <a:t>My</a:t>
            </a:r>
            <a:r>
              <a:rPr lang="fr-FR" b="1" u="sng" dirty="0" smtClean="0">
                <a:solidFill>
                  <a:srgbClr val="1466C5"/>
                </a:solidFill>
              </a:rPr>
              <a:t> Data</a:t>
            </a:r>
          </a:p>
          <a:p>
            <a:r>
              <a:rPr lang="fr-FR" b="1" u="sng" dirty="0" smtClean="0">
                <a:solidFill>
                  <a:srgbClr val="1466C5"/>
                </a:solidFill>
              </a:rPr>
              <a:t>III] </a:t>
            </a:r>
            <a:r>
              <a:rPr lang="fr-FR" b="1" u="sng" dirty="0" err="1" smtClean="0">
                <a:solidFill>
                  <a:srgbClr val="1466C5"/>
                </a:solidFill>
              </a:rPr>
              <a:t>Detection</a:t>
            </a:r>
            <a:endParaRPr lang="fr-FR" b="1" u="sng" dirty="0">
              <a:solidFill>
                <a:srgbClr val="1466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091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723963"/>
          </a:xfrm>
        </p:spPr>
        <p:txBody>
          <a:bodyPr>
            <a:normAutofit/>
          </a:bodyPr>
          <a:lstStyle/>
          <a:p>
            <a:r>
              <a:rPr lang="fr-FR" b="1" u="sng" dirty="0" err="1" smtClean="0">
                <a:solidFill>
                  <a:srgbClr val="1466C5"/>
                </a:solidFill>
              </a:rPr>
              <a:t>What</a:t>
            </a:r>
            <a:r>
              <a:rPr lang="fr-FR" b="1" u="sng" dirty="0" smtClean="0">
                <a:solidFill>
                  <a:srgbClr val="1466C5"/>
                </a:solidFill>
              </a:rPr>
              <a:t> </a:t>
            </a:r>
            <a:r>
              <a:rPr lang="fr-FR" b="1" u="sng" dirty="0" err="1" smtClean="0">
                <a:solidFill>
                  <a:srgbClr val="1466C5"/>
                </a:solidFill>
              </a:rPr>
              <a:t>is</a:t>
            </a:r>
            <a:r>
              <a:rPr lang="fr-FR" b="1" u="sng" dirty="0" smtClean="0">
                <a:solidFill>
                  <a:srgbClr val="1466C5"/>
                </a:solidFill>
              </a:rPr>
              <a:t> Data </a:t>
            </a:r>
            <a:r>
              <a:rPr lang="fr-FR" b="1" u="sng" dirty="0" err="1" smtClean="0">
                <a:solidFill>
                  <a:srgbClr val="1466C5"/>
                </a:solidFill>
              </a:rPr>
              <a:t>Mining</a:t>
            </a:r>
            <a:r>
              <a:rPr lang="fr-FR" b="1" u="sng" dirty="0" smtClean="0">
                <a:solidFill>
                  <a:srgbClr val="1466C5"/>
                </a:solidFill>
              </a:rPr>
              <a:t>  ?</a:t>
            </a:r>
          </a:p>
          <a:p>
            <a:pPr marL="0" indent="0">
              <a:buNone/>
            </a:pPr>
            <a:r>
              <a:rPr lang="en-US" i="1" dirty="0">
                <a:solidFill>
                  <a:srgbClr val="1466C5"/>
                </a:solidFill>
              </a:rPr>
              <a:t>Data Mining is the process of extracting information knowledge from large volume of raw data</a:t>
            </a:r>
            <a:r>
              <a:rPr lang="en-US" i="1" dirty="0" smtClean="0">
                <a:solidFill>
                  <a:srgbClr val="1466C5"/>
                </a:solidFill>
              </a:rPr>
              <a:t>.</a:t>
            </a:r>
            <a:endParaRPr lang="fr-FR" i="1" dirty="0" smtClean="0">
              <a:solidFill>
                <a:srgbClr val="1466C5"/>
              </a:solidFill>
            </a:endParaRPr>
          </a:p>
          <a:p>
            <a:r>
              <a:rPr lang="fr-FR" b="1" u="sng" dirty="0" err="1" smtClean="0">
                <a:solidFill>
                  <a:srgbClr val="1466C5"/>
                </a:solidFill>
              </a:rPr>
              <a:t>What</a:t>
            </a:r>
            <a:r>
              <a:rPr lang="fr-FR" b="1" u="sng" dirty="0" smtClean="0">
                <a:solidFill>
                  <a:srgbClr val="1466C5"/>
                </a:solidFill>
              </a:rPr>
              <a:t> </a:t>
            </a:r>
            <a:r>
              <a:rPr lang="fr-FR" b="1" u="sng" dirty="0" err="1" smtClean="0">
                <a:solidFill>
                  <a:srgbClr val="1466C5"/>
                </a:solidFill>
              </a:rPr>
              <a:t>is</a:t>
            </a:r>
            <a:r>
              <a:rPr lang="fr-FR" b="1" u="sng" dirty="0" smtClean="0">
                <a:solidFill>
                  <a:srgbClr val="1466C5"/>
                </a:solidFill>
              </a:rPr>
              <a:t> </a:t>
            </a:r>
            <a:r>
              <a:rPr lang="fr-FR" b="1" u="sng" dirty="0" err="1" smtClean="0">
                <a:solidFill>
                  <a:srgbClr val="1466C5"/>
                </a:solidFill>
              </a:rPr>
              <a:t>RapidMiner</a:t>
            </a:r>
            <a:r>
              <a:rPr lang="fr-FR" b="1" u="sng" dirty="0" smtClean="0">
                <a:solidFill>
                  <a:srgbClr val="1466C5"/>
                </a:solidFill>
              </a:rPr>
              <a:t> ?</a:t>
            </a:r>
          </a:p>
          <a:p>
            <a:pPr marL="0" indent="0">
              <a:buNone/>
            </a:pPr>
            <a:r>
              <a:rPr lang="fr-FR" i="1" dirty="0" smtClean="0">
                <a:solidFill>
                  <a:srgbClr val="1466C5"/>
                </a:solidFill>
              </a:rPr>
              <a:t>« </a:t>
            </a:r>
            <a:r>
              <a:rPr lang="fr-FR" i="1" dirty="0" err="1" smtClean="0">
                <a:solidFill>
                  <a:srgbClr val="1466C5"/>
                </a:solidFill>
              </a:rPr>
              <a:t>RapidMiner's</a:t>
            </a:r>
            <a:r>
              <a:rPr lang="fr-FR" i="1" dirty="0" smtClean="0">
                <a:solidFill>
                  <a:srgbClr val="1466C5"/>
                </a:solidFill>
              </a:rPr>
              <a:t> </a:t>
            </a:r>
            <a:r>
              <a:rPr lang="fr-FR" i="1" dirty="0">
                <a:solidFill>
                  <a:srgbClr val="1466C5"/>
                </a:solidFill>
              </a:rPr>
              <a:t>code-free Modern </a:t>
            </a:r>
            <a:r>
              <a:rPr lang="fr-FR" i="1" dirty="0" err="1">
                <a:solidFill>
                  <a:srgbClr val="1466C5"/>
                </a:solidFill>
              </a:rPr>
              <a:t>Analytics</a:t>
            </a:r>
            <a:r>
              <a:rPr lang="fr-FR" i="1" dirty="0">
                <a:solidFill>
                  <a:srgbClr val="1466C5"/>
                </a:solidFill>
              </a:rPr>
              <a:t> </a:t>
            </a:r>
            <a:r>
              <a:rPr lang="fr-FR" i="1" dirty="0" err="1">
                <a:solidFill>
                  <a:srgbClr val="1466C5"/>
                </a:solidFill>
              </a:rPr>
              <a:t>platform</a:t>
            </a:r>
            <a:r>
              <a:rPr lang="fr-FR" i="1" dirty="0">
                <a:solidFill>
                  <a:srgbClr val="1466C5"/>
                </a:solidFill>
              </a:rPr>
              <a:t> </a:t>
            </a:r>
            <a:r>
              <a:rPr lang="fr-FR" i="1" dirty="0" err="1" smtClean="0">
                <a:solidFill>
                  <a:srgbClr val="1466C5"/>
                </a:solidFill>
              </a:rPr>
              <a:t>acceleratesproductivity</a:t>
            </a:r>
            <a:r>
              <a:rPr lang="fr-FR" i="1" dirty="0" smtClean="0">
                <a:solidFill>
                  <a:srgbClr val="1466C5"/>
                </a:solidFill>
              </a:rPr>
              <a:t> </a:t>
            </a:r>
            <a:r>
              <a:rPr lang="fr-FR" i="1" dirty="0">
                <a:solidFill>
                  <a:srgbClr val="1466C5"/>
                </a:solidFill>
              </a:rPr>
              <a:t>– </a:t>
            </a:r>
            <a:r>
              <a:rPr lang="fr-FR" i="1" dirty="0" err="1">
                <a:solidFill>
                  <a:srgbClr val="1466C5"/>
                </a:solidFill>
              </a:rPr>
              <a:t>from</a:t>
            </a:r>
            <a:r>
              <a:rPr lang="fr-FR" i="1" dirty="0">
                <a:solidFill>
                  <a:srgbClr val="1466C5"/>
                </a:solidFill>
              </a:rPr>
              <a:t> data </a:t>
            </a:r>
            <a:r>
              <a:rPr lang="fr-FR" i="1" dirty="0" err="1">
                <a:solidFill>
                  <a:srgbClr val="1466C5"/>
                </a:solidFill>
              </a:rPr>
              <a:t>prep</a:t>
            </a:r>
            <a:r>
              <a:rPr lang="fr-FR" i="1" dirty="0">
                <a:solidFill>
                  <a:srgbClr val="1466C5"/>
                </a:solidFill>
              </a:rPr>
              <a:t> to </a:t>
            </a:r>
            <a:r>
              <a:rPr lang="fr-FR" i="1" dirty="0" err="1">
                <a:solidFill>
                  <a:srgbClr val="1466C5"/>
                </a:solidFill>
              </a:rPr>
              <a:t>predictive</a:t>
            </a:r>
            <a:r>
              <a:rPr lang="fr-FR" i="1" dirty="0">
                <a:solidFill>
                  <a:srgbClr val="1466C5"/>
                </a:solidFill>
              </a:rPr>
              <a:t> action</a:t>
            </a:r>
            <a:r>
              <a:rPr lang="fr-FR" i="1" dirty="0" smtClean="0">
                <a:solidFill>
                  <a:srgbClr val="1466C5"/>
                </a:solidFill>
              </a:rPr>
              <a:t>. »</a:t>
            </a:r>
            <a:r>
              <a:rPr lang="fr-FR" i="1" dirty="0">
                <a:solidFill>
                  <a:srgbClr val="1466C5"/>
                </a:solidFill>
              </a:rPr>
              <a:t> </a:t>
            </a:r>
            <a:r>
              <a:rPr lang="fr-FR" i="1" dirty="0" err="1" smtClean="0">
                <a:solidFill>
                  <a:srgbClr val="1466C5"/>
                </a:solidFill>
              </a:rPr>
              <a:t>Rapidminer.com</a:t>
            </a:r>
            <a:endParaRPr lang="fr-FR" i="1" dirty="0" smtClean="0">
              <a:solidFill>
                <a:srgbClr val="1466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571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My</a:t>
            </a:r>
            <a:r>
              <a:rPr lang="fr-FR" dirty="0" smtClean="0"/>
              <a:t> Data 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8" b="4258"/>
          <a:stretch>
            <a:fillRect/>
          </a:stretch>
        </p:blipFill>
        <p:spPr>
          <a:xfrm>
            <a:off x="560069" y="3073666"/>
            <a:ext cx="7842569" cy="350426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739775" y="2427335"/>
            <a:ext cx="7662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>
                <a:solidFill>
                  <a:srgbClr val="FF0000"/>
                </a:solidFill>
              </a:rPr>
              <a:t>10370 </a:t>
            </a:r>
            <a:r>
              <a:rPr lang="fr-FR" b="1" u="sng" dirty="0" err="1" smtClean="0">
                <a:solidFill>
                  <a:srgbClr val="FF0000"/>
                </a:solidFill>
              </a:rPr>
              <a:t>lines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i="1" dirty="0" err="1" smtClean="0">
                <a:solidFill>
                  <a:srgbClr val="1466C5"/>
                </a:solidFill>
              </a:rPr>
              <a:t>representing</a:t>
            </a:r>
            <a:r>
              <a:rPr lang="fr-FR" i="1" dirty="0" smtClean="0">
                <a:solidFill>
                  <a:srgbClr val="1466C5"/>
                </a:solidFill>
              </a:rPr>
              <a:t> </a:t>
            </a:r>
            <a:r>
              <a:rPr lang="fr-FR" i="1" dirty="0" err="1" smtClean="0">
                <a:solidFill>
                  <a:srgbClr val="1466C5"/>
                </a:solidFill>
              </a:rPr>
              <a:t>each</a:t>
            </a:r>
            <a:r>
              <a:rPr lang="fr-FR" i="1" dirty="0" smtClean="0">
                <a:solidFill>
                  <a:srgbClr val="1466C5"/>
                </a:solidFill>
              </a:rPr>
              <a:t> match </a:t>
            </a:r>
            <a:r>
              <a:rPr lang="fr-FR" i="1" dirty="0" err="1" smtClean="0">
                <a:solidFill>
                  <a:srgbClr val="1466C5"/>
                </a:solidFill>
              </a:rPr>
              <a:t>played</a:t>
            </a:r>
            <a:r>
              <a:rPr lang="fr-FR" i="1" dirty="0" smtClean="0">
                <a:solidFill>
                  <a:srgbClr val="1466C5"/>
                </a:solidFill>
              </a:rPr>
              <a:t> by </a:t>
            </a:r>
            <a:r>
              <a:rPr lang="fr-FR" i="1" dirty="0" err="1" smtClean="0">
                <a:solidFill>
                  <a:srgbClr val="1466C5"/>
                </a:solidFill>
              </a:rPr>
              <a:t>each</a:t>
            </a:r>
            <a:r>
              <a:rPr lang="fr-FR" i="1" dirty="0" smtClean="0">
                <a:solidFill>
                  <a:srgbClr val="1466C5"/>
                </a:solidFill>
              </a:rPr>
              <a:t> </a:t>
            </a:r>
            <a:r>
              <a:rPr lang="fr-FR" i="1" dirty="0" err="1" smtClean="0">
                <a:solidFill>
                  <a:srgbClr val="1466C5"/>
                </a:solidFill>
              </a:rPr>
              <a:t>player</a:t>
            </a:r>
            <a:endParaRPr lang="fr-FR" i="1" dirty="0" smtClean="0">
              <a:solidFill>
                <a:srgbClr val="1466C5"/>
              </a:solidFill>
            </a:endParaRPr>
          </a:p>
          <a:p>
            <a:r>
              <a:rPr lang="fr-FR" b="1" u="sng" dirty="0" smtClean="0">
                <a:solidFill>
                  <a:srgbClr val="FF0000"/>
                </a:solidFill>
              </a:rPr>
              <a:t>211 </a:t>
            </a:r>
            <a:r>
              <a:rPr lang="fr-FR" b="1" u="sng" dirty="0" err="1" smtClean="0">
                <a:solidFill>
                  <a:srgbClr val="FF0000"/>
                </a:solidFill>
              </a:rPr>
              <a:t>column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1466C5"/>
                </a:solidFill>
              </a:rPr>
              <a:t>representing different statistics for each player and each match</a:t>
            </a:r>
            <a:r>
              <a:rPr lang="fr-FR" i="1" dirty="0">
                <a:solidFill>
                  <a:srgbClr val="1466C5"/>
                </a:solidFill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 rot="20490904">
            <a:off x="183856" y="4540888"/>
            <a:ext cx="856460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fr-FR" sz="2000" b="1" dirty="0" smtClean="0">
                <a:ln/>
                <a:solidFill>
                  <a:srgbClr val="FF0000"/>
                </a:solidFill>
              </a:rPr>
              <a:t>How </a:t>
            </a:r>
            <a:r>
              <a:rPr lang="fr-FR" sz="2000" b="1" dirty="0" err="1" smtClean="0">
                <a:ln/>
                <a:solidFill>
                  <a:srgbClr val="FF0000"/>
                </a:solidFill>
              </a:rPr>
              <a:t>can</a:t>
            </a:r>
            <a:r>
              <a:rPr lang="fr-FR" sz="2000" b="1" dirty="0" smtClean="0">
                <a:ln/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ln/>
                <a:solidFill>
                  <a:srgbClr val="FF0000"/>
                </a:solidFill>
              </a:rPr>
              <a:t>we</a:t>
            </a:r>
            <a:r>
              <a:rPr lang="fr-FR" sz="2000" b="1" dirty="0" smtClean="0">
                <a:ln/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ln/>
                <a:solidFill>
                  <a:srgbClr val="FF0000"/>
                </a:solidFill>
              </a:rPr>
              <a:t>determine</a:t>
            </a:r>
            <a:r>
              <a:rPr lang="fr-FR" sz="2000" b="1" dirty="0" smtClean="0">
                <a:ln/>
                <a:solidFill>
                  <a:srgbClr val="FF0000"/>
                </a:solidFill>
              </a:rPr>
              <a:t> a </a:t>
            </a:r>
            <a:r>
              <a:rPr lang="fr-FR" sz="2000" b="1" dirty="0" err="1" smtClean="0">
                <a:ln/>
                <a:solidFill>
                  <a:srgbClr val="FF0000"/>
                </a:solidFill>
              </a:rPr>
              <a:t>specific</a:t>
            </a:r>
            <a:r>
              <a:rPr lang="fr-FR" sz="2000" b="1" dirty="0" smtClean="0">
                <a:ln/>
                <a:solidFill>
                  <a:srgbClr val="FF0000"/>
                </a:solidFill>
              </a:rPr>
              <a:t> group of </a:t>
            </a:r>
            <a:r>
              <a:rPr lang="fr-FR" sz="2000" b="1" dirty="0" err="1" smtClean="0">
                <a:ln/>
                <a:solidFill>
                  <a:srgbClr val="FF0000"/>
                </a:solidFill>
              </a:rPr>
              <a:t>player</a:t>
            </a:r>
            <a:r>
              <a:rPr lang="fr-FR" sz="2000" b="1" dirty="0" smtClean="0">
                <a:ln/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ln/>
                <a:solidFill>
                  <a:srgbClr val="FF0000"/>
                </a:solidFill>
              </a:rPr>
              <a:t>with</a:t>
            </a:r>
            <a:r>
              <a:rPr lang="fr-FR" sz="2000" b="1" dirty="0" smtClean="0">
                <a:ln/>
                <a:solidFill>
                  <a:srgbClr val="FF0000"/>
                </a:solidFill>
              </a:rPr>
              <a:t> all </a:t>
            </a:r>
            <a:r>
              <a:rPr lang="fr-FR" sz="2000" b="1" dirty="0" err="1" smtClean="0">
                <a:ln/>
                <a:solidFill>
                  <a:srgbClr val="FF0000"/>
                </a:solidFill>
              </a:rPr>
              <a:t>these</a:t>
            </a:r>
            <a:r>
              <a:rPr lang="fr-FR" sz="2000" b="1" dirty="0" smtClean="0">
                <a:ln/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ln/>
                <a:solidFill>
                  <a:srgbClr val="FF0000"/>
                </a:solidFill>
              </a:rPr>
              <a:t>numbers</a:t>
            </a:r>
            <a:r>
              <a:rPr lang="fr-FR" sz="2000" b="1" dirty="0" smtClean="0">
                <a:ln/>
                <a:solidFill>
                  <a:srgbClr val="FF0000"/>
                </a:solidFill>
              </a:rPr>
              <a:t> ?</a:t>
            </a:r>
            <a:endParaRPr lang="fr-FR" sz="2000" b="1" dirty="0">
              <a:ln/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421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Tools</a:t>
            </a:r>
            <a:endParaRPr lang="fr-FR" dirty="0"/>
          </a:p>
        </p:txBody>
      </p:sp>
      <p:pic>
        <p:nvPicPr>
          <p:cNvPr id="6" name="Imag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123" y="3021624"/>
            <a:ext cx="4735232" cy="3656504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68" y="3021624"/>
            <a:ext cx="1859710" cy="330469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958428" y="2516148"/>
            <a:ext cx="1647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>
                <a:ln w="1905"/>
                <a:solidFill>
                  <a:srgbClr val="1466C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Main </a:t>
            </a:r>
            <a:r>
              <a:rPr lang="fr-FR" b="1" u="sng" dirty="0" err="1" smtClean="0">
                <a:ln w="1905"/>
                <a:solidFill>
                  <a:srgbClr val="1466C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operator</a:t>
            </a:r>
            <a:endParaRPr lang="fr-FR" b="1" u="sng" dirty="0">
              <a:ln w="1905"/>
              <a:solidFill>
                <a:srgbClr val="1466C5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834429" y="2516148"/>
            <a:ext cx="151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>
                <a:ln w="1905"/>
                <a:solidFill>
                  <a:srgbClr val="1466C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Final </a:t>
            </a:r>
            <a:r>
              <a:rPr lang="fr-FR" b="1" u="sng" dirty="0" err="1" smtClean="0">
                <a:ln w="1905"/>
                <a:solidFill>
                  <a:srgbClr val="1466C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</a:t>
            </a:r>
            <a:endParaRPr lang="fr-FR" b="1" u="sng" dirty="0">
              <a:ln w="1905"/>
              <a:solidFill>
                <a:srgbClr val="1466C5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886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Detection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 smtClean="0">
                <a:ln w="1905"/>
                <a:solidFill>
                  <a:srgbClr val="1466C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Goalkeeper</a:t>
            </a:r>
            <a:endParaRPr lang="fr-FR" b="1" dirty="0">
              <a:ln w="1905"/>
              <a:solidFill>
                <a:srgbClr val="1466C5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55" y="3407283"/>
            <a:ext cx="5760720" cy="1332230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55" y="5008799"/>
            <a:ext cx="5760720" cy="872490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831" y="2332909"/>
            <a:ext cx="1143000" cy="354838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746092" y="3029826"/>
            <a:ext cx="1883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>
                <a:solidFill>
                  <a:schemeClr val="bg2">
                    <a:lumMod val="50000"/>
                  </a:schemeClr>
                </a:solidFill>
              </a:rPr>
              <a:t>Aggregate</a:t>
            </a:r>
            <a:r>
              <a:rPr lang="fr-FR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i="1" dirty="0" err="1" smtClean="0">
                <a:solidFill>
                  <a:schemeClr val="bg2">
                    <a:lumMod val="50000"/>
                  </a:schemeClr>
                </a:solidFill>
              </a:rPr>
              <a:t>operator</a:t>
            </a:r>
            <a:endParaRPr lang="fr-FR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714862" y="6037263"/>
            <a:ext cx="88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>
                <a:solidFill>
                  <a:srgbClr val="1466C5"/>
                </a:solidFill>
              </a:rPr>
              <a:t>Results</a:t>
            </a:r>
            <a:endParaRPr lang="fr-FR" i="1" dirty="0">
              <a:solidFill>
                <a:srgbClr val="1466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761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Detection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9775" y="2646805"/>
            <a:ext cx="7662864" cy="3267169"/>
          </a:xfrm>
        </p:spPr>
        <p:txBody>
          <a:bodyPr/>
          <a:lstStyle/>
          <a:p>
            <a:r>
              <a:rPr lang="fr-FR" b="1" dirty="0" smtClean="0">
                <a:ln w="1905"/>
                <a:solidFill>
                  <a:srgbClr val="1466C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Defender</a:t>
            </a:r>
            <a:endParaRPr lang="fr-FR" b="1" dirty="0">
              <a:ln w="1905"/>
              <a:solidFill>
                <a:srgbClr val="1466C5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56" y="3608289"/>
            <a:ext cx="5760720" cy="230568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458745" y="3016137"/>
            <a:ext cx="1814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>
                <a:solidFill>
                  <a:srgbClr val="1466C5"/>
                </a:solidFill>
              </a:rPr>
              <a:t>Rename</a:t>
            </a:r>
            <a:r>
              <a:rPr lang="fr-FR" i="1" dirty="0" smtClean="0">
                <a:solidFill>
                  <a:srgbClr val="1466C5"/>
                </a:solidFill>
              </a:rPr>
              <a:t> </a:t>
            </a:r>
            <a:r>
              <a:rPr lang="fr-FR" i="1" dirty="0" err="1" smtClean="0">
                <a:solidFill>
                  <a:srgbClr val="1466C5"/>
                </a:solidFill>
              </a:rPr>
              <a:t>Operator</a:t>
            </a:r>
            <a:endParaRPr lang="fr-FR" i="1" dirty="0">
              <a:solidFill>
                <a:srgbClr val="1466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375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Detection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9775" y="2646805"/>
            <a:ext cx="7662864" cy="3267169"/>
          </a:xfrm>
        </p:spPr>
        <p:txBody>
          <a:bodyPr/>
          <a:lstStyle/>
          <a:p>
            <a:r>
              <a:rPr lang="fr-FR" b="1" dirty="0" smtClean="0">
                <a:ln w="1905"/>
                <a:solidFill>
                  <a:srgbClr val="1466C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Defender</a:t>
            </a:r>
            <a:endParaRPr lang="fr-FR" b="1" dirty="0">
              <a:ln w="1905"/>
              <a:solidFill>
                <a:srgbClr val="1466C5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5" y="3291302"/>
            <a:ext cx="5499044" cy="136525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405169" y="3810196"/>
            <a:ext cx="273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>
                <a:solidFill>
                  <a:srgbClr val="1466C5"/>
                </a:solidFill>
              </a:rPr>
              <a:t>Generate</a:t>
            </a:r>
            <a:r>
              <a:rPr lang="fr-FR" i="1" dirty="0" smtClean="0">
                <a:solidFill>
                  <a:srgbClr val="1466C5"/>
                </a:solidFill>
              </a:rPr>
              <a:t> </a:t>
            </a:r>
            <a:r>
              <a:rPr lang="fr-FR" i="1" dirty="0" err="1" smtClean="0">
                <a:solidFill>
                  <a:srgbClr val="1466C5"/>
                </a:solidFill>
              </a:rPr>
              <a:t>Attributes</a:t>
            </a:r>
            <a:r>
              <a:rPr lang="fr-FR" i="1" dirty="0" smtClean="0">
                <a:solidFill>
                  <a:srgbClr val="1466C5"/>
                </a:solidFill>
              </a:rPr>
              <a:t> </a:t>
            </a:r>
            <a:r>
              <a:rPr lang="fr-FR" i="1" dirty="0" err="1" smtClean="0">
                <a:solidFill>
                  <a:srgbClr val="1466C5"/>
                </a:solidFill>
              </a:rPr>
              <a:t>operator</a:t>
            </a:r>
            <a:endParaRPr lang="fr-FR" i="1" dirty="0">
              <a:solidFill>
                <a:srgbClr val="1466C5"/>
              </a:solidFill>
            </a:endParaRPr>
          </a:p>
        </p:txBody>
      </p:sp>
      <p:pic>
        <p:nvPicPr>
          <p:cNvPr id="7" name="Imag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5" y="4906938"/>
            <a:ext cx="5499044" cy="179135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6519060" y="5585301"/>
            <a:ext cx="1883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>
                <a:solidFill>
                  <a:srgbClr val="1466C5"/>
                </a:solidFill>
              </a:rPr>
              <a:t>Aggregate</a:t>
            </a:r>
            <a:r>
              <a:rPr lang="fr-FR" i="1" dirty="0" smtClean="0">
                <a:solidFill>
                  <a:srgbClr val="1466C5"/>
                </a:solidFill>
              </a:rPr>
              <a:t> </a:t>
            </a:r>
            <a:r>
              <a:rPr lang="fr-FR" i="1" dirty="0" err="1" smtClean="0">
                <a:solidFill>
                  <a:srgbClr val="1466C5"/>
                </a:solidFill>
              </a:rPr>
              <a:t>operator</a:t>
            </a:r>
            <a:endParaRPr lang="fr-FR" i="1" dirty="0">
              <a:solidFill>
                <a:srgbClr val="1466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811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Detection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9775" y="2646805"/>
            <a:ext cx="7662864" cy="3267169"/>
          </a:xfrm>
        </p:spPr>
        <p:txBody>
          <a:bodyPr/>
          <a:lstStyle/>
          <a:p>
            <a:r>
              <a:rPr lang="fr-FR" b="1" dirty="0" smtClean="0">
                <a:ln w="1905"/>
                <a:solidFill>
                  <a:srgbClr val="1466C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Defender</a:t>
            </a:r>
            <a:endParaRPr lang="fr-FR" b="1" dirty="0">
              <a:ln w="1905"/>
              <a:solidFill>
                <a:srgbClr val="1466C5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9" name="Imag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5" y="3264774"/>
            <a:ext cx="5760720" cy="1388745"/>
          </a:xfrm>
          <a:prstGeom prst="rect">
            <a:avLst/>
          </a:prstGeom>
        </p:spPr>
      </p:pic>
      <p:pic>
        <p:nvPicPr>
          <p:cNvPr id="10" name="Imag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082" y="2646805"/>
            <a:ext cx="1212706" cy="382198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057010" y="5042556"/>
            <a:ext cx="88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>
                <a:solidFill>
                  <a:srgbClr val="1466C5"/>
                </a:solidFill>
              </a:rPr>
              <a:t>Results</a:t>
            </a:r>
            <a:endParaRPr lang="fr-FR" i="1" dirty="0">
              <a:solidFill>
                <a:srgbClr val="1466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865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ès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Genèse.thmx</Template>
  <TotalTime>79</TotalTime>
  <Words>140</Words>
  <Application>Microsoft Macintosh PowerPoint</Application>
  <PresentationFormat>Présentation à l'écran (4:3)</PresentationFormat>
  <Paragraphs>49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Genèse</vt:lpstr>
      <vt:lpstr>Data Analysis</vt:lpstr>
      <vt:lpstr>Summary</vt:lpstr>
      <vt:lpstr>Introduction</vt:lpstr>
      <vt:lpstr>My Data </vt:lpstr>
      <vt:lpstr>Tools</vt:lpstr>
      <vt:lpstr>Detection</vt:lpstr>
      <vt:lpstr>Detection</vt:lpstr>
      <vt:lpstr>Detection</vt:lpstr>
      <vt:lpstr>Detection</vt:lpstr>
      <vt:lpstr>Detection</vt:lpstr>
      <vt:lpstr>Detection</vt:lpstr>
      <vt:lpstr>Detection</vt:lpstr>
      <vt:lpstr>Detection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Clément Tailleur</dc:creator>
  <cp:lastModifiedBy>Clément Tailleur</cp:lastModifiedBy>
  <cp:revision>9</cp:revision>
  <dcterms:created xsi:type="dcterms:W3CDTF">2015-05-06T15:10:10Z</dcterms:created>
  <dcterms:modified xsi:type="dcterms:W3CDTF">2015-05-23T18:47:57Z</dcterms:modified>
</cp:coreProperties>
</file>