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E2"/>
          </a:solidFill>
        </a:fill>
      </a:tcStyle>
    </a:wholeTbl>
    <a:band2H>
      <a:tcTxStyle b="def" i="def"/>
      <a:tcStyle>
        <a:tcBdr/>
        <a:fill>
          <a:solidFill>
            <a:srgbClr val="E6E8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2"/>
          </a:solidFill>
        </a:fill>
      </a:tcStyle>
    </a:wholeTbl>
    <a:band2H>
      <a:tcTxStyle b="def" i="def"/>
      <a:tcStyle>
        <a:tcBdr/>
        <a:fill>
          <a:solidFill>
            <a:srgbClr val="E8E9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1CB"/>
          </a:solidFill>
        </a:fill>
      </a:tcStyle>
    </a:wholeTbl>
    <a:band2H>
      <a:tcTxStyle b="def" i="def"/>
      <a:tcStyle>
        <a:tcBdr/>
        <a:fill>
          <a:solidFill>
            <a:srgbClr val="FC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1B212C"/>
        </a:fontRef>
        <a:srgbClr val="1B21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B212C"/>
        </a:fontRef>
        <a:srgbClr val="1B212C"/>
      </a:tcTxStyle>
      <a:tcStyle>
        <a:tcBdr>
          <a:left>
            <a:ln w="12700" cap="flat">
              <a:noFill/>
              <a:miter lim="400000"/>
            </a:ln>
          </a:left>
          <a:right>
            <a:ln w="12700" cap="flat">
              <a:noFill/>
              <a:miter lim="400000"/>
            </a:ln>
          </a:right>
          <a:top>
            <a:ln w="508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Row>
  </a:tblStyle>
  <a:tblStyle styleId="{2708684C-4D16-4618-839F-0558EEFCDFE6}" styleName="">
    <a:tblBg/>
    <a:wholeTbl>
      <a:tcTxStyle b="off"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wholeTbl>
    <a:band2H>
      <a:tcTxStyle b="def" i="def"/>
      <a:tcStyle>
        <a:tcBdr/>
        <a:fill>
          <a:solidFill>
            <a:srgbClr val="FFFFFF"/>
          </a:solidFill>
        </a:fill>
      </a:tcStyle>
    </a:band2H>
    <a:firstCol>
      <a:tcTxStyle b="on"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firstCol>
    <a:lastRow>
      <a:tcTxStyle b="on"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508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lastRow>
    <a:firstRow>
      <a:tcTxStyle b="on" i="off">
        <a:fontRef idx="min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254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rot="5400000">
            <a:off x="7500300" y="504"/>
            <a:ext cx="1643701" cy="1643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030"/>
            </a:srgbClr>
          </a:solidFill>
          <a:ln w="12700">
            <a:miter lim="400000"/>
          </a:ln>
        </p:spPr>
        <p:txBody>
          <a:bodyPr lIns="0" tIns="0" rIns="0" bIns="0" anchor="ctr"/>
          <a:lstStyle/>
          <a:p>
            <a:pPr>
              <a:defRPr>
                <a:solidFill>
                  <a:srgbClr val="000000"/>
                </a:solidFill>
              </a:defRPr>
            </a:pPr>
          </a:p>
        </p:txBody>
      </p:sp>
      <p:grpSp>
        <p:nvGrpSpPr>
          <p:cNvPr id="16" name="Google Shape;11;p2"/>
          <p:cNvGrpSpPr/>
          <p:nvPr/>
        </p:nvGrpSpPr>
        <p:grpSpPr>
          <a:xfrm>
            <a:off x="-1" y="490"/>
            <a:ext cx="5153707" cy="5134399"/>
            <a:chOff x="0" y="0"/>
            <a:chExt cx="5153705" cy="5134398"/>
          </a:xfrm>
        </p:grpSpPr>
        <p:sp>
          <p:nvSpPr>
            <p:cNvPr id="12" name="Google Shape;12;p2"/>
            <p:cNvSpPr/>
            <p:nvPr/>
          </p:nvSpPr>
          <p:spPr>
            <a:xfrm rot="16200000">
              <a:off x="9730" y="-9576"/>
              <a:ext cx="5134250" cy="51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rot="16200000">
              <a:off x="7343" y="1134430"/>
              <a:ext cx="3982213" cy="3996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95"/>
                  </a:moveTo>
                  <a:lnTo>
                    <a:pt x="12695"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rot="16200000">
              <a:off x="5786" y="-4290"/>
              <a:ext cx="2291521" cy="230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flipH="1">
              <a:off x="652821" y="587836"/>
              <a:ext cx="2300101" cy="229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 name="Title Text"/>
          <p:cNvSpPr txBox="1"/>
          <p:nvPr>
            <p:ph type="title"/>
          </p:nvPr>
        </p:nvSpPr>
        <p:spPr>
          <a:xfrm>
            <a:off x="3537149" y="1578399"/>
            <a:ext cx="5017501" cy="1578902"/>
          </a:xfrm>
          <a:prstGeom prst="rect">
            <a:avLst/>
          </a:prstGeom>
        </p:spPr>
        <p:txBody>
          <a:bodyPr>
            <a:normAutofit fontScale="100000" lnSpcReduction="0"/>
          </a:bodyPr>
          <a:lstStyle>
            <a:lvl1pPr>
              <a:defRPr sz="4000"/>
            </a:lvl1pPr>
          </a:lstStyle>
          <a:p>
            <a:pPr/>
            <a:r>
              <a:t>Title Text</a:t>
            </a:r>
          </a:p>
        </p:txBody>
      </p:sp>
      <p:sp>
        <p:nvSpPr>
          <p:cNvPr id="18" name="Body Level One…"/>
          <p:cNvSpPr txBox="1"/>
          <p:nvPr>
            <p:ph type="body" sz="quarter" idx="1"/>
          </p:nvPr>
        </p:nvSpPr>
        <p:spPr>
          <a:xfrm>
            <a:off x="5083950" y="3924925"/>
            <a:ext cx="34707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grpSp>
        <p:nvGrpSpPr>
          <p:cNvPr id="170" name="Google Shape;106;p11"/>
          <p:cNvGrpSpPr/>
          <p:nvPr/>
        </p:nvGrpSpPr>
        <p:grpSpPr>
          <a:xfrm>
            <a:off x="4406399" y="-1"/>
            <a:ext cx="4737602" cy="5143067"/>
            <a:chOff x="0" y="0"/>
            <a:chExt cx="4737600" cy="5143065"/>
          </a:xfrm>
        </p:grpSpPr>
        <p:sp>
          <p:nvSpPr>
            <p:cNvPr id="152" name="Google Shape;107;p11"/>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08;p11"/>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4" name="Google Shape;109;p11"/>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5" name="Google Shape;110;p11"/>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11;p11"/>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12;p11"/>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13;p11"/>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14;p11"/>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15;p11"/>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16;p11"/>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17;p11"/>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3" name="Google Shape;118;p11"/>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4" name="Google Shape;119;p11"/>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20;p11"/>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6" name="Google Shape;121;p11"/>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7" name="Google Shape;122;p11"/>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8" name="Google Shape;123;p11"/>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9" name="Google Shape;124;p11"/>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1" name="xx%"/>
          <p:cNvSpPr txBox="1"/>
          <p:nvPr>
            <p:ph type="title" hasCustomPrompt="1"/>
          </p:nvPr>
        </p:nvSpPr>
        <p:spPr>
          <a:xfrm>
            <a:off x="823850" y="1284674"/>
            <a:ext cx="4776000" cy="1300801"/>
          </a:xfrm>
          <a:prstGeom prst="rect">
            <a:avLst/>
          </a:prstGeom>
        </p:spPr>
        <p:txBody>
          <a:bodyPr>
            <a:normAutofit fontScale="100000" lnSpcReduction="0"/>
          </a:bodyPr>
          <a:lstStyle>
            <a:lvl1pPr>
              <a:defRPr sz="8000"/>
            </a:lvl1pPr>
          </a:lstStyle>
          <a:p>
            <a:pPr/>
            <a:r>
              <a:t>xx%</a:t>
            </a:r>
          </a:p>
        </p:txBody>
      </p:sp>
      <p:sp>
        <p:nvSpPr>
          <p:cNvPr id="172" name="Body Level One…"/>
          <p:cNvSpPr txBox="1"/>
          <p:nvPr>
            <p:ph type="body" sz="quarter" idx="1"/>
          </p:nvPr>
        </p:nvSpPr>
        <p:spPr>
          <a:xfrm>
            <a:off x="823850" y="2643123"/>
            <a:ext cx="4776000" cy="1218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44" name="Google Shape;20;p3"/>
          <p:cNvGrpSpPr/>
          <p:nvPr/>
        </p:nvGrpSpPr>
        <p:grpSpPr>
          <a:xfrm>
            <a:off x="4406399" y="-1"/>
            <a:ext cx="4737602" cy="5143067"/>
            <a:chOff x="0" y="0"/>
            <a:chExt cx="4737600" cy="5143065"/>
          </a:xfrm>
        </p:grpSpPr>
        <p:sp>
          <p:nvSpPr>
            <p:cNvPr id="26" name="Google Shape;21;p3"/>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2;p3"/>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3;p3"/>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4;p3"/>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5;p3"/>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26;p3"/>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7;p3"/>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8;p3"/>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29;p3"/>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0;p3"/>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1;p3"/>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2;p3"/>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3;p3"/>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4;p3"/>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35;p3"/>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6;p3"/>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7;p3"/>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8;p3"/>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 name="Title Text"/>
          <p:cNvSpPr txBox="1"/>
          <p:nvPr>
            <p:ph type="title"/>
          </p:nvPr>
        </p:nvSpPr>
        <p:spPr>
          <a:xfrm>
            <a:off x="823850" y="2053000"/>
            <a:ext cx="4587000" cy="1148701"/>
          </a:xfrm>
          <a:prstGeom prst="rect">
            <a:avLst/>
          </a:prstGeom>
        </p:spPr>
        <p:txBody>
          <a:bodyPr anchor="ctr">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55" name="Google Shape;42;p4"/>
          <p:cNvGrpSpPr/>
          <p:nvPr/>
        </p:nvGrpSpPr>
        <p:grpSpPr>
          <a:xfrm>
            <a:off x="0" y="381001"/>
            <a:ext cx="1037851" cy="1016288"/>
            <a:chOff x="0" y="0"/>
            <a:chExt cx="1037850" cy="1016287"/>
          </a:xfrm>
        </p:grpSpPr>
        <p:sp>
          <p:nvSpPr>
            <p:cNvPr id="53" name="Google Shape;43;p4"/>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4;p4"/>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6"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57" name="Body Level One…"/>
          <p:cNvSpPr txBox="1"/>
          <p:nvPr>
            <p:ph type="body" idx="1"/>
          </p:nvPr>
        </p:nvSpPr>
        <p:spPr>
          <a:xfrm>
            <a:off x="1297499" y="1567549"/>
            <a:ext cx="70389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67" name="Google Shape;49;p5"/>
          <p:cNvGrpSpPr/>
          <p:nvPr/>
        </p:nvGrpSpPr>
        <p:grpSpPr>
          <a:xfrm>
            <a:off x="0" y="381001"/>
            <a:ext cx="1037851" cy="1016288"/>
            <a:chOff x="0" y="0"/>
            <a:chExt cx="1037850" cy="1016287"/>
          </a:xfrm>
        </p:grpSpPr>
        <p:sp>
          <p:nvSpPr>
            <p:cNvPr id="65" name="Google Shape;50;p5"/>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51;p5"/>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8"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69" name="Body Level One…"/>
          <p:cNvSpPr txBox="1"/>
          <p:nvPr>
            <p:ph type="body" sz="half" idx="1"/>
          </p:nvPr>
        </p:nvSpPr>
        <p:spPr>
          <a:xfrm>
            <a:off x="1297499" y="1567549"/>
            <a:ext cx="34032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0" name="Google Shape;54;p5"/>
          <p:cNvSpPr txBox="1"/>
          <p:nvPr>
            <p:ph type="body" sz="half" idx="21"/>
          </p:nvPr>
        </p:nvSpPr>
        <p:spPr>
          <a:xfrm>
            <a:off x="4933220" y="1567549"/>
            <a:ext cx="3403201" cy="2911201"/>
          </a:xfrm>
          <a:prstGeom prst="rect">
            <a:avLst/>
          </a:prstGeom>
        </p:spPr>
        <p:txBody>
          <a:bodyPr>
            <a:normAutofit fontScale="100000" lnSpcReduction="0"/>
          </a:bodyPr>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80" name="Google Shape;57;p6"/>
          <p:cNvGrpSpPr/>
          <p:nvPr/>
        </p:nvGrpSpPr>
        <p:grpSpPr>
          <a:xfrm>
            <a:off x="0" y="381001"/>
            <a:ext cx="1037851" cy="1016288"/>
            <a:chOff x="0" y="0"/>
            <a:chExt cx="1037850" cy="1016287"/>
          </a:xfrm>
        </p:grpSpPr>
        <p:sp>
          <p:nvSpPr>
            <p:cNvPr id="78" name="Google Shape;58;p6"/>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9;p6"/>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91" name="Google Shape;63;p7"/>
          <p:cNvGrpSpPr/>
          <p:nvPr/>
        </p:nvGrpSpPr>
        <p:grpSpPr>
          <a:xfrm>
            <a:off x="0" y="381001"/>
            <a:ext cx="1037851" cy="1016288"/>
            <a:chOff x="0" y="0"/>
            <a:chExt cx="1037850" cy="1016287"/>
          </a:xfrm>
        </p:grpSpPr>
        <p:sp>
          <p:nvSpPr>
            <p:cNvPr id="89" name="Google Shape;64;p7"/>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65;p7"/>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2" name="Title Text"/>
          <p:cNvSpPr txBox="1"/>
          <p:nvPr>
            <p:ph type="title"/>
          </p:nvPr>
        </p:nvSpPr>
        <p:spPr>
          <a:xfrm>
            <a:off x="1297499" y="393749"/>
            <a:ext cx="3798901" cy="1493102"/>
          </a:xfrm>
          <a:prstGeom prst="rect">
            <a:avLst/>
          </a:prstGeom>
        </p:spPr>
        <p:txBody>
          <a:bodyPr>
            <a:normAutofit fontScale="100000" lnSpcReduction="0"/>
          </a:bodyPr>
          <a:lstStyle>
            <a:lvl1pPr>
              <a:defRPr sz="2400"/>
            </a:lvl1pPr>
          </a:lstStyle>
          <a:p>
            <a:pPr/>
            <a:r>
              <a:t>Title Text</a:t>
            </a:r>
          </a:p>
        </p:txBody>
      </p:sp>
      <p:sp>
        <p:nvSpPr>
          <p:cNvPr id="93" name="Body Level One…"/>
          <p:cNvSpPr txBox="1"/>
          <p:nvPr>
            <p:ph type="body" sz="quarter" idx="1"/>
          </p:nvPr>
        </p:nvSpPr>
        <p:spPr>
          <a:xfrm>
            <a:off x="1297499" y="1972549"/>
            <a:ext cx="3798901" cy="2415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19" name="Google Shape;70;p8"/>
          <p:cNvGrpSpPr/>
          <p:nvPr/>
        </p:nvGrpSpPr>
        <p:grpSpPr>
          <a:xfrm>
            <a:off x="4406399" y="-1"/>
            <a:ext cx="4737602" cy="5143502"/>
            <a:chOff x="0" y="0"/>
            <a:chExt cx="4737600" cy="5143500"/>
          </a:xfrm>
        </p:grpSpPr>
        <p:sp>
          <p:nvSpPr>
            <p:cNvPr id="101" name="Google Shape;71;p8"/>
            <p:cNvSpPr/>
            <p:nvPr/>
          </p:nvSpPr>
          <p:spPr>
            <a:xfrm rot="5400000">
              <a:off x="1499" y="-1501"/>
              <a:ext cx="47346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72;p8"/>
            <p:cNvSpPr/>
            <p:nvPr/>
          </p:nvSpPr>
          <p:spPr>
            <a:xfrm rot="5400000">
              <a:off x="434424" y="5999"/>
              <a:ext cx="42987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73;p8"/>
            <p:cNvSpPr/>
            <p:nvPr/>
          </p:nvSpPr>
          <p:spPr>
            <a:xfrm rot="16200000">
              <a:off x="1211998" y="123664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74;p8"/>
            <p:cNvSpPr/>
            <p:nvPr/>
          </p:nvSpPr>
          <p:spPr>
            <a:xfrm flipH="1">
              <a:off x="1443456" y="144407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75;p8"/>
            <p:cNvSpPr/>
            <p:nvPr/>
          </p:nvSpPr>
          <p:spPr>
            <a:xfrm rot="16200000">
              <a:off x="1580680" y="246974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76;p8"/>
            <p:cNvSpPr/>
            <p:nvPr/>
          </p:nvSpPr>
          <p:spPr>
            <a:xfrm flipH="1">
              <a:off x="1815714" y="267717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77;p8"/>
            <p:cNvSpPr/>
            <p:nvPr/>
          </p:nvSpPr>
          <p:spPr>
            <a:xfrm rot="16200000">
              <a:off x="2268940" y="18622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78;p8"/>
            <p:cNvSpPr/>
            <p:nvPr/>
          </p:nvSpPr>
          <p:spPr>
            <a:xfrm flipH="1">
              <a:off x="2501699" y="20696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79;p8"/>
            <p:cNvSpPr/>
            <p:nvPr/>
          </p:nvSpPr>
          <p:spPr>
            <a:xfrm rot="16200000">
              <a:off x="2454741" y="24780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80;p8"/>
            <p:cNvSpPr/>
            <p:nvPr/>
          </p:nvSpPr>
          <p:spPr>
            <a:xfrm flipH="1">
              <a:off x="3558866" y="269319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81;p8"/>
            <p:cNvSpPr/>
            <p:nvPr/>
          </p:nvSpPr>
          <p:spPr>
            <a:xfrm flipH="1">
              <a:off x="3738681" y="330903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82;p8"/>
            <p:cNvSpPr/>
            <p:nvPr/>
          </p:nvSpPr>
          <p:spPr>
            <a:xfrm rot="16200000">
              <a:off x="2641199" y="30953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83;p8"/>
            <p:cNvSpPr/>
            <p:nvPr/>
          </p:nvSpPr>
          <p:spPr>
            <a:xfrm flipH="1">
              <a:off x="2870249" y="33027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84;p8"/>
            <p:cNvSpPr/>
            <p:nvPr/>
          </p:nvSpPr>
          <p:spPr>
            <a:xfrm rot="16200000">
              <a:off x="2821014" y="37111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85;p8"/>
            <p:cNvSpPr/>
            <p:nvPr/>
          </p:nvSpPr>
          <p:spPr>
            <a:xfrm flipH="1">
              <a:off x="3056047" y="391862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86;p8"/>
            <p:cNvSpPr/>
            <p:nvPr/>
          </p:nvSpPr>
          <p:spPr>
            <a:xfrm rot="16200000">
              <a:off x="3696091" y="37188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87;p8"/>
            <p:cNvSpPr/>
            <p:nvPr/>
          </p:nvSpPr>
          <p:spPr>
            <a:xfrm flipH="1">
              <a:off x="3928133" y="3926292"/>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88;p8"/>
            <p:cNvSpPr/>
            <p:nvPr/>
          </p:nvSpPr>
          <p:spPr>
            <a:xfrm rot="16200000">
              <a:off x="3881890" y="433470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0" name="Title Text"/>
          <p:cNvSpPr txBox="1"/>
          <p:nvPr>
            <p:ph type="title"/>
          </p:nvPr>
        </p:nvSpPr>
        <p:spPr>
          <a:xfrm>
            <a:off x="823850" y="866775"/>
            <a:ext cx="4587000" cy="3521101"/>
          </a:xfrm>
          <a:prstGeom prst="rect">
            <a:avLst/>
          </a:prstGeom>
        </p:spPr>
        <p:txBody>
          <a:bodyPr anchor="ctr">
            <a:normAutofit fontScale="100000" lnSpcReduction="0"/>
          </a:bodyP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30" name="Google Shape;92;p9"/>
          <p:cNvGrpSpPr/>
          <p:nvPr/>
        </p:nvGrpSpPr>
        <p:grpSpPr>
          <a:xfrm>
            <a:off x="0" y="381001"/>
            <a:ext cx="1037851" cy="1016288"/>
            <a:chOff x="0" y="0"/>
            <a:chExt cx="1037850" cy="1016287"/>
          </a:xfrm>
        </p:grpSpPr>
        <p:sp>
          <p:nvSpPr>
            <p:cNvPr id="128" name="Google Shape;93;p9"/>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94;p9"/>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1" name="Title Text"/>
          <p:cNvSpPr txBox="1"/>
          <p:nvPr>
            <p:ph type="title"/>
          </p:nvPr>
        </p:nvSpPr>
        <p:spPr>
          <a:xfrm>
            <a:off x="1297499" y="1658324"/>
            <a:ext cx="3036301" cy="1751701"/>
          </a:xfrm>
          <a:prstGeom prst="rect">
            <a:avLst/>
          </a:prstGeom>
        </p:spPr>
        <p:txBody>
          <a:bodyPr>
            <a:normAutofit fontScale="100000" lnSpcReduction="0"/>
          </a:bodyPr>
          <a:lstStyle>
            <a:lvl1pPr>
              <a:defRPr sz="2400"/>
            </a:lvl1pPr>
          </a:lstStyle>
          <a:p>
            <a:pPr/>
            <a:r>
              <a:t>Title Text</a:t>
            </a:r>
          </a:p>
        </p:txBody>
      </p:sp>
      <p:sp>
        <p:nvSpPr>
          <p:cNvPr id="132" name="Body Level One…"/>
          <p:cNvSpPr txBox="1"/>
          <p:nvPr>
            <p:ph type="body" sz="quarter" idx="1"/>
          </p:nvPr>
        </p:nvSpPr>
        <p:spPr>
          <a:xfrm>
            <a:off x="1297499" y="3537999"/>
            <a:ext cx="30363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Google Shape;97;p9"/>
          <p:cNvSpPr txBox="1"/>
          <p:nvPr>
            <p:ph type="body" sz="quarter" idx="21"/>
          </p:nvPr>
        </p:nvSpPr>
        <p:spPr>
          <a:xfrm>
            <a:off x="4648200" y="1696599"/>
            <a:ext cx="3676800" cy="2347502"/>
          </a:xfrm>
          <a:prstGeom prst="rect">
            <a:avLst/>
          </a:prstGeom>
        </p:spPr>
        <p:txBody>
          <a:bodyPr>
            <a:normAutofit fontScale="100000" lnSpcReduction="0"/>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43" name="Google Shape;100;p10"/>
          <p:cNvGrpSpPr/>
          <p:nvPr/>
        </p:nvGrpSpPr>
        <p:grpSpPr>
          <a:xfrm>
            <a:off x="-1" y="4128572"/>
            <a:ext cx="698927" cy="684658"/>
            <a:chOff x="0" y="0"/>
            <a:chExt cx="698925" cy="684657"/>
          </a:xfrm>
        </p:grpSpPr>
        <p:sp>
          <p:nvSpPr>
            <p:cNvPr id="141" name="Google Shape;101;p10"/>
            <p:cNvSpPr/>
            <p:nvPr/>
          </p:nvSpPr>
          <p:spPr>
            <a:xfrm rot="16200000">
              <a:off x="-1" y="-1"/>
              <a:ext cx="544802" cy="5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102;p10"/>
            <p:cNvSpPr/>
            <p:nvPr/>
          </p:nvSpPr>
          <p:spPr>
            <a:xfrm flipH="1">
              <a:off x="154125" y="139856"/>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4" name="Body Level One…"/>
          <p:cNvSpPr txBox="1"/>
          <p:nvPr>
            <p:ph type="body" sz="quarter" idx="1"/>
          </p:nvPr>
        </p:nvSpPr>
        <p:spPr>
          <a:xfrm>
            <a:off x="812725" y="4305375"/>
            <a:ext cx="6936000" cy="5238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B212C"/>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83" y="4694169"/>
            <a:ext cx="336775" cy="331695"/>
          </a:xfrm>
          <a:prstGeom prst="rect">
            <a:avLst/>
          </a:prstGeom>
          <a:ln w="12700">
            <a:miter lim="400000"/>
          </a:ln>
        </p:spPr>
        <p:txBody>
          <a:bodyPr wrap="none" lIns="91424" tIns="91424" rIns="91424" bIns="91424" anchor="ctr">
            <a:spAutoFit/>
          </a:bodyPr>
          <a:lstStyle>
            <a:lvl1pPr algn="r">
              <a:defRPr sz="1000">
                <a:solidFill>
                  <a:srgbClr val="FFFFFF"/>
                </a:solidFill>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9pPr>
    </p:titleStyle>
    <p:bodyStyle>
      <a:lvl1pPr marL="457200" marR="0" indent="-311150"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1pPr>
      <a:lvl2pPr marL="968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2pPr>
      <a:lvl3pPr marL="1425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3pPr>
      <a:lvl4pPr marL="1883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4pPr>
      <a:lvl5pPr marL="23402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5pPr>
      <a:lvl6pPr marL="27974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6pPr>
      <a:lvl7pPr marL="3254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7pPr>
      <a:lvl8pPr marL="3711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8pPr>
      <a:lvl9pPr marL="4169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ndre.martel@niji.fr" TargetMode="External"/><Relationship Id="rId3" Type="http://schemas.openxmlformats.org/officeDocument/2006/relationships/hyperlink" Target="mailto:martel_andre@proton.me"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34;p13"/>
          <p:cNvSpPr txBox="1"/>
          <p:nvPr>
            <p:ph type="ctrTitle"/>
          </p:nvPr>
        </p:nvSpPr>
        <p:spPr>
          <a:xfrm>
            <a:off x="3537149" y="1311974"/>
            <a:ext cx="5017501" cy="1578901"/>
          </a:xfrm>
          <a:prstGeom prst="rect">
            <a:avLst/>
          </a:prstGeom>
        </p:spPr>
        <p:txBody>
          <a:bodyPr/>
          <a:lstStyle/>
          <a:p>
            <a:pPr/>
            <a:r>
              <a:t>Conception Orientée</a:t>
            </a:r>
            <a:br/>
            <a:r>
              <a:t>Objet</a:t>
            </a:r>
          </a:p>
        </p:txBody>
      </p:sp>
      <p:sp>
        <p:nvSpPr>
          <p:cNvPr id="190" name="Google Shape;135;p13"/>
          <p:cNvSpPr txBox="1"/>
          <p:nvPr>
            <p:ph type="subTitle" sz="quarter" idx="1"/>
          </p:nvPr>
        </p:nvSpPr>
        <p:spPr>
          <a:xfrm>
            <a:off x="-1" y="4637399"/>
            <a:ext cx="3470702" cy="506101"/>
          </a:xfrm>
          <a:prstGeom prst="rect">
            <a:avLst/>
          </a:prstGeom>
        </p:spPr>
        <p:txBody>
          <a:bodyPr/>
          <a:lstStyle>
            <a:lvl1pPr marL="0" indent="0">
              <a:defRPr sz="1800"/>
            </a:lvl1pPr>
          </a:lstStyle>
          <a:p>
            <a:pPr/>
            <a:r>
              <a:t>André Martel</a:t>
            </a:r>
          </a:p>
        </p:txBody>
      </p:sp>
      <p:sp>
        <p:nvSpPr>
          <p:cNvPr id="191" name="Google Shape;136;p13"/>
          <p:cNvSpPr txBox="1"/>
          <p:nvPr/>
        </p:nvSpPr>
        <p:spPr>
          <a:xfrm>
            <a:off x="5673299" y="4637399"/>
            <a:ext cx="3470701" cy="50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r">
              <a:defRPr sz="1800">
                <a:solidFill>
                  <a:srgbClr val="FFFFFF"/>
                </a:solidFill>
                <a:latin typeface="Helvetica Neue"/>
                <a:ea typeface="Helvetica Neue"/>
                <a:cs typeface="Helvetica Neue"/>
                <a:sym typeface="Helvetica Neue"/>
              </a:defRPr>
            </a:lvl1pPr>
          </a:lstStyle>
          <a:p>
            <a:pPr/>
            <a:r>
              <a:t>2023 - 2024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205;p22"/>
          <p:cNvSpPr txBox="1"/>
          <p:nvPr/>
        </p:nvSpPr>
        <p:spPr>
          <a:xfrm>
            <a:off x="130700" y="2076025"/>
            <a:ext cx="2718600" cy="1306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800">
                <a:solidFill>
                  <a:srgbClr val="FFFFFF"/>
                </a:solidFill>
                <a:latin typeface="Helvetica Neue"/>
                <a:ea typeface="Helvetica Neue"/>
                <a:cs typeface="Helvetica Neue"/>
                <a:sym typeface="Helvetica Neue"/>
              </a:defRPr>
            </a:pPr>
            <a:r>
              <a:t>Des propriétés :</a:t>
            </a:r>
          </a:p>
          <a:p>
            <a:pPr>
              <a:defRPr>
                <a:solidFill>
                  <a:srgbClr val="000000"/>
                </a:solidFill>
              </a:defRPr>
            </a:pPr>
            <a:endParaRPr sz="1800">
              <a:solidFill>
                <a:srgbClr val="FFFFFF"/>
              </a:solidFill>
              <a:latin typeface="Helvetica Neue"/>
              <a:ea typeface="Helvetica Neue"/>
              <a:cs typeface="Helvetica Neue"/>
              <a:sym typeface="Helvetica Neue"/>
            </a:endParaRP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Moteur en marche</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Vitesse</a:t>
            </a:r>
          </a:p>
        </p:txBody>
      </p:sp>
      <p:sp>
        <p:nvSpPr>
          <p:cNvPr id="263" name="Google Shape;206;p22"/>
          <p:cNvSpPr txBox="1"/>
          <p:nvPr/>
        </p:nvSpPr>
        <p:spPr>
          <a:xfrm>
            <a:off x="6564449" y="2076025"/>
            <a:ext cx="2101801" cy="158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800">
                <a:solidFill>
                  <a:srgbClr val="FFFFFF"/>
                </a:solidFill>
                <a:latin typeface="Helvetica Neue"/>
                <a:ea typeface="Helvetica Neue"/>
                <a:cs typeface="Helvetica Neue"/>
                <a:sym typeface="Helvetica Neue"/>
              </a:defRPr>
            </a:pPr>
            <a:r>
              <a:t>Des actions:</a:t>
            </a:r>
          </a:p>
          <a:p>
            <a:pPr>
              <a:defRPr>
                <a:solidFill>
                  <a:srgbClr val="000000"/>
                </a:solidFill>
              </a:defRPr>
            </a:pPr>
            <a:endParaRPr sz="1800">
              <a:solidFill>
                <a:srgbClr val="FFFFFF"/>
              </a:solidFill>
              <a:latin typeface="Helvetica Neue"/>
              <a:ea typeface="Helvetica Neue"/>
              <a:cs typeface="Helvetica Neue"/>
              <a:sym typeface="Helvetica Neue"/>
            </a:endParaRP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Klaxonner</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Accélérer</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Freiner</a:t>
            </a:r>
          </a:p>
        </p:txBody>
      </p:sp>
      <p:pic>
        <p:nvPicPr>
          <p:cNvPr id="264" name="Google Shape;207;p22" descr="Google Shape;207;p22"/>
          <p:cNvPicPr>
            <a:picLocks noChangeAspect="1"/>
          </p:cNvPicPr>
          <p:nvPr/>
        </p:nvPicPr>
        <p:blipFill>
          <a:blip r:embed="rId2">
            <a:extLst/>
          </a:blip>
          <a:stretch>
            <a:fillRect/>
          </a:stretch>
        </p:blipFill>
        <p:spPr>
          <a:xfrm>
            <a:off x="3237288" y="739456"/>
            <a:ext cx="2233200" cy="1488792"/>
          </a:xfrm>
          <a:prstGeom prst="rect">
            <a:avLst/>
          </a:prstGeom>
          <a:ln w="12700">
            <a:miter lim="400000"/>
          </a:ln>
        </p:spPr>
      </p:pic>
      <p:sp>
        <p:nvSpPr>
          <p:cNvPr id="265" name="Google Shape;208;p22"/>
          <p:cNvSpPr txBox="1"/>
          <p:nvPr/>
        </p:nvSpPr>
        <p:spPr>
          <a:xfrm>
            <a:off x="3481663" y="2076025"/>
            <a:ext cx="1925701" cy="13194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800">
                <a:solidFill>
                  <a:srgbClr val="FFFFFF"/>
                </a:solidFill>
                <a:latin typeface="Helvetica Neue"/>
                <a:ea typeface="Helvetica Neue"/>
                <a:cs typeface="Helvetica Neue"/>
                <a:sym typeface="Helvetica Neue"/>
              </a:defRPr>
            </a:pPr>
            <a:r>
              <a:t>Des interactions:</a:t>
            </a:r>
          </a:p>
          <a:p>
            <a:pPr>
              <a:defRPr>
                <a:solidFill>
                  <a:srgbClr val="000000"/>
                </a:solidFill>
              </a:defRPr>
            </a:pPr>
            <a:endParaRPr sz="1800">
              <a:solidFill>
                <a:srgbClr val="FFFFFF"/>
              </a:solidFill>
              <a:latin typeface="Helvetica Neue"/>
              <a:ea typeface="Helvetica Neue"/>
              <a:cs typeface="Helvetica Neue"/>
              <a:sym typeface="Helvetica Neue"/>
            </a:endParaRP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Démarrer</a:t>
            </a:r>
          </a:p>
        </p:txBody>
      </p:sp>
      <p:pic>
        <p:nvPicPr>
          <p:cNvPr id="266" name="Google Shape;209;p22" descr="Google Shape;209;p22"/>
          <p:cNvPicPr>
            <a:picLocks noChangeAspect="1"/>
          </p:cNvPicPr>
          <p:nvPr/>
        </p:nvPicPr>
        <p:blipFill>
          <a:blip r:embed="rId3">
            <a:extLst/>
          </a:blip>
          <a:stretch>
            <a:fillRect/>
          </a:stretch>
        </p:blipFill>
        <p:spPr>
          <a:xfrm>
            <a:off x="3659490" y="3573441"/>
            <a:ext cx="1570026" cy="1570059"/>
          </a:xfrm>
          <a:prstGeom prst="rect">
            <a:avLst/>
          </a:prstGeom>
          <a:ln w="12700">
            <a:miter lim="400000"/>
          </a:ln>
        </p:spPr>
      </p:pic>
      <p:sp>
        <p:nvSpPr>
          <p:cNvPr id="267" name="Google Shape;210;p22"/>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62">
                                            <p:bg/>
                                          </p:spTgt>
                                        </p:tgtEl>
                                        <p:attrNameLst>
                                          <p:attrName>style.visibility</p:attrName>
                                        </p:attrNameLst>
                                      </p:cBhvr>
                                      <p:to>
                                        <p:strVal val="visible"/>
                                      </p:to>
                                    </p:set>
                                    <p:anim calcmode="lin" valueType="num">
                                      <p:cBhvr>
                                        <p:cTn id="7" dur="500" fill="hold"/>
                                        <p:tgtEl>
                                          <p:spTgt spid="262">
                                            <p:bg/>
                                          </p:spTgt>
                                        </p:tgtEl>
                                        <p:attrNameLst>
                                          <p:attrName>ppt_x</p:attrName>
                                        </p:attrNameLst>
                                      </p:cBhvr>
                                      <p:tavLst>
                                        <p:tav tm="0">
                                          <p:val>
                                            <p:strVal val="0-#ppt_w/2"/>
                                          </p:val>
                                        </p:tav>
                                        <p:tav tm="100000">
                                          <p:val>
                                            <p:strVal val="#ppt_x"/>
                                          </p:val>
                                        </p:tav>
                                      </p:tavLst>
                                    </p:anim>
                                    <p:anim calcmode="lin" valueType="num">
                                      <p:cBhvr>
                                        <p:cTn id="8" dur="500" fill="hold"/>
                                        <p:tgtEl>
                                          <p:spTgt spid="26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62">
                                            <p:txEl>
                                              <p:pRg st="0" end="0"/>
                                            </p:txEl>
                                          </p:spTgt>
                                        </p:tgtEl>
                                        <p:attrNameLst>
                                          <p:attrName>style.visibility</p:attrName>
                                        </p:attrNameLst>
                                      </p:cBhvr>
                                      <p:to>
                                        <p:strVal val="visible"/>
                                      </p:to>
                                    </p:set>
                                    <p:anim calcmode="lin" valueType="num">
                                      <p:cBhvr>
                                        <p:cTn id="11" dur="500" fill="hold"/>
                                        <p:tgtEl>
                                          <p:spTgt spid="262">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2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62">
                                            <p:txEl>
                                              <p:pRg st="1" end="1"/>
                                            </p:txEl>
                                          </p:spTgt>
                                        </p:tgtEl>
                                        <p:attrNameLst>
                                          <p:attrName>style.visibility</p:attrName>
                                        </p:attrNameLst>
                                      </p:cBhvr>
                                      <p:to>
                                        <p:strVal val="visible"/>
                                      </p:to>
                                    </p:set>
                                    <p:anim calcmode="lin" valueType="num">
                                      <p:cBhvr>
                                        <p:cTn id="17" dur="500" fill="hold"/>
                                        <p:tgtEl>
                                          <p:spTgt spid="262">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2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62">
                                            <p:txEl>
                                              <p:pRg st="2" end="2"/>
                                            </p:txEl>
                                          </p:spTgt>
                                        </p:tgtEl>
                                        <p:attrNameLst>
                                          <p:attrName>style.visibility</p:attrName>
                                        </p:attrNameLst>
                                      </p:cBhvr>
                                      <p:to>
                                        <p:strVal val="visible"/>
                                      </p:to>
                                    </p:set>
                                    <p:anim calcmode="lin" valueType="num">
                                      <p:cBhvr>
                                        <p:cTn id="23" dur="500" fill="hold"/>
                                        <p:tgtEl>
                                          <p:spTgt spid="262">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2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262">
                                            <p:txEl>
                                              <p:pRg st="3" end="3"/>
                                            </p:txEl>
                                          </p:spTgt>
                                        </p:tgtEl>
                                        <p:attrNameLst>
                                          <p:attrName>style.visibility</p:attrName>
                                        </p:attrNameLst>
                                      </p:cBhvr>
                                      <p:to>
                                        <p:strVal val="visible"/>
                                      </p:to>
                                    </p:set>
                                    <p:anim calcmode="lin" valueType="num">
                                      <p:cBhvr>
                                        <p:cTn id="29" dur="500" fill="hold"/>
                                        <p:tgtEl>
                                          <p:spTgt spid="262">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2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2" fill="hold">
                                  <p:stCondLst>
                                    <p:cond delay="0"/>
                                  </p:stCondLst>
                                  <p:iterate type="el" backwards="0">
                                    <p:tmAbs val="0"/>
                                  </p:iterate>
                                  <p:childTnLst>
                                    <p:set>
                                      <p:cBhvr>
                                        <p:cTn id="34" fill="hold"/>
                                        <p:tgtEl>
                                          <p:spTgt spid="263">
                                            <p:bg/>
                                          </p:spTgt>
                                        </p:tgtEl>
                                        <p:attrNameLst>
                                          <p:attrName>style.visibility</p:attrName>
                                        </p:attrNameLst>
                                      </p:cBhvr>
                                      <p:to>
                                        <p:strVal val="visible"/>
                                      </p:to>
                                    </p:set>
                                    <p:anim calcmode="lin" valueType="num">
                                      <p:cBhvr>
                                        <p:cTn id="35" dur="500" fill="hold"/>
                                        <p:tgtEl>
                                          <p:spTgt spid="263">
                                            <p:bg/>
                                          </p:spTgt>
                                        </p:tgtEl>
                                        <p:attrNameLst>
                                          <p:attrName>ppt_x</p:attrName>
                                        </p:attrNameLst>
                                      </p:cBhvr>
                                      <p:tavLst>
                                        <p:tav tm="0">
                                          <p:val>
                                            <p:strVal val="0-#ppt_w/2"/>
                                          </p:val>
                                        </p:tav>
                                        <p:tav tm="100000">
                                          <p:val>
                                            <p:strVal val="#ppt_x"/>
                                          </p:val>
                                        </p:tav>
                                      </p:tavLst>
                                    </p:anim>
                                    <p:anim calcmode="lin" valueType="num">
                                      <p:cBhvr>
                                        <p:cTn id="36" dur="500" fill="hold"/>
                                        <p:tgtEl>
                                          <p:spTgt spid="263">
                                            <p:bg/>
                                          </p:spTgt>
                                        </p:tgtEl>
                                        <p:attrNameLst>
                                          <p:attrName>ppt_y</p:attrName>
                                        </p:attrNameLst>
                                      </p:cBhvr>
                                      <p:tavLst>
                                        <p:tav tm="0">
                                          <p:val>
                                            <p:strVal val="#ppt_y"/>
                                          </p:val>
                                        </p:tav>
                                        <p:tav tm="100000">
                                          <p:val>
                                            <p:strVal val="#ppt_y"/>
                                          </p:val>
                                        </p:tav>
                                      </p:tavLst>
                                    </p:anim>
                                  </p:childTnLst>
                                </p:cTn>
                              </p:par>
                              <p:par>
                                <p:cTn id="37" presetClass="entr" nodeType="withEffect" presetSubtype="8" presetID="2" grpId="2" fill="hold">
                                  <p:stCondLst>
                                    <p:cond delay="0"/>
                                  </p:stCondLst>
                                  <p:iterate type="el" backwards="0">
                                    <p:tmAbs val="0"/>
                                  </p:iterate>
                                  <p:childTnLst>
                                    <p:set>
                                      <p:cBhvr>
                                        <p:cTn id="38" fill="hold"/>
                                        <p:tgtEl>
                                          <p:spTgt spid="263">
                                            <p:txEl>
                                              <p:pRg st="0" end="0"/>
                                            </p:txEl>
                                          </p:spTgt>
                                        </p:tgtEl>
                                        <p:attrNameLst>
                                          <p:attrName>style.visibility</p:attrName>
                                        </p:attrNameLst>
                                      </p:cBhvr>
                                      <p:to>
                                        <p:strVal val="visible"/>
                                      </p:to>
                                    </p:set>
                                    <p:anim calcmode="lin" valueType="num">
                                      <p:cBhvr>
                                        <p:cTn id="39" dur="500" fill="hold"/>
                                        <p:tgtEl>
                                          <p:spTgt spid="263">
                                            <p:txEl>
                                              <p:pRg st="0" end="0"/>
                                            </p:txEl>
                                          </p:spTgt>
                                        </p:tgtEl>
                                        <p:attrNameLst>
                                          <p:attrName>ppt_x</p:attrName>
                                        </p:attrNameLst>
                                      </p:cBhvr>
                                      <p:tavLst>
                                        <p:tav tm="0">
                                          <p:val>
                                            <p:strVal val="0-#ppt_w/2"/>
                                          </p:val>
                                        </p:tav>
                                        <p:tav tm="100000">
                                          <p:val>
                                            <p:strVal val="#ppt_x"/>
                                          </p:val>
                                        </p:tav>
                                      </p:tavLst>
                                    </p:anim>
                                    <p:anim calcmode="lin" valueType="num">
                                      <p:cBhvr>
                                        <p:cTn id="40" dur="500" fill="hold"/>
                                        <p:tgtEl>
                                          <p:spTgt spid="2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 grpId="2" fill="hold">
                                  <p:stCondLst>
                                    <p:cond delay="0"/>
                                  </p:stCondLst>
                                  <p:iterate type="el" backwards="0">
                                    <p:tmAbs val="0"/>
                                  </p:iterate>
                                  <p:childTnLst>
                                    <p:set>
                                      <p:cBhvr>
                                        <p:cTn id="44" fill="hold"/>
                                        <p:tgtEl>
                                          <p:spTgt spid="263">
                                            <p:txEl>
                                              <p:pRg st="1" end="1"/>
                                            </p:txEl>
                                          </p:spTgt>
                                        </p:tgtEl>
                                        <p:attrNameLst>
                                          <p:attrName>style.visibility</p:attrName>
                                        </p:attrNameLst>
                                      </p:cBhvr>
                                      <p:to>
                                        <p:strVal val="visible"/>
                                      </p:to>
                                    </p:set>
                                    <p:anim calcmode="lin" valueType="num">
                                      <p:cBhvr>
                                        <p:cTn id="45" dur="500" fill="hold"/>
                                        <p:tgtEl>
                                          <p:spTgt spid="263">
                                            <p:txEl>
                                              <p:pRg st="1" end="1"/>
                                            </p:txEl>
                                          </p:spTgt>
                                        </p:tgtEl>
                                        <p:attrNameLst>
                                          <p:attrName>ppt_x</p:attrName>
                                        </p:attrNameLst>
                                      </p:cBhvr>
                                      <p:tavLst>
                                        <p:tav tm="0">
                                          <p:val>
                                            <p:strVal val="0-#ppt_w/2"/>
                                          </p:val>
                                        </p:tav>
                                        <p:tav tm="100000">
                                          <p:val>
                                            <p:strVal val="#ppt_x"/>
                                          </p:val>
                                        </p:tav>
                                      </p:tavLst>
                                    </p:anim>
                                    <p:anim calcmode="lin" valueType="num">
                                      <p:cBhvr>
                                        <p:cTn id="46" dur="500" fill="hold"/>
                                        <p:tgtEl>
                                          <p:spTgt spid="2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 grpId="2" fill="hold">
                                  <p:stCondLst>
                                    <p:cond delay="0"/>
                                  </p:stCondLst>
                                  <p:iterate type="el" backwards="0">
                                    <p:tmAbs val="0"/>
                                  </p:iterate>
                                  <p:childTnLst>
                                    <p:set>
                                      <p:cBhvr>
                                        <p:cTn id="50" fill="hold"/>
                                        <p:tgtEl>
                                          <p:spTgt spid="263">
                                            <p:txEl>
                                              <p:pRg st="2" end="2"/>
                                            </p:txEl>
                                          </p:spTgt>
                                        </p:tgtEl>
                                        <p:attrNameLst>
                                          <p:attrName>style.visibility</p:attrName>
                                        </p:attrNameLst>
                                      </p:cBhvr>
                                      <p:to>
                                        <p:strVal val="visible"/>
                                      </p:to>
                                    </p:set>
                                    <p:anim calcmode="lin" valueType="num">
                                      <p:cBhvr>
                                        <p:cTn id="51" dur="500" fill="hold"/>
                                        <p:tgtEl>
                                          <p:spTgt spid="263">
                                            <p:txEl>
                                              <p:pRg st="2" end="2"/>
                                            </p:txEl>
                                          </p:spTgt>
                                        </p:tgtEl>
                                        <p:attrNameLst>
                                          <p:attrName>ppt_x</p:attrName>
                                        </p:attrNameLst>
                                      </p:cBhvr>
                                      <p:tavLst>
                                        <p:tav tm="0">
                                          <p:val>
                                            <p:strVal val="0-#ppt_w/2"/>
                                          </p:val>
                                        </p:tav>
                                        <p:tav tm="100000">
                                          <p:val>
                                            <p:strVal val="#ppt_x"/>
                                          </p:val>
                                        </p:tav>
                                      </p:tavLst>
                                    </p:anim>
                                    <p:anim calcmode="lin" valueType="num">
                                      <p:cBhvr>
                                        <p:cTn id="52" dur="500" fill="hold"/>
                                        <p:tgtEl>
                                          <p:spTgt spid="2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8" presetID="2" grpId="2" fill="hold">
                                  <p:stCondLst>
                                    <p:cond delay="0"/>
                                  </p:stCondLst>
                                  <p:iterate type="el" backwards="0">
                                    <p:tmAbs val="0"/>
                                  </p:iterate>
                                  <p:childTnLst>
                                    <p:set>
                                      <p:cBhvr>
                                        <p:cTn id="56" fill="hold"/>
                                        <p:tgtEl>
                                          <p:spTgt spid="263">
                                            <p:txEl>
                                              <p:pRg st="3" end="3"/>
                                            </p:txEl>
                                          </p:spTgt>
                                        </p:tgtEl>
                                        <p:attrNameLst>
                                          <p:attrName>style.visibility</p:attrName>
                                        </p:attrNameLst>
                                      </p:cBhvr>
                                      <p:to>
                                        <p:strVal val="visible"/>
                                      </p:to>
                                    </p:set>
                                    <p:anim calcmode="lin" valueType="num">
                                      <p:cBhvr>
                                        <p:cTn id="57" dur="500" fill="hold"/>
                                        <p:tgtEl>
                                          <p:spTgt spid="263">
                                            <p:txEl>
                                              <p:pRg st="3" end="3"/>
                                            </p:txEl>
                                          </p:spTgt>
                                        </p:tgtEl>
                                        <p:attrNameLst>
                                          <p:attrName>ppt_x</p:attrName>
                                        </p:attrNameLst>
                                      </p:cBhvr>
                                      <p:tavLst>
                                        <p:tav tm="0">
                                          <p:val>
                                            <p:strVal val="0-#ppt_w/2"/>
                                          </p:val>
                                        </p:tav>
                                        <p:tav tm="100000">
                                          <p:val>
                                            <p:strVal val="#ppt_x"/>
                                          </p:val>
                                        </p:tav>
                                      </p:tavLst>
                                    </p:anim>
                                    <p:anim calcmode="lin" valueType="num">
                                      <p:cBhvr>
                                        <p:cTn id="58" dur="500" fill="hold"/>
                                        <p:tgtEl>
                                          <p:spTgt spid="2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 grpId="2" fill="hold">
                                  <p:stCondLst>
                                    <p:cond delay="0"/>
                                  </p:stCondLst>
                                  <p:iterate type="el" backwards="0">
                                    <p:tmAbs val="0"/>
                                  </p:iterate>
                                  <p:childTnLst>
                                    <p:set>
                                      <p:cBhvr>
                                        <p:cTn id="62" fill="hold"/>
                                        <p:tgtEl>
                                          <p:spTgt spid="263">
                                            <p:txEl>
                                              <p:pRg st="4" end="4"/>
                                            </p:txEl>
                                          </p:spTgt>
                                        </p:tgtEl>
                                        <p:attrNameLst>
                                          <p:attrName>style.visibility</p:attrName>
                                        </p:attrNameLst>
                                      </p:cBhvr>
                                      <p:to>
                                        <p:strVal val="visible"/>
                                      </p:to>
                                    </p:set>
                                    <p:anim calcmode="lin" valueType="num">
                                      <p:cBhvr>
                                        <p:cTn id="63" dur="500" fill="hold"/>
                                        <p:tgtEl>
                                          <p:spTgt spid="263">
                                            <p:txEl>
                                              <p:pRg st="4" end="4"/>
                                            </p:txEl>
                                          </p:spTgt>
                                        </p:tgtEl>
                                        <p:attrNameLst>
                                          <p:attrName>ppt_x</p:attrName>
                                        </p:attrNameLst>
                                      </p:cBhvr>
                                      <p:tavLst>
                                        <p:tav tm="0">
                                          <p:val>
                                            <p:strVal val="0-#ppt_w/2"/>
                                          </p:val>
                                        </p:tav>
                                        <p:tav tm="100000">
                                          <p:val>
                                            <p:strVal val="#ppt_x"/>
                                          </p:val>
                                        </p:tav>
                                      </p:tavLst>
                                    </p:anim>
                                    <p:anim calcmode="lin" valueType="num">
                                      <p:cBhvr>
                                        <p:cTn id="64" dur="500" fill="hold"/>
                                        <p:tgtEl>
                                          <p:spTgt spid="2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8" presetID="2" grpId="3" fill="hold">
                                  <p:stCondLst>
                                    <p:cond delay="0"/>
                                  </p:stCondLst>
                                  <p:iterate type="el" backwards="0">
                                    <p:tmAbs val="0"/>
                                  </p:iterate>
                                  <p:childTnLst>
                                    <p:set>
                                      <p:cBhvr>
                                        <p:cTn id="68" fill="hold"/>
                                        <p:tgtEl>
                                          <p:spTgt spid="265">
                                            <p:bg/>
                                          </p:spTgt>
                                        </p:tgtEl>
                                        <p:attrNameLst>
                                          <p:attrName>style.visibility</p:attrName>
                                        </p:attrNameLst>
                                      </p:cBhvr>
                                      <p:to>
                                        <p:strVal val="visible"/>
                                      </p:to>
                                    </p:set>
                                    <p:anim calcmode="lin" valueType="num">
                                      <p:cBhvr>
                                        <p:cTn id="69" dur="500" fill="hold"/>
                                        <p:tgtEl>
                                          <p:spTgt spid="265">
                                            <p:bg/>
                                          </p:spTgt>
                                        </p:tgtEl>
                                        <p:attrNameLst>
                                          <p:attrName>ppt_x</p:attrName>
                                        </p:attrNameLst>
                                      </p:cBhvr>
                                      <p:tavLst>
                                        <p:tav tm="0">
                                          <p:val>
                                            <p:strVal val="0-#ppt_w/2"/>
                                          </p:val>
                                        </p:tav>
                                        <p:tav tm="100000">
                                          <p:val>
                                            <p:strVal val="#ppt_x"/>
                                          </p:val>
                                        </p:tav>
                                      </p:tavLst>
                                    </p:anim>
                                    <p:anim calcmode="lin" valueType="num">
                                      <p:cBhvr>
                                        <p:cTn id="70" dur="500" fill="hold"/>
                                        <p:tgtEl>
                                          <p:spTgt spid="265">
                                            <p:bg/>
                                          </p:spTgt>
                                        </p:tgtEl>
                                        <p:attrNameLst>
                                          <p:attrName>ppt_y</p:attrName>
                                        </p:attrNameLst>
                                      </p:cBhvr>
                                      <p:tavLst>
                                        <p:tav tm="0">
                                          <p:val>
                                            <p:strVal val="#ppt_y"/>
                                          </p:val>
                                        </p:tav>
                                        <p:tav tm="100000">
                                          <p:val>
                                            <p:strVal val="#ppt_y"/>
                                          </p:val>
                                        </p:tav>
                                      </p:tavLst>
                                    </p:anim>
                                  </p:childTnLst>
                                </p:cTn>
                              </p:par>
                              <p:par>
                                <p:cTn id="71" presetClass="entr" nodeType="withEffect" presetSubtype="8" presetID="2" grpId="3" fill="hold">
                                  <p:stCondLst>
                                    <p:cond delay="0"/>
                                  </p:stCondLst>
                                  <p:iterate type="el" backwards="0">
                                    <p:tmAbs val="0"/>
                                  </p:iterate>
                                  <p:childTnLst>
                                    <p:set>
                                      <p:cBhvr>
                                        <p:cTn id="72" fill="hold"/>
                                        <p:tgtEl>
                                          <p:spTgt spid="265">
                                            <p:txEl>
                                              <p:pRg st="0" end="0"/>
                                            </p:txEl>
                                          </p:spTgt>
                                        </p:tgtEl>
                                        <p:attrNameLst>
                                          <p:attrName>style.visibility</p:attrName>
                                        </p:attrNameLst>
                                      </p:cBhvr>
                                      <p:to>
                                        <p:strVal val="visible"/>
                                      </p:to>
                                    </p:set>
                                    <p:anim calcmode="lin" valueType="num">
                                      <p:cBhvr>
                                        <p:cTn id="73" dur="500" fill="hold"/>
                                        <p:tgtEl>
                                          <p:spTgt spid="265">
                                            <p:txEl>
                                              <p:pRg st="0" end="0"/>
                                            </p:txEl>
                                          </p:spTgt>
                                        </p:tgtEl>
                                        <p:attrNameLst>
                                          <p:attrName>ppt_x</p:attrName>
                                        </p:attrNameLst>
                                      </p:cBhvr>
                                      <p:tavLst>
                                        <p:tav tm="0">
                                          <p:val>
                                            <p:strVal val="0-#ppt_w/2"/>
                                          </p:val>
                                        </p:tav>
                                        <p:tav tm="100000">
                                          <p:val>
                                            <p:strVal val="#ppt_x"/>
                                          </p:val>
                                        </p:tav>
                                      </p:tavLst>
                                    </p:anim>
                                    <p:anim calcmode="lin" valueType="num">
                                      <p:cBhvr>
                                        <p:cTn id="74" dur="500" fill="hold"/>
                                        <p:tgtEl>
                                          <p:spTgt spid="2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8" presetID="2" grpId="3" fill="hold">
                                  <p:stCondLst>
                                    <p:cond delay="0"/>
                                  </p:stCondLst>
                                  <p:iterate type="el" backwards="0">
                                    <p:tmAbs val="0"/>
                                  </p:iterate>
                                  <p:childTnLst>
                                    <p:set>
                                      <p:cBhvr>
                                        <p:cTn id="78" fill="hold"/>
                                        <p:tgtEl>
                                          <p:spTgt spid="265">
                                            <p:txEl>
                                              <p:pRg st="1" end="1"/>
                                            </p:txEl>
                                          </p:spTgt>
                                        </p:tgtEl>
                                        <p:attrNameLst>
                                          <p:attrName>style.visibility</p:attrName>
                                        </p:attrNameLst>
                                      </p:cBhvr>
                                      <p:to>
                                        <p:strVal val="visible"/>
                                      </p:to>
                                    </p:set>
                                    <p:anim calcmode="lin" valueType="num">
                                      <p:cBhvr>
                                        <p:cTn id="79" dur="500" fill="hold"/>
                                        <p:tgtEl>
                                          <p:spTgt spid="265">
                                            <p:txEl>
                                              <p:pRg st="1" end="1"/>
                                            </p:txEl>
                                          </p:spTgt>
                                        </p:tgtEl>
                                        <p:attrNameLst>
                                          <p:attrName>ppt_x</p:attrName>
                                        </p:attrNameLst>
                                      </p:cBhvr>
                                      <p:tavLst>
                                        <p:tav tm="0">
                                          <p:val>
                                            <p:strVal val="0-#ppt_w/2"/>
                                          </p:val>
                                        </p:tav>
                                        <p:tav tm="100000">
                                          <p:val>
                                            <p:strVal val="#ppt_x"/>
                                          </p:val>
                                        </p:tav>
                                      </p:tavLst>
                                    </p:anim>
                                    <p:anim calcmode="lin" valueType="num">
                                      <p:cBhvr>
                                        <p:cTn id="80" dur="500" fill="hold"/>
                                        <p:tgtEl>
                                          <p:spTgt spid="2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8" presetID="2" grpId="3" fill="hold">
                                  <p:stCondLst>
                                    <p:cond delay="0"/>
                                  </p:stCondLst>
                                  <p:iterate type="el" backwards="0">
                                    <p:tmAbs val="0"/>
                                  </p:iterate>
                                  <p:childTnLst>
                                    <p:set>
                                      <p:cBhvr>
                                        <p:cTn id="84" fill="hold"/>
                                        <p:tgtEl>
                                          <p:spTgt spid="265">
                                            <p:txEl>
                                              <p:pRg st="2" end="2"/>
                                            </p:txEl>
                                          </p:spTgt>
                                        </p:tgtEl>
                                        <p:attrNameLst>
                                          <p:attrName>style.visibility</p:attrName>
                                        </p:attrNameLst>
                                      </p:cBhvr>
                                      <p:to>
                                        <p:strVal val="visible"/>
                                      </p:to>
                                    </p:set>
                                    <p:anim calcmode="lin" valueType="num">
                                      <p:cBhvr>
                                        <p:cTn id="85" dur="500" fill="hold"/>
                                        <p:tgtEl>
                                          <p:spTgt spid="265">
                                            <p:txEl>
                                              <p:pRg st="2" end="2"/>
                                            </p:txEl>
                                          </p:spTgt>
                                        </p:tgtEl>
                                        <p:attrNameLst>
                                          <p:attrName>ppt_x</p:attrName>
                                        </p:attrNameLst>
                                      </p:cBhvr>
                                      <p:tavLst>
                                        <p:tav tm="0">
                                          <p:val>
                                            <p:strVal val="0-#ppt_w/2"/>
                                          </p:val>
                                        </p:tav>
                                        <p:tav tm="100000">
                                          <p:val>
                                            <p:strVal val="#ppt_x"/>
                                          </p:val>
                                        </p:tav>
                                      </p:tavLst>
                                    </p:anim>
                                    <p:anim calcmode="lin" valueType="num">
                                      <p:cBhvr>
                                        <p:cTn id="86" dur="500" fill="hold"/>
                                        <p:tgtEl>
                                          <p:spTgt spid="2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4" presetID="2" grpId="4" fill="hold">
                                  <p:stCondLst>
                                    <p:cond delay="0"/>
                                  </p:stCondLst>
                                  <p:iterate type="el" backwards="0">
                                    <p:tmAbs val="0"/>
                                  </p:iterate>
                                  <p:childTnLst>
                                    <p:set>
                                      <p:cBhvr>
                                        <p:cTn id="90" fill="hold"/>
                                        <p:tgtEl>
                                          <p:spTgt spid="266"/>
                                        </p:tgtEl>
                                        <p:attrNameLst>
                                          <p:attrName>style.visibility</p:attrName>
                                        </p:attrNameLst>
                                      </p:cBhvr>
                                      <p:to>
                                        <p:strVal val="visible"/>
                                      </p:to>
                                    </p:set>
                                    <p:anim calcmode="lin" valueType="num">
                                      <p:cBhvr>
                                        <p:cTn id="91" dur="500" fill="hold"/>
                                        <p:tgtEl>
                                          <p:spTgt spid="266"/>
                                        </p:tgtEl>
                                        <p:attrNameLst>
                                          <p:attrName>ppt_x</p:attrName>
                                        </p:attrNameLst>
                                      </p:cBhvr>
                                      <p:tavLst>
                                        <p:tav tm="0">
                                          <p:val>
                                            <p:strVal val="#ppt_x"/>
                                          </p:val>
                                        </p:tav>
                                        <p:tav tm="100000">
                                          <p:val>
                                            <p:strVal val="#ppt_x"/>
                                          </p:val>
                                        </p:tav>
                                      </p:tavLst>
                                    </p:anim>
                                    <p:anim calcmode="lin" valueType="num">
                                      <p:cBhvr>
                                        <p:cTn id="92"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3" grpId="2"/>
      <p:bldP build="whole" bldLvl="1" animBg="1" rev="0" advAuto="0" spid="266" grpId="4"/>
      <p:bldP build="p" bldLvl="5" animBg="1" rev="0" advAuto="0" spid="265" grpId="3"/>
      <p:bldP build="p" bldLvl="5" animBg="1" rev="0" advAuto="0" spid="26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215;p23"/>
          <p:cNvSpPr txBox="1"/>
          <p:nvPr/>
        </p:nvSpPr>
        <p:spPr>
          <a:xfrm>
            <a:off x="62875" y="2607524"/>
            <a:ext cx="3697500" cy="1014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Définition des caractéristiques d’un objet. Cette définition est unique.</a:t>
            </a:r>
          </a:p>
        </p:txBody>
      </p:sp>
      <p:sp>
        <p:nvSpPr>
          <p:cNvPr id="270" name="Google Shape;216;p23"/>
          <p:cNvSpPr txBox="1"/>
          <p:nvPr/>
        </p:nvSpPr>
        <p:spPr>
          <a:xfrm>
            <a:off x="355224" y="1498649"/>
            <a:ext cx="3112802" cy="108658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3000">
                <a:solidFill>
                  <a:srgbClr val="FFFFFF"/>
                </a:solidFill>
                <a:latin typeface="Helvetica Neue"/>
                <a:ea typeface="Helvetica Neue"/>
                <a:cs typeface="Helvetica Neue"/>
                <a:sym typeface="Helvetica Neue"/>
              </a:defRPr>
            </a:lvl1pPr>
          </a:lstStyle>
          <a:p>
            <a:pPr/>
            <a:r>
              <a:t>Structure d’un objet</a:t>
            </a:r>
          </a:p>
        </p:txBody>
      </p:sp>
      <p:sp>
        <p:nvSpPr>
          <p:cNvPr id="271" name="Google Shape;217;p23"/>
          <p:cNvSpPr txBox="1"/>
          <p:nvPr/>
        </p:nvSpPr>
        <p:spPr>
          <a:xfrm>
            <a:off x="6216374" y="1703400"/>
            <a:ext cx="1803001" cy="62938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3000">
                <a:solidFill>
                  <a:srgbClr val="FFFFFF"/>
                </a:solidFill>
                <a:latin typeface="Helvetica Neue"/>
                <a:ea typeface="Helvetica Neue"/>
                <a:cs typeface="Helvetica Neue"/>
                <a:sym typeface="Helvetica Neue"/>
              </a:defRPr>
            </a:lvl1pPr>
          </a:lstStyle>
          <a:p>
            <a:pPr/>
            <a:r>
              <a:t>Objet</a:t>
            </a:r>
          </a:p>
        </p:txBody>
      </p:sp>
      <p:sp>
        <p:nvSpPr>
          <p:cNvPr id="272" name="Google Shape;218;p23"/>
          <p:cNvSpPr txBox="1"/>
          <p:nvPr/>
        </p:nvSpPr>
        <p:spPr>
          <a:xfrm>
            <a:off x="5269124" y="2337524"/>
            <a:ext cx="3697501" cy="12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Réalisation concrète de la structure de l’objet. On peut avoir une multitude d’objets issus de la même définition.</a:t>
            </a:r>
          </a:p>
        </p:txBody>
      </p:sp>
      <p:sp>
        <p:nvSpPr>
          <p:cNvPr id="273" name="Google Shape;219;p23"/>
          <p:cNvSpPr txBox="1"/>
          <p:nvPr/>
        </p:nvSpPr>
        <p:spPr>
          <a:xfrm>
            <a:off x="1010124" y="4029850"/>
            <a:ext cx="1803001" cy="62938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i="1" sz="3000">
                <a:solidFill>
                  <a:srgbClr val="FFFFFF"/>
                </a:solidFill>
                <a:latin typeface="Helvetica Neue"/>
                <a:ea typeface="Helvetica Neue"/>
                <a:cs typeface="Helvetica Neue"/>
                <a:sym typeface="Helvetica Neue"/>
              </a:defRPr>
            </a:lvl1pPr>
          </a:lstStyle>
          <a:p>
            <a:pPr/>
            <a:r>
              <a:t>Classe</a:t>
            </a:r>
          </a:p>
        </p:txBody>
      </p:sp>
      <p:sp>
        <p:nvSpPr>
          <p:cNvPr id="274" name="Google Shape;220;p23"/>
          <p:cNvSpPr txBox="1"/>
          <p:nvPr/>
        </p:nvSpPr>
        <p:spPr>
          <a:xfrm>
            <a:off x="6216374" y="4029850"/>
            <a:ext cx="1803001" cy="62938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i="1" sz="3000">
                <a:solidFill>
                  <a:srgbClr val="FFFFFF"/>
                </a:solidFill>
                <a:latin typeface="Helvetica Neue"/>
                <a:ea typeface="Helvetica Neue"/>
                <a:cs typeface="Helvetica Neue"/>
                <a:sym typeface="Helvetica Neue"/>
              </a:defRPr>
            </a:lvl1pPr>
          </a:lstStyle>
          <a:p>
            <a:pPr/>
            <a:r>
              <a:t>Instance</a:t>
            </a:r>
          </a:p>
        </p:txBody>
      </p:sp>
      <p:sp>
        <p:nvSpPr>
          <p:cNvPr id="275" name="Google Shape;221;p23"/>
          <p:cNvSpPr txBox="1"/>
          <p:nvPr/>
        </p:nvSpPr>
        <p:spPr>
          <a:xfrm>
            <a:off x="4162049" y="2005725"/>
            <a:ext cx="819900" cy="159651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600">
                <a:solidFill>
                  <a:srgbClr val="FFFFFF"/>
                </a:solidFill>
                <a:latin typeface="Helvetica Neue"/>
                <a:ea typeface="Helvetica Neue"/>
                <a:cs typeface="Helvetica Neue"/>
                <a:sym typeface="Helvetica Neue"/>
              </a:defRPr>
            </a:lvl1pPr>
          </a:lstStyle>
          <a:p>
            <a:pPr/>
            <a:r>
              <a:t>≠</a:t>
            </a:r>
          </a:p>
        </p:txBody>
      </p:sp>
      <p:sp>
        <p:nvSpPr>
          <p:cNvPr id="276" name="Google Shape;222;p23"/>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7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4" presetID="2" grpId="3" fill="hold">
                                  <p:stCondLst>
                                    <p:cond delay="0"/>
                                  </p:stCondLst>
                                  <p:iterate type="el" backwards="0">
                                    <p:tmAbs val="0"/>
                                  </p:iterate>
                                  <p:childTnLst>
                                    <p:set>
                                      <p:cBhvr>
                                        <p:cTn id="13" fill="hold"/>
                                        <p:tgtEl>
                                          <p:spTgt spid="269"/>
                                        </p:tgtEl>
                                        <p:attrNameLst>
                                          <p:attrName>style.visibility</p:attrName>
                                        </p:attrNameLst>
                                      </p:cBhvr>
                                      <p:to>
                                        <p:strVal val="visible"/>
                                      </p:to>
                                    </p:set>
                                    <p:anim calcmode="lin" valueType="num">
                                      <p:cBhvr>
                                        <p:cTn id="14" dur="500" fill="hold"/>
                                        <p:tgtEl>
                                          <p:spTgt spid="269"/>
                                        </p:tgtEl>
                                        <p:attrNameLst>
                                          <p:attrName>ppt_x</p:attrName>
                                        </p:attrNameLst>
                                      </p:cBhvr>
                                      <p:tavLst>
                                        <p:tav tm="0">
                                          <p:val>
                                            <p:strVal val="#ppt_x"/>
                                          </p:val>
                                        </p:tav>
                                        <p:tav tm="100000">
                                          <p:val>
                                            <p:strVal val="#ppt_x"/>
                                          </p:val>
                                        </p:tav>
                                      </p:tavLst>
                                    </p:anim>
                                    <p:anim calcmode="lin" valueType="num">
                                      <p:cBhvr>
                                        <p:cTn id="15"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4" presetID="2" grpId="4" fill="hold">
                                  <p:stCondLst>
                                    <p:cond delay="0"/>
                                  </p:stCondLst>
                                  <p:iterate type="el" backwards="0">
                                    <p:tmAbs val="0"/>
                                  </p:iterate>
                                  <p:childTnLst>
                                    <p:set>
                                      <p:cBhvr>
                                        <p:cTn id="19" fill="hold"/>
                                        <p:tgtEl>
                                          <p:spTgt spid="272"/>
                                        </p:tgtEl>
                                        <p:attrNameLst>
                                          <p:attrName>style.visibility</p:attrName>
                                        </p:attrNameLst>
                                      </p:cBhvr>
                                      <p:to>
                                        <p:strVal val="visible"/>
                                      </p:to>
                                    </p:set>
                                    <p:anim calcmode="lin" valueType="num">
                                      <p:cBhvr>
                                        <p:cTn id="20" dur="500" fill="hold"/>
                                        <p:tgtEl>
                                          <p:spTgt spid="272"/>
                                        </p:tgtEl>
                                        <p:attrNameLst>
                                          <p:attrName>ppt_x</p:attrName>
                                        </p:attrNameLst>
                                      </p:cBhvr>
                                      <p:tavLst>
                                        <p:tav tm="0">
                                          <p:val>
                                            <p:strVal val="#ppt_x"/>
                                          </p:val>
                                        </p:tav>
                                        <p:tav tm="100000">
                                          <p:val>
                                            <p:strVal val="#ppt_x"/>
                                          </p:val>
                                        </p:tav>
                                      </p:tavLst>
                                    </p:anim>
                                    <p:anim calcmode="lin" valueType="num">
                                      <p:cBhvr>
                                        <p:cTn id="21" dur="500" fill="hold"/>
                                        <p:tgtEl>
                                          <p:spTgt spid="27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el" backwards="0">
                                    <p:tmAbs val="0"/>
                                  </p:iterate>
                                  <p:childTnLst>
                                    <p:set>
                                      <p:cBhvr>
                                        <p:cTn id="25" fill="hold"/>
                                        <p:tgtEl>
                                          <p:spTgt spid="273"/>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6" fill="hold">
                                  <p:stCondLst>
                                    <p:cond delay="0"/>
                                  </p:stCondLst>
                                  <p:iterate type="el" backwards="0">
                                    <p:tmAbs val="0"/>
                                  </p:iterate>
                                  <p:childTnLst>
                                    <p:set>
                                      <p:cBhvr>
                                        <p:cTn id="28" fill="hold"/>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9" grpId="3"/>
      <p:bldP build="whole" bldLvl="1" animBg="1" rev="0" advAuto="0" spid="273" grpId="5"/>
      <p:bldP build="whole" bldLvl="1" animBg="1" rev="0" advAuto="0" spid="274" grpId="6"/>
      <p:bldP build="whole" bldLvl="1" animBg="1" rev="0" advAuto="0" spid="270" grpId="1"/>
      <p:bldP build="whole" bldLvl="1" animBg="1" rev="0" advAuto="0" spid="271" grpId="2"/>
      <p:bldP build="whole" bldLvl="1" animBg="1" rev="0" advAuto="0" spid="272"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227;p24"/>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Exemple</a:t>
            </a:r>
          </a:p>
        </p:txBody>
      </p:sp>
      <p:sp>
        <p:nvSpPr>
          <p:cNvPr id="279" name="Google Shape;228;p24"/>
          <p:cNvSpPr txBox="1"/>
          <p:nvPr/>
        </p:nvSpPr>
        <p:spPr>
          <a:xfrm>
            <a:off x="1654025" y="1623225"/>
            <a:ext cx="2105400" cy="2157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b="1" sz="1800">
                <a:solidFill>
                  <a:srgbClr val="FFFFFF"/>
                </a:solidFill>
                <a:latin typeface="Helvetica Neue"/>
                <a:ea typeface="Helvetica Neue"/>
                <a:cs typeface="Helvetica Neue"/>
                <a:sym typeface="Helvetica Neue"/>
              </a:defRPr>
            </a:pPr>
            <a:r>
              <a:t>Chien</a:t>
            </a:r>
          </a:p>
          <a:p>
            <a:pPr algn="ctr">
              <a:defRPr>
                <a:solidFill>
                  <a:srgbClr val="000000"/>
                </a:solidFill>
              </a:defRPr>
            </a:pPr>
            <a:endParaRPr b="1" sz="1800">
              <a:solidFill>
                <a:srgbClr val="FFFFFF"/>
              </a:solidFill>
              <a:latin typeface="Helvetica Neue"/>
              <a:ea typeface="Helvetica Neue"/>
              <a:cs typeface="Helvetica Neue"/>
              <a:sym typeface="Helvetica Neue"/>
            </a:endParaRPr>
          </a:p>
          <a:p>
            <a:pPr algn="ctr">
              <a:defRPr sz="1800">
                <a:solidFill>
                  <a:srgbClr val="FFFFFF"/>
                </a:solidFill>
                <a:latin typeface="Helvetica Neue"/>
                <a:ea typeface="Helvetica Neue"/>
                <a:cs typeface="Helvetica Neue"/>
                <a:sym typeface="Helvetica Neue"/>
              </a:defRPr>
            </a:pPr>
            <a:r>
              <a:t>nom</a:t>
            </a:r>
          </a:p>
          <a:p>
            <a:pPr algn="ctr">
              <a:defRPr sz="1800">
                <a:solidFill>
                  <a:srgbClr val="FFFFFF"/>
                </a:solidFill>
                <a:latin typeface="Helvetica Neue"/>
                <a:ea typeface="Helvetica Neue"/>
                <a:cs typeface="Helvetica Neue"/>
                <a:sym typeface="Helvetica Neue"/>
              </a:defRPr>
            </a:pPr>
            <a:r>
              <a:t>race</a:t>
            </a:r>
          </a:p>
          <a:p>
            <a:pPr algn="ctr">
              <a:defRPr sz="1800">
                <a:solidFill>
                  <a:srgbClr val="FFFFFF"/>
                </a:solidFill>
                <a:latin typeface="Helvetica Neue"/>
                <a:ea typeface="Helvetica Neue"/>
                <a:cs typeface="Helvetica Neue"/>
                <a:sym typeface="Helvetica Neue"/>
              </a:defRPr>
            </a:pPr>
            <a:r>
              <a:t>taille</a:t>
            </a:r>
          </a:p>
          <a:p>
            <a:pPr algn="ctr">
              <a:defRPr sz="1800">
                <a:solidFill>
                  <a:srgbClr val="FFFFFF"/>
                </a:solidFill>
                <a:latin typeface="Helvetica Neue"/>
                <a:ea typeface="Helvetica Neue"/>
                <a:cs typeface="Helvetica Neue"/>
                <a:sym typeface="Helvetica Neue"/>
              </a:defRPr>
            </a:pPr>
            <a:r>
              <a:t>couleur</a:t>
            </a:r>
          </a:p>
          <a:p>
            <a:pPr algn="ctr">
              <a:defRPr sz="1800">
                <a:solidFill>
                  <a:srgbClr val="FFFFFF"/>
                </a:solidFill>
                <a:latin typeface="Helvetica Neue"/>
                <a:ea typeface="Helvetica Neue"/>
                <a:cs typeface="Helvetica Neue"/>
                <a:sym typeface="Helvetica Neue"/>
              </a:defRPr>
            </a:pPr>
            <a:r>
              <a:t>densité de poils</a:t>
            </a:r>
          </a:p>
        </p:txBody>
      </p:sp>
      <p:sp>
        <p:nvSpPr>
          <p:cNvPr id="280" name="Google Shape;229;p24"/>
          <p:cNvSpPr txBox="1"/>
          <p:nvPr/>
        </p:nvSpPr>
        <p:spPr>
          <a:xfrm>
            <a:off x="5166300" y="1623225"/>
            <a:ext cx="2105401" cy="2157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b="1" sz="1800">
                <a:solidFill>
                  <a:srgbClr val="FFFFFF"/>
                </a:solidFill>
                <a:latin typeface="Helvetica Neue"/>
                <a:ea typeface="Helvetica Neue"/>
                <a:cs typeface="Helvetica Neue"/>
                <a:sym typeface="Helvetica Neue"/>
              </a:defRPr>
            </a:pPr>
            <a:r>
              <a:t>chien</a:t>
            </a:r>
          </a:p>
          <a:p>
            <a:pPr algn="ctr">
              <a:defRPr>
                <a:solidFill>
                  <a:srgbClr val="000000"/>
                </a:solidFill>
              </a:defRPr>
            </a:pPr>
            <a:endParaRPr b="1" sz="1800">
              <a:solidFill>
                <a:srgbClr val="FFFFFF"/>
              </a:solidFill>
              <a:latin typeface="Helvetica Neue"/>
              <a:ea typeface="Helvetica Neue"/>
              <a:cs typeface="Helvetica Neue"/>
              <a:sym typeface="Helvetica Neue"/>
            </a:endParaRPr>
          </a:p>
          <a:p>
            <a:pPr algn="ctr">
              <a:defRPr sz="1800">
                <a:solidFill>
                  <a:srgbClr val="FFFFFF"/>
                </a:solidFill>
                <a:latin typeface="Helvetica Neue"/>
                <a:ea typeface="Helvetica Neue"/>
                <a:cs typeface="Helvetica Neue"/>
                <a:sym typeface="Helvetica Neue"/>
              </a:defRPr>
            </a:pPr>
            <a:r>
              <a:t>Médor</a:t>
            </a:r>
          </a:p>
          <a:p>
            <a:pPr algn="ctr">
              <a:defRPr sz="1800">
                <a:solidFill>
                  <a:srgbClr val="FFFFFF"/>
                </a:solidFill>
                <a:latin typeface="Helvetica Neue"/>
                <a:ea typeface="Helvetica Neue"/>
                <a:cs typeface="Helvetica Neue"/>
                <a:sym typeface="Helvetica Neue"/>
              </a:defRPr>
            </a:pPr>
            <a:r>
              <a:t>pékinois</a:t>
            </a:r>
          </a:p>
          <a:p>
            <a:pPr algn="ctr">
              <a:defRPr sz="1800">
                <a:solidFill>
                  <a:srgbClr val="FFFFFF"/>
                </a:solidFill>
                <a:latin typeface="Helvetica Neue"/>
                <a:ea typeface="Helvetica Neue"/>
                <a:cs typeface="Helvetica Neue"/>
                <a:sym typeface="Helvetica Neue"/>
              </a:defRPr>
            </a:pPr>
            <a:r>
              <a:t>80cm</a:t>
            </a:r>
          </a:p>
          <a:p>
            <a:pPr algn="ctr">
              <a:defRPr sz="1800">
                <a:solidFill>
                  <a:srgbClr val="FFFFFF"/>
                </a:solidFill>
                <a:latin typeface="Helvetica Neue"/>
                <a:ea typeface="Helvetica Neue"/>
                <a:cs typeface="Helvetica Neue"/>
                <a:sym typeface="Helvetica Neue"/>
              </a:defRPr>
            </a:pPr>
            <a:r>
              <a:t>roux</a:t>
            </a:r>
          </a:p>
          <a:p>
            <a:pPr algn="ctr">
              <a:defRPr sz="1800">
                <a:solidFill>
                  <a:srgbClr val="FFFFFF"/>
                </a:solidFill>
                <a:latin typeface="Helvetica Neue"/>
                <a:ea typeface="Helvetica Neue"/>
                <a:cs typeface="Helvetica Neue"/>
                <a:sym typeface="Helvetica Neue"/>
              </a:defRPr>
            </a:pPr>
            <a:r>
              <a:t>42 poils/cm²</a:t>
            </a:r>
          </a:p>
        </p:txBody>
      </p:sp>
      <p:sp>
        <p:nvSpPr>
          <p:cNvPr id="281" name="Google Shape;230;p24"/>
          <p:cNvSpPr txBox="1"/>
          <p:nvPr/>
        </p:nvSpPr>
        <p:spPr>
          <a:xfrm>
            <a:off x="5166300" y="4252400"/>
            <a:ext cx="2105401" cy="4683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FFFFFF"/>
                </a:solidFill>
                <a:latin typeface="Helvetica Neue"/>
                <a:ea typeface="Helvetica Neue"/>
                <a:cs typeface="Helvetica Neue"/>
                <a:sym typeface="Helvetica Neue"/>
              </a:defRPr>
            </a:lvl1pPr>
          </a:lstStyle>
          <a:p>
            <a:pPr/>
            <a:r>
              <a:t>Instance / Objet</a:t>
            </a:r>
          </a:p>
        </p:txBody>
      </p:sp>
      <p:sp>
        <p:nvSpPr>
          <p:cNvPr id="282" name="Google Shape;231;p24"/>
          <p:cNvSpPr txBox="1"/>
          <p:nvPr/>
        </p:nvSpPr>
        <p:spPr>
          <a:xfrm>
            <a:off x="1806425" y="4252400"/>
            <a:ext cx="2105400" cy="7604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FFFFFF"/>
                </a:solidFill>
                <a:latin typeface="Helvetica Neue"/>
                <a:ea typeface="Helvetica Neue"/>
                <a:cs typeface="Helvetica Neue"/>
                <a:sym typeface="Helvetica Neue"/>
              </a:defRPr>
            </a:lvl1pPr>
          </a:lstStyle>
          <a:p>
            <a:pPr/>
            <a:r>
              <a:t>Classe / Structure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1" grpId="2"/>
      <p:bldP build="whole" bldLvl="1" animBg="1" rev="0" advAuto="0" spid="282"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Google Shape;236;p25"/>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
        <p:nvSpPr>
          <p:cNvPr id="285" name="Google Shape;237;p25"/>
          <p:cNvSpPr txBox="1"/>
          <p:nvPr/>
        </p:nvSpPr>
        <p:spPr>
          <a:xfrm>
            <a:off x="1031475" y="1429261"/>
            <a:ext cx="7145700" cy="1014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just">
              <a:defRPr sz="1800">
                <a:solidFill>
                  <a:srgbClr val="FFFFFF"/>
                </a:solidFill>
                <a:latin typeface="Helvetica Neue"/>
                <a:ea typeface="Helvetica Neue"/>
                <a:cs typeface="Helvetica Neue"/>
                <a:sym typeface="Helvetica Neue"/>
              </a:defRPr>
            </a:lvl1pPr>
          </a:lstStyle>
          <a:p>
            <a:pPr/>
            <a:r>
              <a:t>Programmer en objet c’est cacher une complexité dans une boîte hermétique, et exposer à l’extérieur des commandes simples à manipuler.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oogle Shape;242;p26"/>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
        <p:nvSpPr>
          <p:cNvPr id="288" name="Google Shape;243;p26"/>
          <p:cNvSpPr txBox="1"/>
          <p:nvPr/>
        </p:nvSpPr>
        <p:spPr>
          <a:xfrm>
            <a:off x="1031475" y="1429261"/>
            <a:ext cx="7145700" cy="1014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just">
              <a:defRPr sz="1800">
                <a:solidFill>
                  <a:srgbClr val="FFFFFF"/>
                </a:solidFill>
                <a:latin typeface="Helvetica Neue"/>
                <a:ea typeface="Helvetica Neue"/>
                <a:cs typeface="Helvetica Neue"/>
                <a:sym typeface="Helvetica Neue"/>
              </a:defRPr>
            </a:lvl1pPr>
          </a:lstStyle>
          <a:p>
            <a:pPr/>
            <a:r>
              <a:t>L’encapsulation: Principe fondamental de la POO, il nous demande de cacher tous les attributs d’un objet. Tout doit être “privé”.</a:t>
            </a:r>
          </a:p>
        </p:txBody>
      </p:sp>
      <p:pic>
        <p:nvPicPr>
          <p:cNvPr id="289" name="Google Shape;244;p26" descr="Google Shape;244;p26"/>
          <p:cNvPicPr>
            <a:picLocks noChangeAspect="1"/>
          </p:cNvPicPr>
          <p:nvPr/>
        </p:nvPicPr>
        <p:blipFill>
          <a:blip r:embed="rId2">
            <a:extLst/>
          </a:blip>
          <a:stretch>
            <a:fillRect/>
          </a:stretch>
        </p:blipFill>
        <p:spPr>
          <a:xfrm>
            <a:off x="2702599" y="2198775"/>
            <a:ext cx="3738802" cy="28041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49;p27"/>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
        <p:nvSpPr>
          <p:cNvPr id="292" name="Google Shape;250;p27"/>
          <p:cNvSpPr txBox="1"/>
          <p:nvPr/>
        </p:nvSpPr>
        <p:spPr>
          <a:xfrm>
            <a:off x="1031475" y="1429261"/>
            <a:ext cx="7145700" cy="735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just">
              <a:defRPr sz="1800">
                <a:solidFill>
                  <a:srgbClr val="FFFFFF"/>
                </a:solidFill>
                <a:latin typeface="Helvetica Neue"/>
                <a:ea typeface="Helvetica Neue"/>
                <a:cs typeface="Helvetica Neue"/>
                <a:sym typeface="Helvetica Neue"/>
              </a:defRPr>
            </a:lvl1pPr>
          </a:lstStyle>
          <a:p>
            <a:pPr/>
            <a:r>
              <a:t>L’héritage: Permet de créer une relation de généralisation/spécialisation entre 2 objets.</a:t>
            </a:r>
          </a:p>
        </p:txBody>
      </p:sp>
      <p:pic>
        <p:nvPicPr>
          <p:cNvPr id="293" name="Google Shape;251;p27" descr="Google Shape;251;p27"/>
          <p:cNvPicPr>
            <a:picLocks noChangeAspect="1"/>
          </p:cNvPicPr>
          <p:nvPr/>
        </p:nvPicPr>
        <p:blipFill>
          <a:blip r:embed="rId2">
            <a:extLst/>
          </a:blip>
          <a:stretch>
            <a:fillRect/>
          </a:stretch>
        </p:blipFill>
        <p:spPr>
          <a:xfrm>
            <a:off x="3114063" y="2109224"/>
            <a:ext cx="2915874" cy="291587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Google Shape;209;p24"/>
          <p:cNvSpPr txBox="1"/>
          <p:nvPr/>
        </p:nvSpPr>
        <p:spPr>
          <a:xfrm>
            <a:off x="1633949" y="2238749"/>
            <a:ext cx="5876102" cy="7604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FFFFFF"/>
                </a:solidFill>
                <a:latin typeface="Helvetica Neue"/>
                <a:ea typeface="Helvetica Neue"/>
                <a:cs typeface="Helvetica Neue"/>
                <a:sym typeface="Helvetica Neue"/>
              </a:defRPr>
            </a:lvl1pPr>
          </a:lstStyle>
          <a:p>
            <a:pPr/>
            <a:r>
              <a:t>Interfaces, Classes abstraites, Classes mères, quelle différence ?</a:t>
            </a:r>
          </a:p>
        </p:txBody>
      </p:sp>
      <p:sp>
        <p:nvSpPr>
          <p:cNvPr id="296" name="Google Shape;249;p27"/>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209;p24"/>
          <p:cNvSpPr txBox="1"/>
          <p:nvPr/>
        </p:nvSpPr>
        <p:spPr>
          <a:xfrm>
            <a:off x="1366273" y="2058075"/>
            <a:ext cx="7061404" cy="1027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b="1" sz="1800">
                <a:solidFill>
                  <a:srgbClr val="FFFFFF"/>
                </a:solidFill>
                <a:latin typeface="Helvetica Neue"/>
                <a:ea typeface="Helvetica Neue"/>
                <a:cs typeface="Helvetica Neue"/>
                <a:sym typeface="Helvetica Neue"/>
              </a:defRPr>
            </a:pPr>
            <a:r>
              <a:rPr u="sng"/>
              <a:t>Interfaces:</a:t>
            </a:r>
            <a:r>
              <a:t> </a:t>
            </a:r>
            <a:r>
              <a:rPr b="0"/>
              <a:t>C’est un contrat, une description vide de logique de ce que toute classe qui l’implémentera devra respecter. On peut implémenter plusieurs interfaces.</a:t>
            </a:r>
          </a:p>
        </p:txBody>
      </p:sp>
      <p:sp>
        <p:nvSpPr>
          <p:cNvPr id="299" name="Google Shape;249;p27"/>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Google Shape;209;p24"/>
          <p:cNvSpPr txBox="1"/>
          <p:nvPr/>
        </p:nvSpPr>
        <p:spPr>
          <a:xfrm>
            <a:off x="1366273" y="2058075"/>
            <a:ext cx="7061404" cy="158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b="1" sz="1800">
                <a:solidFill>
                  <a:srgbClr val="FFFFFF"/>
                </a:solidFill>
                <a:latin typeface="Helvetica Neue"/>
                <a:ea typeface="Helvetica Neue"/>
                <a:cs typeface="Helvetica Neue"/>
                <a:sym typeface="Helvetica Neue"/>
              </a:defRPr>
            </a:pPr>
            <a:r>
              <a:rPr u="sng"/>
              <a:t>Classes abstraites:</a:t>
            </a:r>
            <a:r>
              <a:t> </a:t>
            </a:r>
            <a:r>
              <a:rPr b="0"/>
              <a:t>Sert à mettre en commun des comportements dont l’implémentation se fera dans les classes dérivées. On ne peut pas l’instancier. La classe fille devra impérativement implémenter toutes les méthodes marquées abstraites dans cette classe abstraite et on ne peut hériter que d’une seule classe.</a:t>
            </a:r>
          </a:p>
        </p:txBody>
      </p:sp>
      <p:sp>
        <p:nvSpPr>
          <p:cNvPr id="302" name="Google Shape;249;p27"/>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Google Shape;209;p24"/>
          <p:cNvSpPr txBox="1"/>
          <p:nvPr/>
        </p:nvSpPr>
        <p:spPr>
          <a:xfrm>
            <a:off x="1366273" y="2058075"/>
            <a:ext cx="7061404" cy="7479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b="1" sz="1800">
                <a:solidFill>
                  <a:srgbClr val="FFFFFF"/>
                </a:solidFill>
                <a:latin typeface="Helvetica Neue"/>
                <a:ea typeface="Helvetica Neue"/>
                <a:cs typeface="Helvetica Neue"/>
                <a:sym typeface="Helvetica Neue"/>
              </a:defRPr>
            </a:pPr>
            <a:r>
              <a:rPr u="sng"/>
              <a:t>Classes mères:</a:t>
            </a:r>
            <a:r>
              <a:rPr b="0"/>
              <a:t> On y met l’implémentation de la logique commune à toutes les classes qui en dériveront.</a:t>
            </a:r>
          </a:p>
        </p:txBody>
      </p:sp>
      <p:sp>
        <p:nvSpPr>
          <p:cNvPr id="305" name="Google Shape;249;p27"/>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Qu’est-ce qu’un objet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41;p14"/>
          <p:cNvSpPr txBox="1"/>
          <p:nvPr>
            <p:ph type="title"/>
          </p:nvPr>
        </p:nvSpPr>
        <p:spPr>
          <a:xfrm>
            <a:off x="119274" y="390174"/>
            <a:ext cx="4933802" cy="4022701"/>
          </a:xfrm>
          <a:prstGeom prst="rect">
            <a:avLst/>
          </a:prstGeom>
        </p:spPr>
        <p:txBody>
          <a:bodyPr anchor="t"/>
          <a:lstStyle/>
          <a:p>
            <a:pPr>
              <a:defRPr sz="3600"/>
            </a:pPr>
            <a:r>
              <a:t>André Martel</a:t>
            </a:r>
            <a:endParaRPr sz="3000"/>
          </a:p>
          <a:p>
            <a:pPr>
              <a:defRPr sz="2400"/>
            </a:pPr>
            <a:r>
              <a:t>Consultant Senior @niji</a:t>
            </a:r>
          </a:p>
          <a:p>
            <a:pPr/>
            <a:endParaRPr sz="2400"/>
          </a:p>
          <a:p>
            <a:pPr/>
            <a:endParaRPr sz="2400"/>
          </a:p>
          <a:p>
            <a:pPr>
              <a:defRPr sz="2200"/>
            </a:pPr>
            <a:r>
              <a:rPr u="sng">
                <a:solidFill>
                  <a:schemeClr val="accent5"/>
                </a:solidFill>
                <a:uFill>
                  <a:solidFill>
                    <a:schemeClr val="accent5"/>
                  </a:solidFill>
                </a:uFill>
                <a:hlinkClick r:id="rId2" invalidUrl="" action="" tgtFrame="" tooltip="" history="1" highlightClick="0" endSnd="0"/>
              </a:rPr>
              <a:t>andre.martel@niji.fr</a:t>
            </a:r>
          </a:p>
          <a:p>
            <a:pPr>
              <a:defRPr sz="2200"/>
            </a:pPr>
            <a:r>
              <a:rPr u="sng">
                <a:solidFill>
                  <a:schemeClr val="accent5"/>
                </a:solidFill>
                <a:uFill>
                  <a:solidFill>
                    <a:schemeClr val="accent5"/>
                  </a:solidFill>
                </a:uFill>
                <a:hlinkClick r:id="rId3" invalidUrl="" action="" tgtFrame="" tooltip="" history="1" highlightClick="0" endSnd="0"/>
              </a:rPr>
              <a:t>martel_andre@proton.me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Google Shape;256;p28"/>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Ce qu’il faut retenir</a:t>
            </a:r>
          </a:p>
        </p:txBody>
      </p:sp>
      <p:sp>
        <p:nvSpPr>
          <p:cNvPr id="308" name="Google Shape;257;p28"/>
          <p:cNvSpPr txBox="1"/>
          <p:nvPr/>
        </p:nvSpPr>
        <p:spPr>
          <a:xfrm>
            <a:off x="1031475" y="1225399"/>
            <a:ext cx="7145700" cy="352853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55600">
              <a:buClr>
                <a:srgbClr val="FFFFFF"/>
              </a:buClr>
              <a:buSzPts val="2000"/>
              <a:buFont typeface="Helvetica"/>
              <a:buChar char="➔"/>
              <a:defRPr sz="2000">
                <a:solidFill>
                  <a:srgbClr val="FFFFFF"/>
                </a:solidFill>
                <a:latin typeface="Helvetica Neue"/>
                <a:ea typeface="Helvetica Neue"/>
                <a:cs typeface="Helvetica Neue"/>
                <a:sym typeface="Helvetica Neue"/>
              </a:defRPr>
            </a:pPr>
            <a:r>
              <a:t>La conception est une étape décisive du cycle de vie d’un système.</a:t>
            </a:r>
          </a:p>
          <a:p>
            <a:pPr marL="457200" indent="-355600">
              <a:buClr>
                <a:srgbClr val="FFFFFF"/>
              </a:buClr>
              <a:buSzPts val="2000"/>
              <a:buFont typeface="Helvetica"/>
              <a:buChar char="➔"/>
              <a:defRPr sz="2000">
                <a:solidFill>
                  <a:srgbClr val="FFFFFF"/>
                </a:solidFill>
                <a:latin typeface="Helvetica Neue"/>
                <a:ea typeface="Helvetica Neue"/>
                <a:cs typeface="Helvetica Neue"/>
                <a:sym typeface="Helvetica Neue"/>
              </a:defRPr>
            </a:pPr>
            <a:r>
              <a:t>C’est un processus créatif et de réflexion où l’on définit les fonctions d’un programme afin de répondre à un besoin.</a:t>
            </a:r>
          </a:p>
          <a:p>
            <a:pPr marL="457200" indent="-355600">
              <a:buClr>
                <a:srgbClr val="FFFFFF"/>
              </a:buClr>
              <a:buSzPts val="2000"/>
              <a:buFont typeface="Helvetica"/>
              <a:buChar char="➔"/>
              <a:defRPr sz="2000">
                <a:solidFill>
                  <a:srgbClr val="FFFFFF"/>
                </a:solidFill>
                <a:latin typeface="Helvetica Neue"/>
                <a:ea typeface="Helvetica Neue"/>
                <a:cs typeface="Helvetica Neue"/>
                <a:sym typeface="Helvetica Neue"/>
              </a:defRPr>
            </a:pPr>
            <a:r>
              <a:t>Cette réflexion est guidée par l’approche objet</a:t>
            </a:r>
          </a:p>
          <a:p>
            <a:pPr marL="457200" indent="-355600">
              <a:buClr>
                <a:srgbClr val="FFFFFF"/>
              </a:buClr>
              <a:buSzPts val="2000"/>
              <a:buFont typeface="Helvetica"/>
              <a:buChar char="➔"/>
              <a:defRPr sz="2000">
                <a:solidFill>
                  <a:srgbClr val="FFFFFF"/>
                </a:solidFill>
                <a:latin typeface="Helvetica Neue"/>
                <a:ea typeface="Helvetica Neue"/>
                <a:cs typeface="Helvetica Neue"/>
                <a:sym typeface="Helvetica Neue"/>
              </a:defRPr>
            </a:pPr>
            <a:r>
              <a:t>Les objets sont une représentation de la réalité possédant des propriétés et des actions pouvant interagir entre eux.</a:t>
            </a:r>
          </a:p>
          <a:p>
            <a:pPr marL="457200" indent="-355600">
              <a:buClr>
                <a:srgbClr val="FFFFFF"/>
              </a:buClr>
              <a:buSzPts val="2000"/>
              <a:buFont typeface="Helvetica"/>
              <a:buChar char="➔"/>
              <a:defRPr sz="2000">
                <a:solidFill>
                  <a:srgbClr val="FFFFFF"/>
                </a:solidFill>
                <a:latin typeface="Helvetica Neue"/>
                <a:ea typeface="Helvetica Neue"/>
                <a:cs typeface="Helvetica Neue"/>
                <a:sym typeface="Helvetica Neue"/>
              </a:defRPr>
            </a:pPr>
            <a:r>
              <a:t>En POO, une classe définit la structure d’un objet et son instance définit la concrétisation de cet objet.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0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47;p15"/>
          <p:cNvSpPr txBox="1"/>
          <p:nvPr>
            <p:ph type="title" idx="4294967295"/>
          </p:nvPr>
        </p:nvSpPr>
        <p:spPr>
          <a:xfrm>
            <a:off x="290999" y="54450"/>
            <a:ext cx="4587002" cy="813300"/>
          </a:xfrm>
          <a:prstGeom prst="rect">
            <a:avLst/>
          </a:prstGeom>
        </p:spPr>
        <p:txBody>
          <a:bodyPr>
            <a:normAutofit fontScale="100000" lnSpcReduction="0"/>
          </a:bodyPr>
          <a:lstStyle>
            <a:lvl1pPr defTabSz="475487">
              <a:defRPr sz="2080"/>
            </a:lvl1pPr>
          </a:lstStyle>
          <a:p>
            <a:pPr/>
            <a:r>
              <a:t>Plan de cours</a:t>
            </a:r>
          </a:p>
        </p:txBody>
      </p:sp>
      <p:sp>
        <p:nvSpPr>
          <p:cNvPr id="196" name="Google Shape;148;p15"/>
          <p:cNvSpPr txBox="1"/>
          <p:nvPr/>
        </p:nvSpPr>
        <p:spPr>
          <a:xfrm>
            <a:off x="259150" y="1028700"/>
            <a:ext cx="6268500" cy="222780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55600">
              <a:lnSpc>
                <a:spcPct val="115000"/>
              </a:lnSpc>
              <a:buClr>
                <a:srgbClr val="FFFFFF"/>
              </a:buClr>
              <a:buSzPts val="2000"/>
              <a:buFont typeface="Helvetica"/>
              <a:buChar char="➔"/>
              <a:defRPr sz="2000">
                <a:solidFill>
                  <a:srgbClr val="FFFFFF"/>
                </a:solidFill>
                <a:latin typeface="Helvetica Neue"/>
                <a:ea typeface="Helvetica Neue"/>
                <a:cs typeface="Helvetica Neue"/>
                <a:sym typeface="Helvetica Neue"/>
              </a:defRPr>
            </a:pPr>
            <a:r>
              <a:t>Partie 1 - La conception et le concept d’objet</a:t>
            </a:r>
          </a:p>
          <a:p>
            <a:pPr marL="457200" indent="-355600">
              <a:lnSpc>
                <a:spcPct val="115000"/>
              </a:lnSpc>
              <a:buClr>
                <a:srgbClr val="FFFFFF"/>
              </a:buClr>
              <a:buSzPts val="2000"/>
              <a:buFont typeface="Helvetica"/>
              <a:buChar char="➔"/>
              <a:defRPr sz="2000">
                <a:solidFill>
                  <a:srgbClr val="FFFFFF"/>
                </a:solidFill>
                <a:latin typeface="Helvetica Neue"/>
                <a:ea typeface="Helvetica Neue"/>
                <a:cs typeface="Helvetica Neue"/>
                <a:sym typeface="Helvetica Neue"/>
              </a:defRPr>
            </a:pPr>
            <a:r>
              <a:t>Partie 2 - Unified Modeling Language</a:t>
            </a:r>
          </a:p>
          <a:p>
            <a:pPr marL="457200" indent="-355600">
              <a:lnSpc>
                <a:spcPct val="115000"/>
              </a:lnSpc>
              <a:buClr>
                <a:srgbClr val="FFFFFF"/>
              </a:buClr>
              <a:buSzPts val="2000"/>
              <a:buFont typeface="Helvetica"/>
              <a:buChar char="➔"/>
              <a:defRPr sz="2000">
                <a:solidFill>
                  <a:srgbClr val="FFFFFF"/>
                </a:solidFill>
                <a:latin typeface="Helvetica Neue"/>
                <a:ea typeface="Helvetica Neue"/>
                <a:cs typeface="Helvetica Neue"/>
                <a:sym typeface="Helvetica Neue"/>
              </a:defRPr>
            </a:pPr>
            <a:r>
              <a:t>Partie 3 - JavaScript et TypeScript</a:t>
            </a:r>
          </a:p>
          <a:p>
            <a:pPr marL="457200" indent="-355600">
              <a:lnSpc>
                <a:spcPct val="115000"/>
              </a:lnSpc>
              <a:buClr>
                <a:srgbClr val="FFFFFF"/>
              </a:buClr>
              <a:buSzPts val="2000"/>
              <a:buFont typeface="Helvetica"/>
              <a:buChar char="➔"/>
              <a:defRPr sz="2000">
                <a:solidFill>
                  <a:srgbClr val="FFFFFF"/>
                </a:solidFill>
                <a:latin typeface="Helvetica Neue"/>
                <a:ea typeface="Helvetica Neue"/>
                <a:cs typeface="Helvetica Neue"/>
                <a:sym typeface="Helvetica Neue"/>
              </a:defRPr>
            </a:pPr>
            <a:r>
              <a:t>Partie 4 - Grands principes de conception</a:t>
            </a:r>
          </a:p>
          <a:p>
            <a:pPr marL="457200" indent="-355600">
              <a:lnSpc>
                <a:spcPct val="115000"/>
              </a:lnSpc>
              <a:buClr>
                <a:srgbClr val="FFFFFF"/>
              </a:buClr>
              <a:buSzPts val="2000"/>
              <a:buFont typeface="Helvetica"/>
              <a:buChar char="➔"/>
              <a:defRPr sz="2000">
                <a:solidFill>
                  <a:srgbClr val="FFFFFF"/>
                </a:solidFill>
                <a:latin typeface="Helvetica Neue"/>
                <a:ea typeface="Helvetica Neue"/>
                <a:cs typeface="Helvetica Neue"/>
                <a:sym typeface="Helvetica Neue"/>
              </a:defRPr>
            </a:pPr>
            <a:r>
              <a:t>Partie 5 - Design Patterns</a:t>
            </a:r>
          </a:p>
          <a:p>
            <a:pPr marL="457200" indent="-355600">
              <a:lnSpc>
                <a:spcPct val="115000"/>
              </a:lnSpc>
              <a:buClr>
                <a:srgbClr val="FFFFFF"/>
              </a:buClr>
              <a:buSzPts val="2000"/>
              <a:buFont typeface="Helvetica"/>
              <a:buChar char="➔"/>
              <a:defRPr sz="2000">
                <a:solidFill>
                  <a:srgbClr val="FFFFFF"/>
                </a:solidFill>
                <a:latin typeface="Helvetica Neue"/>
                <a:ea typeface="Helvetica Neue"/>
                <a:cs typeface="Helvetica Neue"/>
                <a:sym typeface="Helvetica Neue"/>
              </a:defRPr>
            </a:pPr>
            <a:r>
              <a:t>Partie 6 - On Clean tout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53;p16"/>
          <p:cNvSpPr txBox="1"/>
          <p:nvPr>
            <p:ph type="ctrTitle"/>
          </p:nvPr>
        </p:nvSpPr>
        <p:spPr>
          <a:xfrm>
            <a:off x="3522324" y="1227449"/>
            <a:ext cx="5017501" cy="2688602"/>
          </a:xfrm>
          <a:prstGeom prst="rect">
            <a:avLst/>
          </a:prstGeom>
        </p:spPr>
        <p:txBody>
          <a:bodyPr/>
          <a:lstStyle/>
          <a:p>
            <a:pPr/>
            <a:r>
              <a:t>COO Partie 1</a:t>
            </a:r>
            <a:br/>
          </a:p>
          <a:p>
            <a:pPr/>
            <a:r>
              <a:t>La Conception et le concept d’Objet</a:t>
            </a:r>
          </a:p>
        </p:txBody>
      </p:sp>
      <p:sp>
        <p:nvSpPr>
          <p:cNvPr id="199" name="Google Shape;154;p16"/>
          <p:cNvSpPr txBox="1"/>
          <p:nvPr/>
        </p:nvSpPr>
        <p:spPr>
          <a:xfrm>
            <a:off x="-1" y="4637399"/>
            <a:ext cx="3470702"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André Martel</a:t>
            </a:r>
          </a:p>
        </p:txBody>
      </p:sp>
      <p:sp>
        <p:nvSpPr>
          <p:cNvPr id="200" name="Google Shape;155;p16"/>
          <p:cNvSpPr txBox="1"/>
          <p:nvPr/>
        </p:nvSpPr>
        <p:spPr>
          <a:xfrm>
            <a:off x="5673299" y="4637399"/>
            <a:ext cx="3470701"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r">
              <a:defRPr sz="1800">
                <a:solidFill>
                  <a:srgbClr val="FFFFFF"/>
                </a:solidFill>
                <a:latin typeface="Helvetica Neue"/>
                <a:ea typeface="Helvetica Neue"/>
                <a:cs typeface="Helvetica Neue"/>
                <a:sym typeface="Helvetica Neue"/>
              </a:defRPr>
            </a:lvl1pPr>
          </a:lstStyle>
          <a:p>
            <a:pPr/>
            <a:r>
              <a:t>2023 - 2024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60;p17"/>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Le Cycle de vie d'un système</a:t>
            </a:r>
          </a:p>
        </p:txBody>
      </p:sp>
      <p:grpSp>
        <p:nvGrpSpPr>
          <p:cNvPr id="205" name="Google Shape;161;p17"/>
          <p:cNvGrpSpPr/>
          <p:nvPr/>
        </p:nvGrpSpPr>
        <p:grpSpPr>
          <a:xfrm>
            <a:off x="-13" y="1666863"/>
            <a:ext cx="2218802" cy="744301"/>
            <a:chOff x="0" y="0"/>
            <a:chExt cx="2218800" cy="744300"/>
          </a:xfrm>
        </p:grpSpPr>
        <p:sp>
          <p:nvSpPr>
            <p:cNvPr id="203" name="Shape"/>
            <p:cNvSpPr/>
            <p:nvPr/>
          </p:nvSpPr>
          <p:spPr>
            <a:xfrm>
              <a:off x="-1" y="-1"/>
              <a:ext cx="2218802" cy="7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977" y="0"/>
                  </a:lnTo>
                  <a:lnTo>
                    <a:pt x="21600" y="10800"/>
                  </a:lnTo>
                  <a:lnTo>
                    <a:pt x="17977" y="21600"/>
                  </a:lnTo>
                  <a:lnTo>
                    <a:pt x="0" y="21600"/>
                  </a:lnTo>
                  <a:close/>
                </a:path>
              </a:pathLst>
            </a:custGeom>
            <a:solidFill>
              <a:srgbClr val="155B54"/>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04" name="Analyse des besoins &amp; Spécifications"/>
            <p:cNvSpPr txBox="1"/>
            <p:nvPr/>
          </p:nvSpPr>
          <p:spPr>
            <a:xfrm>
              <a:off x="0" y="80014"/>
              <a:ext cx="2032725" cy="584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Analyse des besoins &amp; Spécifications</a:t>
              </a:r>
            </a:p>
          </p:txBody>
        </p:sp>
      </p:grpSp>
      <p:grpSp>
        <p:nvGrpSpPr>
          <p:cNvPr id="208" name="Google Shape;162;p17"/>
          <p:cNvGrpSpPr/>
          <p:nvPr/>
        </p:nvGrpSpPr>
        <p:grpSpPr>
          <a:xfrm>
            <a:off x="1841749" y="1666625"/>
            <a:ext cx="2067900" cy="744301"/>
            <a:chOff x="0" y="0"/>
            <a:chExt cx="2067899" cy="744300"/>
          </a:xfrm>
        </p:grpSpPr>
        <p:sp>
          <p:nvSpPr>
            <p:cNvPr id="206" name="Chevron"/>
            <p:cNvSpPr/>
            <p:nvPr/>
          </p:nvSpPr>
          <p:spPr>
            <a:xfrm>
              <a:off x="0" y="0"/>
              <a:ext cx="2067900" cy="744301"/>
            </a:xfrm>
            <a:prstGeom prst="chevron">
              <a:avLst>
                <a:gd name="adj" fmla="val 50000"/>
              </a:avLst>
            </a:prstGeom>
            <a:solidFill>
              <a:srgbClr val="1B786E"/>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07" name="Conception"/>
            <p:cNvSpPr txBox="1"/>
            <p:nvPr/>
          </p:nvSpPr>
          <p:spPr>
            <a:xfrm>
              <a:off x="372149" y="181614"/>
              <a:ext cx="13236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Conception</a:t>
              </a:r>
            </a:p>
          </p:txBody>
        </p:sp>
      </p:grpSp>
      <p:grpSp>
        <p:nvGrpSpPr>
          <p:cNvPr id="211" name="Google Shape;163;p17"/>
          <p:cNvGrpSpPr/>
          <p:nvPr/>
        </p:nvGrpSpPr>
        <p:grpSpPr>
          <a:xfrm>
            <a:off x="3523312" y="1666625"/>
            <a:ext cx="2218801" cy="744301"/>
            <a:chOff x="0" y="0"/>
            <a:chExt cx="2218800" cy="744300"/>
          </a:xfrm>
        </p:grpSpPr>
        <p:sp>
          <p:nvSpPr>
            <p:cNvPr id="209" name="Chevron"/>
            <p:cNvSpPr/>
            <p:nvPr/>
          </p:nvSpPr>
          <p:spPr>
            <a:xfrm>
              <a:off x="0" y="0"/>
              <a:ext cx="2218801" cy="744301"/>
            </a:xfrm>
            <a:prstGeom prst="chevron">
              <a:avLst>
                <a:gd name="adj" fmla="val 50000"/>
              </a:avLst>
            </a:prstGeom>
            <a:solidFill>
              <a:srgbClr val="1D7E74"/>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10" name="Implementation"/>
            <p:cNvSpPr txBox="1"/>
            <p:nvPr/>
          </p:nvSpPr>
          <p:spPr>
            <a:xfrm>
              <a:off x="372149" y="181614"/>
              <a:ext cx="14745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Implementation</a:t>
              </a:r>
            </a:p>
          </p:txBody>
        </p:sp>
      </p:grpSp>
      <p:grpSp>
        <p:nvGrpSpPr>
          <p:cNvPr id="214" name="Google Shape;164;p17"/>
          <p:cNvGrpSpPr/>
          <p:nvPr/>
        </p:nvGrpSpPr>
        <p:grpSpPr>
          <a:xfrm>
            <a:off x="6886861" y="1666625"/>
            <a:ext cx="2067901" cy="744301"/>
            <a:chOff x="0" y="0"/>
            <a:chExt cx="2067899" cy="744300"/>
          </a:xfrm>
        </p:grpSpPr>
        <p:sp>
          <p:nvSpPr>
            <p:cNvPr id="212" name="Chevron"/>
            <p:cNvSpPr/>
            <p:nvPr/>
          </p:nvSpPr>
          <p:spPr>
            <a:xfrm>
              <a:off x="0" y="0"/>
              <a:ext cx="2067900" cy="744301"/>
            </a:xfrm>
            <a:prstGeom prst="chevron">
              <a:avLst>
                <a:gd name="adj" fmla="val 50000"/>
              </a:avLst>
            </a:prstGeom>
            <a:solidFill>
              <a:srgbClr val="249C90"/>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13" name="Maintenance"/>
            <p:cNvSpPr txBox="1"/>
            <p:nvPr/>
          </p:nvSpPr>
          <p:spPr>
            <a:xfrm>
              <a:off x="372149" y="181614"/>
              <a:ext cx="13236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Maintenance</a:t>
              </a:r>
            </a:p>
          </p:txBody>
        </p:sp>
      </p:grpSp>
      <p:grpSp>
        <p:nvGrpSpPr>
          <p:cNvPr id="217" name="Google Shape;165;p17"/>
          <p:cNvGrpSpPr/>
          <p:nvPr/>
        </p:nvGrpSpPr>
        <p:grpSpPr>
          <a:xfrm>
            <a:off x="5205050" y="1666625"/>
            <a:ext cx="2067901" cy="744301"/>
            <a:chOff x="0" y="0"/>
            <a:chExt cx="2067899" cy="744300"/>
          </a:xfrm>
        </p:grpSpPr>
        <p:sp>
          <p:nvSpPr>
            <p:cNvPr id="215" name="Chevron"/>
            <p:cNvSpPr/>
            <p:nvPr/>
          </p:nvSpPr>
          <p:spPr>
            <a:xfrm>
              <a:off x="0" y="0"/>
              <a:ext cx="2067900" cy="744301"/>
            </a:xfrm>
            <a:prstGeom prst="chevron">
              <a:avLst>
                <a:gd name="adj" fmla="val 50000"/>
              </a:avLst>
            </a:prstGeom>
            <a:solidFill>
              <a:srgbClr val="1F887E"/>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16" name="Tests &amp; Validation"/>
            <p:cNvSpPr txBox="1"/>
            <p:nvPr/>
          </p:nvSpPr>
          <p:spPr>
            <a:xfrm>
              <a:off x="372149" y="80014"/>
              <a:ext cx="1323602" cy="584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Tests &amp; Validation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70;p18"/>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Le Cycle de vie d'un système</a:t>
            </a:r>
          </a:p>
        </p:txBody>
      </p:sp>
      <p:sp>
        <p:nvSpPr>
          <p:cNvPr id="220" name="Google Shape;171;p18"/>
          <p:cNvSpPr txBox="1"/>
          <p:nvPr/>
        </p:nvSpPr>
        <p:spPr>
          <a:xfrm>
            <a:off x="2318399" y="2633074"/>
            <a:ext cx="4507202" cy="12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Chercher à comprendre le besoin et le formuler clairement</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Imaginer la solution qui répond au besoin</a:t>
            </a:r>
          </a:p>
        </p:txBody>
      </p:sp>
      <p:grpSp>
        <p:nvGrpSpPr>
          <p:cNvPr id="223" name="Google Shape;172;p18"/>
          <p:cNvGrpSpPr/>
          <p:nvPr/>
        </p:nvGrpSpPr>
        <p:grpSpPr>
          <a:xfrm>
            <a:off x="-13" y="1666863"/>
            <a:ext cx="2218802" cy="744301"/>
            <a:chOff x="0" y="0"/>
            <a:chExt cx="2218800" cy="744300"/>
          </a:xfrm>
        </p:grpSpPr>
        <p:sp>
          <p:nvSpPr>
            <p:cNvPr id="221" name="Shape"/>
            <p:cNvSpPr/>
            <p:nvPr/>
          </p:nvSpPr>
          <p:spPr>
            <a:xfrm>
              <a:off x="-1" y="-1"/>
              <a:ext cx="2218802" cy="7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977" y="0"/>
                  </a:lnTo>
                  <a:lnTo>
                    <a:pt x="21600" y="10800"/>
                  </a:lnTo>
                  <a:lnTo>
                    <a:pt x="17977"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algn="ctr">
                <a:defRPr>
                  <a:solidFill>
                    <a:srgbClr val="155B54"/>
                  </a:solidFill>
                  <a:latin typeface="Helvetica Neue"/>
                  <a:ea typeface="Helvetica Neue"/>
                  <a:cs typeface="Helvetica Neue"/>
                  <a:sym typeface="Helvetica Neue"/>
                </a:defRPr>
              </a:pPr>
            </a:p>
          </p:txBody>
        </p:sp>
        <p:sp>
          <p:nvSpPr>
            <p:cNvPr id="222" name="Analyse des besoins &amp; Spécifications"/>
            <p:cNvSpPr txBox="1"/>
            <p:nvPr/>
          </p:nvSpPr>
          <p:spPr>
            <a:xfrm>
              <a:off x="0" y="80014"/>
              <a:ext cx="2032725" cy="584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155B54"/>
                  </a:solidFill>
                  <a:latin typeface="Helvetica Neue"/>
                  <a:ea typeface="Helvetica Neue"/>
                  <a:cs typeface="Helvetica Neue"/>
                  <a:sym typeface="Helvetica Neue"/>
                </a:defRPr>
              </a:lvl1pPr>
            </a:lstStyle>
            <a:p>
              <a:pPr/>
              <a:r>
                <a:t>Analyse des besoins &amp; Spécifications</a:t>
              </a:r>
            </a:p>
          </p:txBody>
        </p:sp>
      </p:grpSp>
      <p:grpSp>
        <p:nvGrpSpPr>
          <p:cNvPr id="226" name="Google Shape;173;p18"/>
          <p:cNvGrpSpPr/>
          <p:nvPr/>
        </p:nvGrpSpPr>
        <p:grpSpPr>
          <a:xfrm>
            <a:off x="1841749" y="1666625"/>
            <a:ext cx="2067900" cy="744301"/>
            <a:chOff x="0" y="0"/>
            <a:chExt cx="2067899" cy="744300"/>
          </a:xfrm>
        </p:grpSpPr>
        <p:sp>
          <p:nvSpPr>
            <p:cNvPr id="224" name="Chevron"/>
            <p:cNvSpPr/>
            <p:nvPr/>
          </p:nvSpPr>
          <p:spPr>
            <a:xfrm>
              <a:off x="0" y="0"/>
              <a:ext cx="2067900" cy="744301"/>
            </a:xfrm>
            <a:prstGeom prst="chevron">
              <a:avLst>
                <a:gd name="adj" fmla="val 50000"/>
              </a:avLst>
            </a:prstGeom>
            <a:solidFill>
              <a:srgbClr val="1B786E"/>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25" name="Conception"/>
            <p:cNvSpPr txBox="1"/>
            <p:nvPr/>
          </p:nvSpPr>
          <p:spPr>
            <a:xfrm>
              <a:off x="372149" y="181614"/>
              <a:ext cx="13236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Conception</a:t>
              </a:r>
            </a:p>
          </p:txBody>
        </p:sp>
      </p:grpSp>
      <p:grpSp>
        <p:nvGrpSpPr>
          <p:cNvPr id="229" name="Google Shape;174;p18"/>
          <p:cNvGrpSpPr/>
          <p:nvPr/>
        </p:nvGrpSpPr>
        <p:grpSpPr>
          <a:xfrm>
            <a:off x="3523312" y="1666625"/>
            <a:ext cx="2218801" cy="744301"/>
            <a:chOff x="0" y="0"/>
            <a:chExt cx="2218800" cy="744300"/>
          </a:xfrm>
        </p:grpSpPr>
        <p:sp>
          <p:nvSpPr>
            <p:cNvPr id="227" name="Chevron"/>
            <p:cNvSpPr/>
            <p:nvPr/>
          </p:nvSpPr>
          <p:spPr>
            <a:xfrm>
              <a:off x="0" y="0"/>
              <a:ext cx="2218801" cy="744301"/>
            </a:xfrm>
            <a:prstGeom prst="chevron">
              <a:avLst>
                <a:gd name="adj" fmla="val 50000"/>
              </a:avLst>
            </a:prstGeom>
            <a:solidFill>
              <a:srgbClr val="1D7E74"/>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28" name="Implementation"/>
            <p:cNvSpPr txBox="1"/>
            <p:nvPr/>
          </p:nvSpPr>
          <p:spPr>
            <a:xfrm>
              <a:off x="372149" y="181614"/>
              <a:ext cx="14745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Implementation</a:t>
              </a:r>
            </a:p>
          </p:txBody>
        </p:sp>
      </p:grpSp>
      <p:grpSp>
        <p:nvGrpSpPr>
          <p:cNvPr id="232" name="Google Shape;175;p18"/>
          <p:cNvGrpSpPr/>
          <p:nvPr/>
        </p:nvGrpSpPr>
        <p:grpSpPr>
          <a:xfrm>
            <a:off x="6886861" y="1666625"/>
            <a:ext cx="2067901" cy="744301"/>
            <a:chOff x="0" y="0"/>
            <a:chExt cx="2067899" cy="744300"/>
          </a:xfrm>
        </p:grpSpPr>
        <p:sp>
          <p:nvSpPr>
            <p:cNvPr id="230" name="Chevron"/>
            <p:cNvSpPr/>
            <p:nvPr/>
          </p:nvSpPr>
          <p:spPr>
            <a:xfrm>
              <a:off x="0" y="0"/>
              <a:ext cx="2067900" cy="744301"/>
            </a:xfrm>
            <a:prstGeom prst="chevron">
              <a:avLst>
                <a:gd name="adj" fmla="val 50000"/>
              </a:avLst>
            </a:prstGeom>
            <a:solidFill>
              <a:srgbClr val="249C90"/>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31" name="Maintenance"/>
            <p:cNvSpPr txBox="1"/>
            <p:nvPr/>
          </p:nvSpPr>
          <p:spPr>
            <a:xfrm>
              <a:off x="372149" y="181614"/>
              <a:ext cx="13236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Maintenance</a:t>
              </a:r>
            </a:p>
          </p:txBody>
        </p:sp>
      </p:grpSp>
      <p:grpSp>
        <p:nvGrpSpPr>
          <p:cNvPr id="235" name="Google Shape;176;p18"/>
          <p:cNvGrpSpPr/>
          <p:nvPr/>
        </p:nvGrpSpPr>
        <p:grpSpPr>
          <a:xfrm>
            <a:off x="5205050" y="1666625"/>
            <a:ext cx="2067901" cy="744301"/>
            <a:chOff x="0" y="0"/>
            <a:chExt cx="2067899" cy="744300"/>
          </a:xfrm>
        </p:grpSpPr>
        <p:sp>
          <p:nvSpPr>
            <p:cNvPr id="233" name="Chevron"/>
            <p:cNvSpPr/>
            <p:nvPr/>
          </p:nvSpPr>
          <p:spPr>
            <a:xfrm>
              <a:off x="0" y="0"/>
              <a:ext cx="2067900" cy="744301"/>
            </a:xfrm>
            <a:prstGeom prst="chevron">
              <a:avLst>
                <a:gd name="adj" fmla="val 50000"/>
              </a:avLst>
            </a:prstGeom>
            <a:solidFill>
              <a:srgbClr val="1F887E"/>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34" name="Tests &amp; Validation"/>
            <p:cNvSpPr txBox="1"/>
            <p:nvPr/>
          </p:nvSpPr>
          <p:spPr>
            <a:xfrm>
              <a:off x="372149" y="80014"/>
              <a:ext cx="1323602" cy="584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Tests &amp; Validation</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181;p19"/>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Le Cycle de vie d'un système</a:t>
            </a:r>
          </a:p>
        </p:txBody>
      </p:sp>
      <p:sp>
        <p:nvSpPr>
          <p:cNvPr id="238" name="Google Shape;182;p19"/>
          <p:cNvSpPr txBox="1"/>
          <p:nvPr/>
        </p:nvSpPr>
        <p:spPr>
          <a:xfrm>
            <a:off x="2250725" y="2646925"/>
            <a:ext cx="4764000" cy="1852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Représenter les fonctions d’un système</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Répond à des facteurs de qualité:</a:t>
            </a:r>
          </a:p>
          <a:p>
            <a:pPr lvl="1" marL="9144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Réutilisable</a:t>
            </a:r>
          </a:p>
          <a:p>
            <a:pPr lvl="1" marL="9144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Cohérent</a:t>
            </a:r>
          </a:p>
          <a:p>
            <a:pPr lvl="1" marL="9144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Compréhensible</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Clarifier aspects techniques</a:t>
            </a:r>
          </a:p>
        </p:txBody>
      </p:sp>
      <p:grpSp>
        <p:nvGrpSpPr>
          <p:cNvPr id="241" name="Google Shape;183;p19"/>
          <p:cNvGrpSpPr/>
          <p:nvPr/>
        </p:nvGrpSpPr>
        <p:grpSpPr>
          <a:xfrm>
            <a:off x="-13" y="1666863"/>
            <a:ext cx="2218802" cy="744301"/>
            <a:chOff x="0" y="0"/>
            <a:chExt cx="2218800" cy="744300"/>
          </a:xfrm>
        </p:grpSpPr>
        <p:sp>
          <p:nvSpPr>
            <p:cNvPr id="239" name="Shape"/>
            <p:cNvSpPr/>
            <p:nvPr/>
          </p:nvSpPr>
          <p:spPr>
            <a:xfrm>
              <a:off x="-1" y="-1"/>
              <a:ext cx="2218802" cy="7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977" y="0"/>
                  </a:lnTo>
                  <a:lnTo>
                    <a:pt x="21600" y="10800"/>
                  </a:lnTo>
                  <a:lnTo>
                    <a:pt x="17977" y="21600"/>
                  </a:lnTo>
                  <a:lnTo>
                    <a:pt x="0" y="21600"/>
                  </a:lnTo>
                  <a:close/>
                </a:path>
              </a:pathLst>
            </a:custGeom>
            <a:solidFill>
              <a:srgbClr val="155B54"/>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40" name="Analyse des besoins &amp; Spécifications"/>
            <p:cNvSpPr txBox="1"/>
            <p:nvPr/>
          </p:nvSpPr>
          <p:spPr>
            <a:xfrm>
              <a:off x="0" y="80014"/>
              <a:ext cx="2032725" cy="584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Analyse des besoins &amp; Spécifications</a:t>
              </a:r>
            </a:p>
          </p:txBody>
        </p:sp>
      </p:grpSp>
      <p:grpSp>
        <p:nvGrpSpPr>
          <p:cNvPr id="244" name="Google Shape;184;p19"/>
          <p:cNvGrpSpPr/>
          <p:nvPr/>
        </p:nvGrpSpPr>
        <p:grpSpPr>
          <a:xfrm>
            <a:off x="1841749" y="1666625"/>
            <a:ext cx="2067900" cy="744301"/>
            <a:chOff x="0" y="0"/>
            <a:chExt cx="2067899" cy="744300"/>
          </a:xfrm>
        </p:grpSpPr>
        <p:sp>
          <p:nvSpPr>
            <p:cNvPr id="242" name="Chevron"/>
            <p:cNvSpPr/>
            <p:nvPr/>
          </p:nvSpPr>
          <p:spPr>
            <a:xfrm>
              <a:off x="0" y="0"/>
              <a:ext cx="2067900" cy="744301"/>
            </a:xfrm>
            <a:prstGeom prst="chevron">
              <a:avLst>
                <a:gd name="adj" fmla="val 50000"/>
              </a:avLst>
            </a:prstGeom>
            <a:solidFill>
              <a:srgbClr val="FFFFFF"/>
            </a:solidFill>
            <a:ln w="12700" cap="flat">
              <a:noFill/>
              <a:miter lim="400000"/>
            </a:ln>
            <a:effectLst/>
          </p:spPr>
          <p:txBody>
            <a:bodyPr wrap="square" lIns="0" tIns="0" rIns="0" bIns="0" numCol="1" anchor="ctr">
              <a:noAutofit/>
            </a:bodyPr>
            <a:lstStyle/>
            <a:p>
              <a:pPr algn="ctr">
                <a:defRPr>
                  <a:solidFill>
                    <a:srgbClr val="1B786E"/>
                  </a:solidFill>
                  <a:latin typeface="Helvetica Neue"/>
                  <a:ea typeface="Helvetica Neue"/>
                  <a:cs typeface="Helvetica Neue"/>
                  <a:sym typeface="Helvetica Neue"/>
                </a:defRPr>
              </a:pPr>
            </a:p>
          </p:txBody>
        </p:sp>
        <p:sp>
          <p:nvSpPr>
            <p:cNvPr id="243" name="Conception"/>
            <p:cNvSpPr txBox="1"/>
            <p:nvPr/>
          </p:nvSpPr>
          <p:spPr>
            <a:xfrm>
              <a:off x="372149" y="181614"/>
              <a:ext cx="13236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1B786E"/>
                  </a:solidFill>
                  <a:latin typeface="Helvetica Neue"/>
                  <a:ea typeface="Helvetica Neue"/>
                  <a:cs typeface="Helvetica Neue"/>
                  <a:sym typeface="Helvetica Neue"/>
                </a:defRPr>
              </a:lvl1pPr>
            </a:lstStyle>
            <a:p>
              <a:pPr/>
              <a:r>
                <a:t>Conception</a:t>
              </a:r>
            </a:p>
          </p:txBody>
        </p:sp>
      </p:grpSp>
      <p:grpSp>
        <p:nvGrpSpPr>
          <p:cNvPr id="247" name="Google Shape;185;p19"/>
          <p:cNvGrpSpPr/>
          <p:nvPr/>
        </p:nvGrpSpPr>
        <p:grpSpPr>
          <a:xfrm>
            <a:off x="3523312" y="1666625"/>
            <a:ext cx="2218801" cy="744301"/>
            <a:chOff x="0" y="0"/>
            <a:chExt cx="2218800" cy="744300"/>
          </a:xfrm>
        </p:grpSpPr>
        <p:sp>
          <p:nvSpPr>
            <p:cNvPr id="245" name="Chevron"/>
            <p:cNvSpPr/>
            <p:nvPr/>
          </p:nvSpPr>
          <p:spPr>
            <a:xfrm>
              <a:off x="0" y="0"/>
              <a:ext cx="2218801" cy="744301"/>
            </a:xfrm>
            <a:prstGeom prst="chevron">
              <a:avLst>
                <a:gd name="adj" fmla="val 50000"/>
              </a:avLst>
            </a:prstGeom>
            <a:solidFill>
              <a:srgbClr val="1D7E74"/>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46" name="Implementation"/>
            <p:cNvSpPr txBox="1"/>
            <p:nvPr/>
          </p:nvSpPr>
          <p:spPr>
            <a:xfrm>
              <a:off x="372149" y="181614"/>
              <a:ext cx="14745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Implementation</a:t>
              </a:r>
            </a:p>
          </p:txBody>
        </p:sp>
      </p:grpSp>
      <p:grpSp>
        <p:nvGrpSpPr>
          <p:cNvPr id="250" name="Google Shape;186;p19"/>
          <p:cNvGrpSpPr/>
          <p:nvPr/>
        </p:nvGrpSpPr>
        <p:grpSpPr>
          <a:xfrm>
            <a:off x="6886861" y="1666625"/>
            <a:ext cx="2067901" cy="744301"/>
            <a:chOff x="0" y="0"/>
            <a:chExt cx="2067899" cy="744300"/>
          </a:xfrm>
        </p:grpSpPr>
        <p:sp>
          <p:nvSpPr>
            <p:cNvPr id="248" name="Chevron"/>
            <p:cNvSpPr/>
            <p:nvPr/>
          </p:nvSpPr>
          <p:spPr>
            <a:xfrm>
              <a:off x="0" y="0"/>
              <a:ext cx="2067900" cy="744301"/>
            </a:xfrm>
            <a:prstGeom prst="chevron">
              <a:avLst>
                <a:gd name="adj" fmla="val 50000"/>
              </a:avLst>
            </a:prstGeom>
            <a:solidFill>
              <a:srgbClr val="249C90"/>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49" name="Maintenance"/>
            <p:cNvSpPr txBox="1"/>
            <p:nvPr/>
          </p:nvSpPr>
          <p:spPr>
            <a:xfrm>
              <a:off x="372149" y="181614"/>
              <a:ext cx="1323602" cy="381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Maintenance</a:t>
              </a:r>
            </a:p>
          </p:txBody>
        </p:sp>
      </p:grpSp>
      <p:grpSp>
        <p:nvGrpSpPr>
          <p:cNvPr id="253" name="Google Shape;187;p19"/>
          <p:cNvGrpSpPr/>
          <p:nvPr/>
        </p:nvGrpSpPr>
        <p:grpSpPr>
          <a:xfrm>
            <a:off x="5205050" y="1666625"/>
            <a:ext cx="2067901" cy="744301"/>
            <a:chOff x="0" y="0"/>
            <a:chExt cx="2067899" cy="744300"/>
          </a:xfrm>
        </p:grpSpPr>
        <p:sp>
          <p:nvSpPr>
            <p:cNvPr id="251" name="Chevron"/>
            <p:cNvSpPr/>
            <p:nvPr/>
          </p:nvSpPr>
          <p:spPr>
            <a:xfrm>
              <a:off x="0" y="0"/>
              <a:ext cx="2067900" cy="744301"/>
            </a:xfrm>
            <a:prstGeom prst="chevron">
              <a:avLst>
                <a:gd name="adj" fmla="val 50000"/>
              </a:avLst>
            </a:prstGeom>
            <a:solidFill>
              <a:srgbClr val="1F887E"/>
            </a:solidFill>
            <a:ln w="12700" cap="flat">
              <a:noFill/>
              <a:miter lim="400000"/>
            </a:ln>
            <a:effectLst/>
          </p:spPr>
          <p:txBody>
            <a:bodyPr wrap="square" lIns="0" tIns="0" rIns="0" bIns="0" numCol="1" anchor="ctr">
              <a:noAutofit/>
            </a:bodyPr>
            <a:lstStyle/>
            <a:p>
              <a:pPr algn="ctr">
                <a:defRPr>
                  <a:solidFill>
                    <a:srgbClr val="FFFFFF"/>
                  </a:solidFill>
                  <a:latin typeface="Helvetica Neue"/>
                  <a:ea typeface="Helvetica Neue"/>
                  <a:cs typeface="Helvetica Neue"/>
                  <a:sym typeface="Helvetica Neue"/>
                </a:defRPr>
              </a:pPr>
            </a:p>
          </p:txBody>
        </p:sp>
        <p:sp>
          <p:nvSpPr>
            <p:cNvPr id="252" name="Tests &amp; Validation"/>
            <p:cNvSpPr txBox="1"/>
            <p:nvPr/>
          </p:nvSpPr>
          <p:spPr>
            <a:xfrm>
              <a:off x="372149" y="80014"/>
              <a:ext cx="1323602" cy="584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Helvetica Neue"/>
                  <a:ea typeface="Helvetica Neue"/>
                  <a:cs typeface="Helvetica Neue"/>
                  <a:sym typeface="Helvetica Neue"/>
                </a:defRPr>
              </a:lvl1pPr>
            </a:lstStyle>
            <a:p>
              <a:pPr/>
              <a:r>
                <a:t>Tests &amp; Validation</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192;p20"/>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L’approche objet</a:t>
            </a:r>
          </a:p>
        </p:txBody>
      </p:sp>
      <p:sp>
        <p:nvSpPr>
          <p:cNvPr id="256" name="Google Shape;193;p20"/>
          <p:cNvSpPr txBox="1"/>
          <p:nvPr/>
        </p:nvSpPr>
        <p:spPr>
          <a:xfrm>
            <a:off x="535199" y="1531275"/>
            <a:ext cx="8073602" cy="3249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800">
                <a:solidFill>
                  <a:srgbClr val="FFFFFF"/>
                </a:solidFill>
                <a:latin typeface="Helvetica Neue"/>
                <a:ea typeface="Helvetica Neue"/>
                <a:cs typeface="Helvetica Neue"/>
                <a:sym typeface="Helvetica Neue"/>
              </a:defRPr>
            </a:pPr>
            <a:r>
              <a:t>L’approche fonctionnelle (ou procédurale):</a:t>
            </a:r>
          </a:p>
          <a:p>
            <a:pPr>
              <a:defRPr>
                <a:solidFill>
                  <a:srgbClr val="000000"/>
                </a:solidFill>
              </a:defRPr>
            </a:pPr>
            <a:endParaRPr sz="1800">
              <a:solidFill>
                <a:srgbClr val="FFFFFF"/>
              </a:solidFill>
              <a:latin typeface="Helvetica Neue"/>
              <a:ea typeface="Helvetica Neue"/>
              <a:cs typeface="Helvetica Neue"/>
              <a:sym typeface="Helvetica Neue"/>
            </a:endParaRP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Suite d’exécution de fonctions</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Hiérarchisées et réutilisées</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Code clair et précis et facilement testable</a:t>
            </a:r>
          </a:p>
          <a:p>
            <a:pPr>
              <a:defRPr>
                <a:solidFill>
                  <a:srgbClr val="000000"/>
                </a:solidFill>
              </a:defRPr>
            </a:pPr>
            <a:endParaRPr sz="1800">
              <a:solidFill>
                <a:srgbClr val="FFFFFF"/>
              </a:solidFill>
              <a:latin typeface="Helvetica Neue"/>
              <a:ea typeface="Helvetica Neue"/>
              <a:cs typeface="Helvetica Neue"/>
              <a:sym typeface="Helvetica Neue"/>
            </a:endParaRPr>
          </a:p>
          <a:p>
            <a:pPr>
              <a:defRPr sz="1800">
                <a:solidFill>
                  <a:srgbClr val="FFFFFF"/>
                </a:solidFill>
                <a:latin typeface="Helvetica Neue"/>
                <a:ea typeface="Helvetica Neue"/>
                <a:cs typeface="Helvetica Neue"/>
                <a:sym typeface="Helvetica Neue"/>
              </a:defRPr>
            </a:pPr>
            <a:r>
              <a:t>MAIS</a:t>
            </a:r>
          </a:p>
          <a:p>
            <a:pPr>
              <a:defRPr>
                <a:solidFill>
                  <a:srgbClr val="000000"/>
                </a:solidFill>
              </a:defRPr>
            </a:pPr>
            <a:endParaRPr sz="1800">
              <a:solidFill>
                <a:srgbClr val="FFFFFF"/>
              </a:solidFill>
              <a:latin typeface="Helvetica Neue"/>
              <a:ea typeface="Helvetica Neue"/>
              <a:cs typeface="Helvetica Neue"/>
              <a:sym typeface="Helvetica Neue"/>
            </a:endParaRP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Fonctions interdépendantes</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Fermées à l’extension</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Difficile à maintenir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oogle Shape;198;p21"/>
          <p:cNvSpPr txBox="1"/>
          <p:nvPr/>
        </p:nvSpPr>
        <p:spPr>
          <a:xfrm>
            <a:off x="1031475" y="110174"/>
            <a:ext cx="7145700"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L’approche objet</a:t>
            </a:r>
          </a:p>
        </p:txBody>
      </p:sp>
      <p:sp>
        <p:nvSpPr>
          <p:cNvPr id="259" name="Google Shape;199;p21"/>
          <p:cNvSpPr txBox="1"/>
          <p:nvPr/>
        </p:nvSpPr>
        <p:spPr>
          <a:xfrm>
            <a:off x="1031475" y="2642049"/>
            <a:ext cx="7145700" cy="12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Itérative et incrémentale</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Guidée par le besoin</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Focalisée sur l'architecture de la solution</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Décrivant les actions et les informations en une seule entité</a:t>
            </a:r>
          </a:p>
        </p:txBody>
      </p:sp>
      <p:sp>
        <p:nvSpPr>
          <p:cNvPr id="260" name="Google Shape;200;p21"/>
          <p:cNvSpPr txBox="1"/>
          <p:nvPr/>
        </p:nvSpPr>
        <p:spPr>
          <a:xfrm>
            <a:off x="1031475" y="1429212"/>
            <a:ext cx="5252100" cy="735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premier langage objet est Simula, créé en 1967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Helvetica"/>
        <a:ea typeface="Helvetica"/>
        <a:cs typeface="Helvetica"/>
      </a:majorFont>
      <a:minorFont>
        <a:latin typeface="Arial"/>
        <a:ea typeface="Arial"/>
        <a:cs typeface="Arial"/>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Helvetica"/>
        <a:ea typeface="Helvetica"/>
        <a:cs typeface="Helvetica"/>
      </a:majorFont>
      <a:minorFont>
        <a:latin typeface="Arial"/>
        <a:ea typeface="Arial"/>
        <a:cs typeface="Arial"/>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