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ajor">
          <a:srgbClr val="1B212C"/>
        </a:fontRef>
        <a:srgbClr val="1B212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EE2"/>
          </a:solidFill>
        </a:fill>
      </a:tcStyle>
    </a:wholeTbl>
    <a:band2H>
      <a:tcTxStyle b="def" i="def"/>
      <a:tcStyle>
        <a:tcBdr/>
        <a:fill>
          <a:solidFill>
            <a:srgbClr val="E6E8F1"/>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1B212C"/>
        </a:fontRef>
        <a:srgbClr val="1B212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0D2"/>
          </a:solidFill>
        </a:fill>
      </a:tcStyle>
    </a:wholeTbl>
    <a:band2H>
      <a:tcTxStyle b="def" i="def"/>
      <a:tcStyle>
        <a:tcBdr/>
        <a:fill>
          <a:solidFill>
            <a:srgbClr val="E8E9E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1B212C"/>
        </a:fontRef>
        <a:srgbClr val="1B212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AD1CB"/>
          </a:solidFill>
        </a:fill>
      </a:tcStyle>
    </a:wholeTbl>
    <a:band2H>
      <a:tcTxStyle b="def" i="def"/>
      <a:tcStyle>
        <a:tcBdr/>
        <a:fill>
          <a:solidFill>
            <a:srgbClr val="FCE9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1B212C"/>
        </a:fontRef>
        <a:srgbClr val="1B212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1B212C"/>
        </a:fontRef>
        <a:srgbClr val="1B212C"/>
      </a:tcTxStyle>
      <a:tcStyle>
        <a:tcBdr>
          <a:left>
            <a:ln w="12700" cap="flat">
              <a:noFill/>
              <a:miter lim="400000"/>
            </a:ln>
          </a:left>
          <a:right>
            <a:ln w="12700" cap="flat">
              <a:noFill/>
              <a:miter lim="400000"/>
            </a:ln>
          </a:right>
          <a:top>
            <a:ln w="50800" cap="flat">
              <a:solidFill>
                <a:srgbClr val="1B212C"/>
              </a:solidFill>
              <a:prstDash val="solid"/>
              <a:round/>
            </a:ln>
          </a:top>
          <a:bottom>
            <a:ln w="25400" cap="flat">
              <a:solidFill>
                <a:srgbClr val="1B212C"/>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1B212C"/>
              </a:solidFill>
              <a:prstDash val="solid"/>
              <a:round/>
            </a:ln>
          </a:top>
          <a:bottom>
            <a:ln w="25400" cap="flat">
              <a:solidFill>
                <a:srgbClr val="1B212C"/>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1B212C"/>
        </a:fontRef>
        <a:srgbClr val="1B212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B"/>
          </a:solidFill>
        </a:fill>
      </a:tcStyle>
    </a:wholeTbl>
    <a:band2H>
      <a:tcTxStyle b="def" i="def"/>
      <a:tcStyle>
        <a:tcBdr/>
        <a:fill>
          <a:solidFill>
            <a:srgbClr val="E7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B212C"/>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B212C"/>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B212C"/>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6" name="Shape 186"/>
          <p:cNvSpPr/>
          <p:nvPr>
            <p:ph type="sldImg"/>
          </p:nvPr>
        </p:nvSpPr>
        <p:spPr>
          <a:xfrm>
            <a:off x="1143000" y="685800"/>
            <a:ext cx="4572000" cy="3429000"/>
          </a:xfrm>
          <a:prstGeom prst="rect">
            <a:avLst/>
          </a:prstGeom>
        </p:spPr>
        <p:txBody>
          <a:bodyPr/>
          <a:lstStyle/>
          <a:p>
            <a:pPr/>
          </a:p>
        </p:txBody>
      </p:sp>
      <p:sp>
        <p:nvSpPr>
          <p:cNvPr id="187" name="Shape 18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Google Shape;10;p2"/>
          <p:cNvSpPr/>
          <p:nvPr/>
        </p:nvSpPr>
        <p:spPr>
          <a:xfrm rot="5400000">
            <a:off x="7500300" y="504"/>
            <a:ext cx="1643701" cy="16437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0" y="21600"/>
                </a:lnTo>
                <a:close/>
              </a:path>
            </a:pathLst>
          </a:custGeom>
          <a:solidFill>
            <a:srgbClr val="FFFFFF">
              <a:alpha val="3030"/>
            </a:srgbClr>
          </a:solidFill>
          <a:ln w="12700">
            <a:miter lim="400000"/>
          </a:ln>
        </p:spPr>
        <p:txBody>
          <a:bodyPr lIns="0" tIns="0" rIns="0" bIns="0" anchor="ctr"/>
          <a:lstStyle/>
          <a:p>
            <a:pPr>
              <a:defRPr>
                <a:solidFill>
                  <a:srgbClr val="000000"/>
                </a:solidFill>
              </a:defRPr>
            </a:pPr>
          </a:p>
        </p:txBody>
      </p:sp>
      <p:grpSp>
        <p:nvGrpSpPr>
          <p:cNvPr id="16" name="Google Shape;11;p2"/>
          <p:cNvGrpSpPr/>
          <p:nvPr/>
        </p:nvGrpSpPr>
        <p:grpSpPr>
          <a:xfrm>
            <a:off x="-1" y="490"/>
            <a:ext cx="5153707" cy="5134399"/>
            <a:chOff x="0" y="0"/>
            <a:chExt cx="5153705" cy="5134398"/>
          </a:xfrm>
        </p:grpSpPr>
        <p:sp>
          <p:nvSpPr>
            <p:cNvPr id="12" name="Google Shape;12;p2"/>
            <p:cNvSpPr/>
            <p:nvPr/>
          </p:nvSpPr>
          <p:spPr>
            <a:xfrm rot="16200000">
              <a:off x="9730" y="-9576"/>
              <a:ext cx="5134250" cy="5153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303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3" name="Google Shape;13;p2"/>
            <p:cNvSpPr/>
            <p:nvPr/>
          </p:nvSpPr>
          <p:spPr>
            <a:xfrm rot="16200000">
              <a:off x="7343" y="1134430"/>
              <a:ext cx="3982213" cy="3996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695"/>
                  </a:moveTo>
                  <a:lnTo>
                    <a:pt x="12695" y="0"/>
                  </a:lnTo>
                  <a:lnTo>
                    <a:pt x="21600" y="0"/>
                  </a:lnTo>
                  <a:lnTo>
                    <a:pt x="0" y="21600"/>
                  </a:lnTo>
                  <a:close/>
                </a:path>
              </a:pathLst>
            </a:custGeom>
            <a:solidFill>
              <a:srgbClr val="FFFFFF">
                <a:alpha val="303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 name="Google Shape;14;p2"/>
            <p:cNvSpPr/>
            <p:nvPr/>
          </p:nvSpPr>
          <p:spPr>
            <a:xfrm rot="16200000">
              <a:off x="5786" y="-4290"/>
              <a:ext cx="2291521" cy="2300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 name="Google Shape;15;p2"/>
            <p:cNvSpPr/>
            <p:nvPr/>
          </p:nvSpPr>
          <p:spPr>
            <a:xfrm flipH="1">
              <a:off x="652821" y="587836"/>
              <a:ext cx="2300101" cy="22915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7" name="Title Text"/>
          <p:cNvSpPr txBox="1"/>
          <p:nvPr>
            <p:ph type="title"/>
          </p:nvPr>
        </p:nvSpPr>
        <p:spPr>
          <a:xfrm>
            <a:off x="3537149" y="1578399"/>
            <a:ext cx="5017501" cy="1578902"/>
          </a:xfrm>
          <a:prstGeom prst="rect">
            <a:avLst/>
          </a:prstGeom>
        </p:spPr>
        <p:txBody>
          <a:bodyPr>
            <a:normAutofit fontScale="100000" lnSpcReduction="0"/>
          </a:bodyPr>
          <a:lstStyle>
            <a:lvl1pPr>
              <a:defRPr sz="4000"/>
            </a:lvl1pPr>
          </a:lstStyle>
          <a:p>
            <a:pPr/>
            <a:r>
              <a:t>Title Text</a:t>
            </a:r>
          </a:p>
        </p:txBody>
      </p:sp>
      <p:sp>
        <p:nvSpPr>
          <p:cNvPr id="18" name="Body Level One…"/>
          <p:cNvSpPr txBox="1"/>
          <p:nvPr>
            <p:ph type="body" sz="quarter" idx="1"/>
          </p:nvPr>
        </p:nvSpPr>
        <p:spPr>
          <a:xfrm>
            <a:off x="5083950" y="3924925"/>
            <a:ext cx="3470701" cy="506101"/>
          </a:xfrm>
          <a:prstGeom prst="rect">
            <a:avLst/>
          </a:prstGeom>
        </p:spPr>
        <p:txBody>
          <a:bodyPr>
            <a:normAutofit fontScale="100000" lnSpcReduction="0"/>
          </a:bodyPr>
          <a:lstStyle>
            <a:lvl1pPr marL="311150" indent="-165100">
              <a:lnSpc>
                <a:spcPct val="100000"/>
              </a:lnSpc>
              <a:buClrTx/>
              <a:buSzTx/>
              <a:buFontTx/>
              <a:buNone/>
            </a:lvl1pPr>
            <a:lvl2pPr marL="311150" indent="304800">
              <a:lnSpc>
                <a:spcPct val="100000"/>
              </a:lnSpc>
              <a:buClrTx/>
              <a:buSzTx/>
              <a:buFontTx/>
              <a:buNone/>
            </a:lvl2pPr>
            <a:lvl3pPr marL="311150" indent="762000">
              <a:lnSpc>
                <a:spcPct val="100000"/>
              </a:lnSpc>
              <a:buClrTx/>
              <a:buSzTx/>
              <a:buFontTx/>
              <a:buNone/>
            </a:lvl3pPr>
            <a:lvl4pPr marL="311150" indent="1219200">
              <a:lnSpc>
                <a:spcPct val="100000"/>
              </a:lnSpc>
              <a:buClrTx/>
              <a:buSzTx/>
              <a:buFontTx/>
              <a:buNone/>
            </a:lvl4pPr>
            <a:lvl5pPr marL="311150" indent="1676400">
              <a:lnSpc>
                <a:spcPct val="100000"/>
              </a:lnSpc>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grpSp>
        <p:nvGrpSpPr>
          <p:cNvPr id="170" name="Google Shape;106;p11"/>
          <p:cNvGrpSpPr/>
          <p:nvPr/>
        </p:nvGrpSpPr>
        <p:grpSpPr>
          <a:xfrm>
            <a:off x="4406399" y="-1"/>
            <a:ext cx="4737602" cy="5143067"/>
            <a:chOff x="0" y="0"/>
            <a:chExt cx="4737600" cy="5143065"/>
          </a:xfrm>
        </p:grpSpPr>
        <p:sp>
          <p:nvSpPr>
            <p:cNvPr id="152" name="Google Shape;107;p11"/>
            <p:cNvSpPr/>
            <p:nvPr/>
          </p:nvSpPr>
          <p:spPr>
            <a:xfrm rot="5400000">
              <a:off x="1799" y="-1801"/>
              <a:ext cx="4734002" cy="4737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685"/>
                  </a:moveTo>
                  <a:lnTo>
                    <a:pt x="10685" y="0"/>
                  </a:lnTo>
                  <a:lnTo>
                    <a:pt x="21600" y="0"/>
                  </a:lnTo>
                  <a:lnTo>
                    <a:pt x="0" y="21600"/>
                  </a:lnTo>
                  <a:close/>
                </a:path>
              </a:pathLst>
            </a:custGeom>
            <a:solidFill>
              <a:srgbClr val="FFFFFF">
                <a:alpha val="346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3" name="Google Shape;108;p11"/>
            <p:cNvSpPr/>
            <p:nvPr/>
          </p:nvSpPr>
          <p:spPr>
            <a:xfrm rot="5400000">
              <a:off x="434724" y="5700"/>
              <a:ext cx="4298102" cy="4286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0" y="21600"/>
                  </a:lnTo>
                  <a:close/>
                </a:path>
              </a:pathLst>
            </a:custGeom>
            <a:solidFill>
              <a:srgbClr val="FFFFFF">
                <a:alpha val="346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4" name="Google Shape;109;p11"/>
            <p:cNvSpPr/>
            <p:nvPr/>
          </p:nvSpPr>
          <p:spPr>
            <a:xfrm rot="16200000">
              <a:off x="1211998" y="1236468"/>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5" name="Google Shape;110;p11"/>
            <p:cNvSpPr/>
            <p:nvPr/>
          </p:nvSpPr>
          <p:spPr>
            <a:xfrm flipH="1">
              <a:off x="1443456" y="1443956"/>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6" name="Google Shape;111;p11"/>
            <p:cNvSpPr/>
            <p:nvPr/>
          </p:nvSpPr>
          <p:spPr>
            <a:xfrm rot="16200000">
              <a:off x="1580680" y="246946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7" name="Google Shape;112;p11"/>
            <p:cNvSpPr/>
            <p:nvPr/>
          </p:nvSpPr>
          <p:spPr>
            <a:xfrm flipH="1">
              <a:off x="1815714" y="2676953"/>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8" name="Google Shape;113;p11"/>
            <p:cNvSpPr/>
            <p:nvPr/>
          </p:nvSpPr>
          <p:spPr>
            <a:xfrm rot="16200000">
              <a:off x="2268940" y="1862018"/>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9" name="Google Shape;114;p11"/>
            <p:cNvSpPr/>
            <p:nvPr/>
          </p:nvSpPr>
          <p:spPr>
            <a:xfrm flipH="1">
              <a:off x="2501699" y="206950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0" name="Google Shape;115;p11"/>
            <p:cNvSpPr/>
            <p:nvPr/>
          </p:nvSpPr>
          <p:spPr>
            <a:xfrm rot="16200000">
              <a:off x="2454741" y="2477809"/>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1" name="Google Shape;116;p11"/>
            <p:cNvSpPr/>
            <p:nvPr/>
          </p:nvSpPr>
          <p:spPr>
            <a:xfrm flipH="1">
              <a:off x="3558866" y="2692963"/>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2" name="Google Shape;117;p11"/>
            <p:cNvSpPr/>
            <p:nvPr/>
          </p:nvSpPr>
          <p:spPr>
            <a:xfrm flipH="1">
              <a:off x="3738681" y="330875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3" name="Google Shape;118;p11"/>
            <p:cNvSpPr/>
            <p:nvPr/>
          </p:nvSpPr>
          <p:spPr>
            <a:xfrm rot="16200000">
              <a:off x="2641199" y="309501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4" name="Google Shape;119;p11"/>
            <p:cNvSpPr/>
            <p:nvPr/>
          </p:nvSpPr>
          <p:spPr>
            <a:xfrm flipH="1">
              <a:off x="2870249" y="330250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5" name="Google Shape;120;p11"/>
            <p:cNvSpPr/>
            <p:nvPr/>
          </p:nvSpPr>
          <p:spPr>
            <a:xfrm rot="16200000">
              <a:off x="2821014" y="3710807"/>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6" name="Google Shape;121;p11"/>
            <p:cNvSpPr/>
            <p:nvPr/>
          </p:nvSpPr>
          <p:spPr>
            <a:xfrm flipH="1">
              <a:off x="3056047" y="3918294"/>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7" name="Google Shape;122;p11"/>
            <p:cNvSpPr/>
            <p:nvPr/>
          </p:nvSpPr>
          <p:spPr>
            <a:xfrm rot="16200000">
              <a:off x="3696091" y="3718473"/>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8" name="Google Shape;123;p11"/>
            <p:cNvSpPr/>
            <p:nvPr/>
          </p:nvSpPr>
          <p:spPr>
            <a:xfrm flipH="1">
              <a:off x="3928133" y="3925959"/>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9" name="Google Shape;124;p11"/>
            <p:cNvSpPr/>
            <p:nvPr/>
          </p:nvSpPr>
          <p:spPr>
            <a:xfrm rot="16200000">
              <a:off x="3881890" y="433426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71" name="xx%"/>
          <p:cNvSpPr txBox="1"/>
          <p:nvPr>
            <p:ph type="title" hasCustomPrompt="1"/>
          </p:nvPr>
        </p:nvSpPr>
        <p:spPr>
          <a:xfrm>
            <a:off x="823850" y="1284674"/>
            <a:ext cx="4776000" cy="1300801"/>
          </a:xfrm>
          <a:prstGeom prst="rect">
            <a:avLst/>
          </a:prstGeom>
        </p:spPr>
        <p:txBody>
          <a:bodyPr>
            <a:normAutofit fontScale="100000" lnSpcReduction="0"/>
          </a:bodyPr>
          <a:lstStyle>
            <a:lvl1pPr>
              <a:defRPr sz="8000"/>
            </a:lvl1pPr>
          </a:lstStyle>
          <a:p>
            <a:pPr/>
            <a:r>
              <a:t>xx%</a:t>
            </a:r>
          </a:p>
        </p:txBody>
      </p:sp>
      <p:sp>
        <p:nvSpPr>
          <p:cNvPr id="172" name="Body Level One…"/>
          <p:cNvSpPr txBox="1"/>
          <p:nvPr>
            <p:ph type="body" sz="quarter" idx="1"/>
          </p:nvPr>
        </p:nvSpPr>
        <p:spPr>
          <a:xfrm>
            <a:off x="823850" y="2643123"/>
            <a:ext cx="4776000" cy="12189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grpSp>
        <p:nvGrpSpPr>
          <p:cNvPr id="44" name="Google Shape;20;p3"/>
          <p:cNvGrpSpPr/>
          <p:nvPr/>
        </p:nvGrpSpPr>
        <p:grpSpPr>
          <a:xfrm>
            <a:off x="4406399" y="-1"/>
            <a:ext cx="4737602" cy="5143067"/>
            <a:chOff x="0" y="0"/>
            <a:chExt cx="4737600" cy="5143065"/>
          </a:xfrm>
        </p:grpSpPr>
        <p:sp>
          <p:nvSpPr>
            <p:cNvPr id="26" name="Google Shape;21;p3"/>
            <p:cNvSpPr/>
            <p:nvPr/>
          </p:nvSpPr>
          <p:spPr>
            <a:xfrm rot="5400000">
              <a:off x="1799" y="-1801"/>
              <a:ext cx="4734002" cy="4737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685"/>
                  </a:moveTo>
                  <a:lnTo>
                    <a:pt x="10685" y="0"/>
                  </a:lnTo>
                  <a:lnTo>
                    <a:pt x="21600" y="0"/>
                  </a:lnTo>
                  <a:lnTo>
                    <a:pt x="0" y="21600"/>
                  </a:lnTo>
                  <a:close/>
                </a:path>
              </a:pathLst>
            </a:custGeom>
            <a:solidFill>
              <a:srgbClr val="FFFFFF">
                <a:alpha val="346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 name="Google Shape;22;p3"/>
            <p:cNvSpPr/>
            <p:nvPr/>
          </p:nvSpPr>
          <p:spPr>
            <a:xfrm rot="5400000">
              <a:off x="434724" y="5700"/>
              <a:ext cx="4298102" cy="4286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0" y="21600"/>
                  </a:lnTo>
                  <a:close/>
                </a:path>
              </a:pathLst>
            </a:custGeom>
            <a:solidFill>
              <a:srgbClr val="FFFFFF">
                <a:alpha val="346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 name="Google Shape;23;p3"/>
            <p:cNvSpPr/>
            <p:nvPr/>
          </p:nvSpPr>
          <p:spPr>
            <a:xfrm rot="16200000">
              <a:off x="1211998" y="1236468"/>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 name="Google Shape;24;p3"/>
            <p:cNvSpPr/>
            <p:nvPr/>
          </p:nvSpPr>
          <p:spPr>
            <a:xfrm flipH="1">
              <a:off x="1443456" y="1443956"/>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 name="Google Shape;25;p3"/>
            <p:cNvSpPr/>
            <p:nvPr/>
          </p:nvSpPr>
          <p:spPr>
            <a:xfrm rot="16200000">
              <a:off x="1580680" y="246946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 name="Google Shape;26;p3"/>
            <p:cNvSpPr/>
            <p:nvPr/>
          </p:nvSpPr>
          <p:spPr>
            <a:xfrm flipH="1">
              <a:off x="1815714" y="2676953"/>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2" name="Google Shape;27;p3"/>
            <p:cNvSpPr/>
            <p:nvPr/>
          </p:nvSpPr>
          <p:spPr>
            <a:xfrm rot="16200000">
              <a:off x="2268940" y="1862018"/>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 name="Google Shape;28;p3"/>
            <p:cNvSpPr/>
            <p:nvPr/>
          </p:nvSpPr>
          <p:spPr>
            <a:xfrm flipH="1">
              <a:off x="2501699" y="206950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 name="Google Shape;29;p3"/>
            <p:cNvSpPr/>
            <p:nvPr/>
          </p:nvSpPr>
          <p:spPr>
            <a:xfrm rot="16200000">
              <a:off x="2454741" y="2477809"/>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 name="Google Shape;30;p3"/>
            <p:cNvSpPr/>
            <p:nvPr/>
          </p:nvSpPr>
          <p:spPr>
            <a:xfrm flipH="1">
              <a:off x="3558866" y="2692963"/>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6" name="Google Shape;31;p3"/>
            <p:cNvSpPr/>
            <p:nvPr/>
          </p:nvSpPr>
          <p:spPr>
            <a:xfrm flipH="1">
              <a:off x="3738681" y="330875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7" name="Google Shape;32;p3"/>
            <p:cNvSpPr/>
            <p:nvPr/>
          </p:nvSpPr>
          <p:spPr>
            <a:xfrm rot="16200000">
              <a:off x="2641199" y="309501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8" name="Google Shape;33;p3"/>
            <p:cNvSpPr/>
            <p:nvPr/>
          </p:nvSpPr>
          <p:spPr>
            <a:xfrm flipH="1">
              <a:off x="2870249" y="330250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9" name="Google Shape;34;p3"/>
            <p:cNvSpPr/>
            <p:nvPr/>
          </p:nvSpPr>
          <p:spPr>
            <a:xfrm rot="16200000">
              <a:off x="2821014" y="3710807"/>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 name="Google Shape;35;p3"/>
            <p:cNvSpPr/>
            <p:nvPr/>
          </p:nvSpPr>
          <p:spPr>
            <a:xfrm flipH="1">
              <a:off x="3056047" y="3918294"/>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 name="Google Shape;36;p3"/>
            <p:cNvSpPr/>
            <p:nvPr/>
          </p:nvSpPr>
          <p:spPr>
            <a:xfrm rot="16200000">
              <a:off x="3696091" y="3718473"/>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 name="Google Shape;37;p3"/>
            <p:cNvSpPr/>
            <p:nvPr/>
          </p:nvSpPr>
          <p:spPr>
            <a:xfrm flipH="1">
              <a:off x="3928133" y="3925959"/>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 name="Google Shape;38;p3"/>
            <p:cNvSpPr/>
            <p:nvPr/>
          </p:nvSpPr>
          <p:spPr>
            <a:xfrm rot="16200000">
              <a:off x="3881890" y="433426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45" name="Title Text"/>
          <p:cNvSpPr txBox="1"/>
          <p:nvPr>
            <p:ph type="title"/>
          </p:nvPr>
        </p:nvSpPr>
        <p:spPr>
          <a:xfrm>
            <a:off x="823850" y="2053000"/>
            <a:ext cx="4587000" cy="1148701"/>
          </a:xfrm>
          <a:prstGeom prst="rect">
            <a:avLst/>
          </a:prstGeom>
        </p:spPr>
        <p:txBody>
          <a:bodyPr anchor="ctr">
            <a:normAutofit fontScale="100000" lnSpcReduction="0"/>
          </a:bodyPr>
          <a:lstStyle/>
          <a:p>
            <a:pPr/>
            <a:r>
              <a:t>Title Text</a:t>
            </a: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grpSp>
        <p:nvGrpSpPr>
          <p:cNvPr id="55" name="Google Shape;42;p4"/>
          <p:cNvGrpSpPr/>
          <p:nvPr/>
        </p:nvGrpSpPr>
        <p:grpSpPr>
          <a:xfrm>
            <a:off x="0" y="381001"/>
            <a:ext cx="1037851" cy="1016288"/>
            <a:chOff x="0" y="0"/>
            <a:chExt cx="1037850" cy="1016287"/>
          </a:xfrm>
        </p:grpSpPr>
        <p:sp>
          <p:nvSpPr>
            <p:cNvPr id="53" name="Google Shape;43;p4"/>
            <p:cNvSpPr/>
            <p:nvPr/>
          </p:nvSpPr>
          <p:spPr>
            <a:xfrm rot="16200000">
              <a:off x="0" y="-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4" name="Google Shape;44;p4"/>
            <p:cNvSpPr/>
            <p:nvPr/>
          </p:nvSpPr>
          <p:spPr>
            <a:xfrm flipH="1">
              <a:off x="229050" y="207487"/>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56" name="Title Text"/>
          <p:cNvSpPr txBox="1"/>
          <p:nvPr>
            <p:ph type="title"/>
          </p:nvPr>
        </p:nvSpPr>
        <p:spPr>
          <a:xfrm>
            <a:off x="1297499" y="393749"/>
            <a:ext cx="7038901" cy="914102"/>
          </a:xfrm>
          <a:prstGeom prst="rect">
            <a:avLst/>
          </a:prstGeom>
        </p:spPr>
        <p:txBody>
          <a:bodyPr>
            <a:normAutofit fontScale="100000" lnSpcReduction="0"/>
          </a:bodyPr>
          <a:lstStyle>
            <a:lvl1pPr>
              <a:defRPr sz="2400"/>
            </a:lvl1pPr>
          </a:lstStyle>
          <a:p>
            <a:pPr/>
            <a:r>
              <a:t>Title Text</a:t>
            </a:r>
          </a:p>
        </p:txBody>
      </p:sp>
      <p:sp>
        <p:nvSpPr>
          <p:cNvPr id="57" name="Body Level One…"/>
          <p:cNvSpPr txBox="1"/>
          <p:nvPr>
            <p:ph type="body" idx="1"/>
          </p:nvPr>
        </p:nvSpPr>
        <p:spPr>
          <a:xfrm>
            <a:off x="1297499" y="1567549"/>
            <a:ext cx="7038901" cy="29112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grpSp>
        <p:nvGrpSpPr>
          <p:cNvPr id="67" name="Google Shape;49;p5"/>
          <p:cNvGrpSpPr/>
          <p:nvPr/>
        </p:nvGrpSpPr>
        <p:grpSpPr>
          <a:xfrm>
            <a:off x="0" y="381001"/>
            <a:ext cx="1037851" cy="1016288"/>
            <a:chOff x="0" y="0"/>
            <a:chExt cx="1037850" cy="1016287"/>
          </a:xfrm>
        </p:grpSpPr>
        <p:sp>
          <p:nvSpPr>
            <p:cNvPr id="65" name="Google Shape;50;p5"/>
            <p:cNvSpPr/>
            <p:nvPr/>
          </p:nvSpPr>
          <p:spPr>
            <a:xfrm rot="16200000">
              <a:off x="0" y="-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6" name="Google Shape;51;p5"/>
            <p:cNvSpPr/>
            <p:nvPr/>
          </p:nvSpPr>
          <p:spPr>
            <a:xfrm flipH="1">
              <a:off x="229050" y="207487"/>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68" name="Title Text"/>
          <p:cNvSpPr txBox="1"/>
          <p:nvPr>
            <p:ph type="title"/>
          </p:nvPr>
        </p:nvSpPr>
        <p:spPr>
          <a:xfrm>
            <a:off x="1297499" y="393749"/>
            <a:ext cx="7038901" cy="914102"/>
          </a:xfrm>
          <a:prstGeom prst="rect">
            <a:avLst/>
          </a:prstGeom>
        </p:spPr>
        <p:txBody>
          <a:bodyPr>
            <a:normAutofit fontScale="100000" lnSpcReduction="0"/>
          </a:bodyPr>
          <a:lstStyle>
            <a:lvl1pPr>
              <a:defRPr sz="2400"/>
            </a:lvl1pPr>
          </a:lstStyle>
          <a:p>
            <a:pPr/>
            <a:r>
              <a:t>Title Text</a:t>
            </a:r>
          </a:p>
        </p:txBody>
      </p:sp>
      <p:sp>
        <p:nvSpPr>
          <p:cNvPr id="69" name="Body Level One…"/>
          <p:cNvSpPr txBox="1"/>
          <p:nvPr>
            <p:ph type="body" sz="half" idx="1"/>
          </p:nvPr>
        </p:nvSpPr>
        <p:spPr>
          <a:xfrm>
            <a:off x="1297499" y="1567549"/>
            <a:ext cx="3403201" cy="29112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0" name="Google Shape;54;p5"/>
          <p:cNvSpPr txBox="1"/>
          <p:nvPr>
            <p:ph type="body" sz="half" idx="21"/>
          </p:nvPr>
        </p:nvSpPr>
        <p:spPr>
          <a:xfrm>
            <a:off x="4933220" y="1567549"/>
            <a:ext cx="3403201" cy="2911201"/>
          </a:xfrm>
          <a:prstGeom prst="rect">
            <a:avLst/>
          </a:prstGeom>
        </p:spPr>
        <p:txBody>
          <a:bodyPr>
            <a:normAutofit fontScale="100000" lnSpcReduction="0"/>
          </a:bodyPr>
          <a:lstStyle/>
          <a:p>
            <a:pPr/>
          </a:p>
        </p:txBody>
      </p:sp>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grpSp>
        <p:nvGrpSpPr>
          <p:cNvPr id="80" name="Google Shape;57;p6"/>
          <p:cNvGrpSpPr/>
          <p:nvPr/>
        </p:nvGrpSpPr>
        <p:grpSpPr>
          <a:xfrm>
            <a:off x="0" y="381001"/>
            <a:ext cx="1037851" cy="1016288"/>
            <a:chOff x="0" y="0"/>
            <a:chExt cx="1037850" cy="1016287"/>
          </a:xfrm>
        </p:grpSpPr>
        <p:sp>
          <p:nvSpPr>
            <p:cNvPr id="78" name="Google Shape;58;p6"/>
            <p:cNvSpPr/>
            <p:nvPr/>
          </p:nvSpPr>
          <p:spPr>
            <a:xfrm rot="16200000">
              <a:off x="0" y="-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9" name="Google Shape;59;p6"/>
            <p:cNvSpPr/>
            <p:nvPr/>
          </p:nvSpPr>
          <p:spPr>
            <a:xfrm flipH="1">
              <a:off x="229050" y="207487"/>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81" name="Title Text"/>
          <p:cNvSpPr txBox="1"/>
          <p:nvPr>
            <p:ph type="title"/>
          </p:nvPr>
        </p:nvSpPr>
        <p:spPr>
          <a:xfrm>
            <a:off x="1297499" y="393749"/>
            <a:ext cx="7038901" cy="914102"/>
          </a:xfrm>
          <a:prstGeom prst="rect">
            <a:avLst/>
          </a:prstGeom>
        </p:spPr>
        <p:txBody>
          <a:bodyPr>
            <a:normAutofit fontScale="100000" lnSpcReduction="0"/>
          </a:bodyPr>
          <a:lstStyle>
            <a:lvl1pPr>
              <a:defRPr sz="2400"/>
            </a:lvl1pPr>
          </a:lstStyle>
          <a:p>
            <a:pPr/>
            <a:r>
              <a:t>Title Text</a:t>
            </a: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grpSp>
        <p:nvGrpSpPr>
          <p:cNvPr id="91" name="Google Shape;63;p7"/>
          <p:cNvGrpSpPr/>
          <p:nvPr/>
        </p:nvGrpSpPr>
        <p:grpSpPr>
          <a:xfrm>
            <a:off x="0" y="381001"/>
            <a:ext cx="1037851" cy="1016288"/>
            <a:chOff x="0" y="0"/>
            <a:chExt cx="1037850" cy="1016287"/>
          </a:xfrm>
        </p:grpSpPr>
        <p:sp>
          <p:nvSpPr>
            <p:cNvPr id="89" name="Google Shape;64;p7"/>
            <p:cNvSpPr/>
            <p:nvPr/>
          </p:nvSpPr>
          <p:spPr>
            <a:xfrm rot="16200000">
              <a:off x="0" y="-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0" name="Google Shape;65;p7"/>
            <p:cNvSpPr/>
            <p:nvPr/>
          </p:nvSpPr>
          <p:spPr>
            <a:xfrm flipH="1">
              <a:off x="229050" y="207487"/>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92" name="Title Text"/>
          <p:cNvSpPr txBox="1"/>
          <p:nvPr>
            <p:ph type="title"/>
          </p:nvPr>
        </p:nvSpPr>
        <p:spPr>
          <a:xfrm>
            <a:off x="1297499" y="393749"/>
            <a:ext cx="3798901" cy="1493102"/>
          </a:xfrm>
          <a:prstGeom prst="rect">
            <a:avLst/>
          </a:prstGeom>
        </p:spPr>
        <p:txBody>
          <a:bodyPr>
            <a:normAutofit fontScale="100000" lnSpcReduction="0"/>
          </a:bodyPr>
          <a:lstStyle>
            <a:lvl1pPr>
              <a:defRPr sz="2400"/>
            </a:lvl1pPr>
          </a:lstStyle>
          <a:p>
            <a:pPr/>
            <a:r>
              <a:t>Title Text</a:t>
            </a:r>
          </a:p>
        </p:txBody>
      </p:sp>
      <p:sp>
        <p:nvSpPr>
          <p:cNvPr id="93" name="Body Level One…"/>
          <p:cNvSpPr txBox="1"/>
          <p:nvPr>
            <p:ph type="body" sz="quarter" idx="1"/>
          </p:nvPr>
        </p:nvSpPr>
        <p:spPr>
          <a:xfrm>
            <a:off x="1297499" y="1972549"/>
            <a:ext cx="3798901" cy="24159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grpSp>
        <p:nvGrpSpPr>
          <p:cNvPr id="119" name="Google Shape;70;p8"/>
          <p:cNvGrpSpPr/>
          <p:nvPr/>
        </p:nvGrpSpPr>
        <p:grpSpPr>
          <a:xfrm>
            <a:off x="4406399" y="-1"/>
            <a:ext cx="4737602" cy="5143502"/>
            <a:chOff x="0" y="0"/>
            <a:chExt cx="4737600" cy="5143500"/>
          </a:xfrm>
        </p:grpSpPr>
        <p:sp>
          <p:nvSpPr>
            <p:cNvPr id="101" name="Google Shape;71;p8"/>
            <p:cNvSpPr/>
            <p:nvPr/>
          </p:nvSpPr>
          <p:spPr>
            <a:xfrm rot="5400000">
              <a:off x="1499" y="-1501"/>
              <a:ext cx="4734602" cy="4737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685"/>
                  </a:moveTo>
                  <a:lnTo>
                    <a:pt x="10685" y="0"/>
                  </a:lnTo>
                  <a:lnTo>
                    <a:pt x="21600" y="0"/>
                  </a:lnTo>
                  <a:lnTo>
                    <a:pt x="0" y="21600"/>
                  </a:lnTo>
                  <a:close/>
                </a:path>
              </a:pathLst>
            </a:custGeom>
            <a:solidFill>
              <a:srgbClr val="FFFFFF">
                <a:alpha val="346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2" name="Google Shape;72;p8"/>
            <p:cNvSpPr/>
            <p:nvPr/>
          </p:nvSpPr>
          <p:spPr>
            <a:xfrm rot="5400000">
              <a:off x="434424" y="5999"/>
              <a:ext cx="4298702" cy="4286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0" y="21600"/>
                  </a:lnTo>
                  <a:close/>
                </a:path>
              </a:pathLst>
            </a:custGeom>
            <a:solidFill>
              <a:srgbClr val="FFFFFF">
                <a:alpha val="346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3" name="Google Shape;73;p8"/>
            <p:cNvSpPr/>
            <p:nvPr/>
          </p:nvSpPr>
          <p:spPr>
            <a:xfrm rot="16200000">
              <a:off x="1211998" y="1236640"/>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4" name="Google Shape;74;p8"/>
            <p:cNvSpPr/>
            <p:nvPr/>
          </p:nvSpPr>
          <p:spPr>
            <a:xfrm flipH="1">
              <a:off x="1443456" y="1444077"/>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5" name="Google Shape;75;p8"/>
            <p:cNvSpPr/>
            <p:nvPr/>
          </p:nvSpPr>
          <p:spPr>
            <a:xfrm rot="16200000">
              <a:off x="1580680" y="2469743"/>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6" name="Google Shape;76;p8"/>
            <p:cNvSpPr/>
            <p:nvPr/>
          </p:nvSpPr>
          <p:spPr>
            <a:xfrm flipH="1">
              <a:off x="1815714" y="2677179"/>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7" name="Google Shape;77;p8"/>
            <p:cNvSpPr/>
            <p:nvPr/>
          </p:nvSpPr>
          <p:spPr>
            <a:xfrm rot="16200000">
              <a:off x="2268940" y="1862244"/>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8" name="Google Shape;78;p8"/>
            <p:cNvSpPr/>
            <p:nvPr/>
          </p:nvSpPr>
          <p:spPr>
            <a:xfrm flipH="1">
              <a:off x="2501699" y="2069680"/>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9" name="Google Shape;79;p8"/>
            <p:cNvSpPr/>
            <p:nvPr/>
          </p:nvSpPr>
          <p:spPr>
            <a:xfrm rot="16200000">
              <a:off x="2454741" y="2478088"/>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0" name="Google Shape;80;p8"/>
            <p:cNvSpPr/>
            <p:nvPr/>
          </p:nvSpPr>
          <p:spPr>
            <a:xfrm flipH="1">
              <a:off x="3558866" y="269319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1" name="Google Shape;81;p8"/>
            <p:cNvSpPr/>
            <p:nvPr/>
          </p:nvSpPr>
          <p:spPr>
            <a:xfrm flipH="1">
              <a:off x="3738681" y="3309036"/>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2" name="Google Shape;82;p8"/>
            <p:cNvSpPr/>
            <p:nvPr/>
          </p:nvSpPr>
          <p:spPr>
            <a:xfrm rot="16200000">
              <a:off x="2641199" y="3095344"/>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3" name="Google Shape;83;p8"/>
            <p:cNvSpPr/>
            <p:nvPr/>
          </p:nvSpPr>
          <p:spPr>
            <a:xfrm flipH="1">
              <a:off x="2870249" y="3302780"/>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4" name="Google Shape;84;p8"/>
            <p:cNvSpPr/>
            <p:nvPr/>
          </p:nvSpPr>
          <p:spPr>
            <a:xfrm rot="16200000">
              <a:off x="2821014" y="3711188"/>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5" name="Google Shape;85;p8"/>
            <p:cNvSpPr/>
            <p:nvPr/>
          </p:nvSpPr>
          <p:spPr>
            <a:xfrm flipH="1">
              <a:off x="3056047" y="391862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6" name="Google Shape;86;p8"/>
            <p:cNvSpPr/>
            <p:nvPr/>
          </p:nvSpPr>
          <p:spPr>
            <a:xfrm rot="16200000">
              <a:off x="3696091" y="371885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7" name="Google Shape;87;p8"/>
            <p:cNvSpPr/>
            <p:nvPr/>
          </p:nvSpPr>
          <p:spPr>
            <a:xfrm flipH="1">
              <a:off x="3928133" y="3926292"/>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8" name="Google Shape;88;p8"/>
            <p:cNvSpPr/>
            <p:nvPr/>
          </p:nvSpPr>
          <p:spPr>
            <a:xfrm rot="16200000">
              <a:off x="3881890" y="4334700"/>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20" name="Title Text"/>
          <p:cNvSpPr txBox="1"/>
          <p:nvPr>
            <p:ph type="title"/>
          </p:nvPr>
        </p:nvSpPr>
        <p:spPr>
          <a:xfrm>
            <a:off x="823850" y="866775"/>
            <a:ext cx="4587000" cy="3521101"/>
          </a:xfrm>
          <a:prstGeom prst="rect">
            <a:avLst/>
          </a:prstGeom>
        </p:spPr>
        <p:txBody>
          <a:bodyPr anchor="ctr">
            <a:normAutofit fontScale="100000" lnSpcReduction="0"/>
          </a:bodyPr>
          <a:lstStyle/>
          <a:p>
            <a:pPr/>
            <a:r>
              <a:t>Title Text</a:t>
            </a:r>
          </a:p>
        </p:txBody>
      </p:sp>
      <p:sp>
        <p:nvSpPr>
          <p:cNvPr id="1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grpSp>
        <p:nvGrpSpPr>
          <p:cNvPr id="130" name="Google Shape;92;p9"/>
          <p:cNvGrpSpPr/>
          <p:nvPr/>
        </p:nvGrpSpPr>
        <p:grpSpPr>
          <a:xfrm>
            <a:off x="0" y="381001"/>
            <a:ext cx="1037851" cy="1016288"/>
            <a:chOff x="0" y="0"/>
            <a:chExt cx="1037850" cy="1016287"/>
          </a:xfrm>
        </p:grpSpPr>
        <p:sp>
          <p:nvSpPr>
            <p:cNvPr id="128" name="Google Shape;93;p9"/>
            <p:cNvSpPr/>
            <p:nvPr/>
          </p:nvSpPr>
          <p:spPr>
            <a:xfrm rot="16200000">
              <a:off x="0" y="-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9" name="Google Shape;94;p9"/>
            <p:cNvSpPr/>
            <p:nvPr/>
          </p:nvSpPr>
          <p:spPr>
            <a:xfrm flipH="1">
              <a:off x="229050" y="207487"/>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31" name="Title Text"/>
          <p:cNvSpPr txBox="1"/>
          <p:nvPr>
            <p:ph type="title"/>
          </p:nvPr>
        </p:nvSpPr>
        <p:spPr>
          <a:xfrm>
            <a:off x="1297499" y="1658324"/>
            <a:ext cx="3036301" cy="1751701"/>
          </a:xfrm>
          <a:prstGeom prst="rect">
            <a:avLst/>
          </a:prstGeom>
        </p:spPr>
        <p:txBody>
          <a:bodyPr>
            <a:normAutofit fontScale="100000" lnSpcReduction="0"/>
          </a:bodyPr>
          <a:lstStyle>
            <a:lvl1pPr>
              <a:defRPr sz="2400"/>
            </a:lvl1pPr>
          </a:lstStyle>
          <a:p>
            <a:pPr/>
            <a:r>
              <a:t>Title Text</a:t>
            </a:r>
          </a:p>
        </p:txBody>
      </p:sp>
      <p:sp>
        <p:nvSpPr>
          <p:cNvPr id="132" name="Body Level One…"/>
          <p:cNvSpPr txBox="1"/>
          <p:nvPr>
            <p:ph type="body" sz="quarter" idx="1"/>
          </p:nvPr>
        </p:nvSpPr>
        <p:spPr>
          <a:xfrm>
            <a:off x="1297499" y="3537999"/>
            <a:ext cx="3036301" cy="506101"/>
          </a:xfrm>
          <a:prstGeom prst="rect">
            <a:avLst/>
          </a:prstGeom>
        </p:spPr>
        <p:txBody>
          <a:bodyPr>
            <a:normAutofit fontScale="100000" lnSpcReduction="0"/>
          </a:bodyPr>
          <a:lstStyle>
            <a:lvl1pPr marL="311150" indent="-165100">
              <a:lnSpc>
                <a:spcPct val="100000"/>
              </a:lnSpc>
              <a:buClrTx/>
              <a:buSzTx/>
              <a:buFontTx/>
              <a:buNone/>
            </a:lvl1pPr>
            <a:lvl2pPr marL="311150" indent="304800">
              <a:lnSpc>
                <a:spcPct val="100000"/>
              </a:lnSpc>
              <a:buClrTx/>
              <a:buSzTx/>
              <a:buFontTx/>
              <a:buNone/>
            </a:lvl2pPr>
            <a:lvl3pPr marL="311150" indent="762000">
              <a:lnSpc>
                <a:spcPct val="100000"/>
              </a:lnSpc>
              <a:buClrTx/>
              <a:buSzTx/>
              <a:buFontTx/>
              <a:buNone/>
            </a:lvl3pPr>
            <a:lvl4pPr marL="311150" indent="1219200">
              <a:lnSpc>
                <a:spcPct val="100000"/>
              </a:lnSpc>
              <a:buClrTx/>
              <a:buSzTx/>
              <a:buFontTx/>
              <a:buNone/>
            </a:lvl4pPr>
            <a:lvl5pPr marL="311150" indent="1676400">
              <a:lnSpc>
                <a:spcPct val="100000"/>
              </a:lnSpc>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33" name="Google Shape;97;p9"/>
          <p:cNvSpPr txBox="1"/>
          <p:nvPr>
            <p:ph type="body" sz="quarter" idx="21"/>
          </p:nvPr>
        </p:nvSpPr>
        <p:spPr>
          <a:xfrm>
            <a:off x="4648200" y="1696599"/>
            <a:ext cx="3676800" cy="2347502"/>
          </a:xfrm>
          <a:prstGeom prst="rect">
            <a:avLst/>
          </a:prstGeom>
        </p:spPr>
        <p:txBody>
          <a:bodyPr>
            <a:normAutofit fontScale="100000" lnSpcReduction="0"/>
          </a:bodyPr>
          <a:lstStyle/>
          <a:p>
            <a:pPr/>
          </a:p>
        </p:txBody>
      </p:sp>
      <p:sp>
        <p:nvSpPr>
          <p:cNvPr id="1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grpSp>
        <p:nvGrpSpPr>
          <p:cNvPr id="143" name="Google Shape;100;p10"/>
          <p:cNvGrpSpPr/>
          <p:nvPr/>
        </p:nvGrpSpPr>
        <p:grpSpPr>
          <a:xfrm>
            <a:off x="-1" y="4128572"/>
            <a:ext cx="698927" cy="684658"/>
            <a:chOff x="0" y="0"/>
            <a:chExt cx="698925" cy="684657"/>
          </a:xfrm>
        </p:grpSpPr>
        <p:sp>
          <p:nvSpPr>
            <p:cNvPr id="141" name="Google Shape;101;p10"/>
            <p:cNvSpPr/>
            <p:nvPr/>
          </p:nvSpPr>
          <p:spPr>
            <a:xfrm rot="16200000">
              <a:off x="-1" y="-1"/>
              <a:ext cx="544802" cy="544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96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2" name="Google Shape;102;p10"/>
            <p:cNvSpPr/>
            <p:nvPr/>
          </p:nvSpPr>
          <p:spPr>
            <a:xfrm flipH="1">
              <a:off x="154125" y="139856"/>
              <a:ext cx="544801" cy="544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962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44" name="Body Level One…"/>
          <p:cNvSpPr txBox="1"/>
          <p:nvPr>
            <p:ph type="body" sz="quarter" idx="1"/>
          </p:nvPr>
        </p:nvSpPr>
        <p:spPr>
          <a:xfrm>
            <a:off x="812725" y="4305375"/>
            <a:ext cx="6936000" cy="523801"/>
          </a:xfrm>
          <a:prstGeom prst="rect">
            <a:avLst/>
          </a:prstGeom>
        </p:spPr>
        <p:txBody>
          <a:bodyPr anchor="ctr">
            <a:normAutofit fontScale="100000" lnSpcReduction="0"/>
          </a:bodyP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1B212C"/>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05978"/>
            <a:ext cx="8229600" cy="9941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Title Text</a:t>
            </a:r>
          </a:p>
        </p:txBody>
      </p:sp>
      <p:sp>
        <p:nvSpPr>
          <p:cNvPr id="3"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83" y="4694169"/>
            <a:ext cx="336775" cy="331695"/>
          </a:xfrm>
          <a:prstGeom prst="rect">
            <a:avLst/>
          </a:prstGeom>
          <a:ln w="12700">
            <a:miter lim="400000"/>
          </a:ln>
        </p:spPr>
        <p:txBody>
          <a:bodyPr wrap="none" lIns="91424" tIns="91424" rIns="91424" bIns="91424" anchor="ctr">
            <a:spAutoFit/>
          </a:bodyPr>
          <a:lstStyle>
            <a:lvl1pPr algn="r">
              <a:defRPr sz="1000">
                <a:solidFill>
                  <a:srgbClr val="FFFFFF"/>
                </a:solidFill>
                <a:latin typeface="Helvetica Neue"/>
                <a:ea typeface="Helvetica Neue"/>
                <a:cs typeface="Helvetica Neue"/>
                <a:sym typeface="Helvetica Neu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Helvetica Neue"/>
          <a:ea typeface="Helvetica Neue"/>
          <a:cs typeface="Helvetica Neue"/>
          <a:sym typeface="Helvetica Neue"/>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Helvetica Neue"/>
          <a:ea typeface="Helvetica Neue"/>
          <a:cs typeface="Helvetica Neue"/>
          <a:sym typeface="Helvetica Neue"/>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Helvetica Neue"/>
          <a:ea typeface="Helvetica Neue"/>
          <a:cs typeface="Helvetica Neue"/>
          <a:sym typeface="Helvetica Neue"/>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Helvetica Neue"/>
          <a:ea typeface="Helvetica Neue"/>
          <a:cs typeface="Helvetica Neue"/>
          <a:sym typeface="Helvetica Neue"/>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Helvetica Neue"/>
          <a:ea typeface="Helvetica Neue"/>
          <a:cs typeface="Helvetica Neue"/>
          <a:sym typeface="Helvetica Neue"/>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Helvetica Neue"/>
          <a:ea typeface="Helvetica Neue"/>
          <a:cs typeface="Helvetica Neue"/>
          <a:sym typeface="Helvetica Neue"/>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Helvetica Neue"/>
          <a:ea typeface="Helvetica Neue"/>
          <a:cs typeface="Helvetica Neue"/>
          <a:sym typeface="Helvetica Neue"/>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Helvetica Neue"/>
          <a:ea typeface="Helvetica Neue"/>
          <a:cs typeface="Helvetica Neue"/>
          <a:sym typeface="Helvetica Neue"/>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Helvetica Neue"/>
          <a:ea typeface="Helvetica Neue"/>
          <a:cs typeface="Helvetica Neue"/>
          <a:sym typeface="Helvetica Neue"/>
        </a:defRPr>
      </a:lvl9pPr>
    </p:titleStyle>
    <p:bodyStyle>
      <a:lvl1pPr marL="457200" marR="0" indent="-311150"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solidFill>
            <a:srgbClr val="FFFFFF"/>
          </a:solidFill>
          <a:uFillTx/>
          <a:latin typeface="Helvetica Neue"/>
          <a:ea typeface="Helvetica Neue"/>
          <a:cs typeface="Helvetica Neue"/>
          <a:sym typeface="Helvetica Neue"/>
        </a:defRPr>
      </a:lvl1pPr>
      <a:lvl2pPr marL="9686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solidFill>
            <a:srgbClr val="FFFFFF"/>
          </a:solidFill>
          <a:uFillTx/>
          <a:latin typeface="Helvetica Neue"/>
          <a:ea typeface="Helvetica Neue"/>
          <a:cs typeface="Helvetica Neue"/>
          <a:sym typeface="Helvetica Neue"/>
        </a:defRPr>
      </a:lvl2pPr>
      <a:lvl3pPr marL="14258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solidFill>
            <a:srgbClr val="FFFFFF"/>
          </a:solidFill>
          <a:uFillTx/>
          <a:latin typeface="Helvetica Neue"/>
          <a:ea typeface="Helvetica Neue"/>
          <a:cs typeface="Helvetica Neue"/>
          <a:sym typeface="Helvetica Neue"/>
        </a:defRPr>
      </a:lvl3pPr>
      <a:lvl4pPr marL="18830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solidFill>
            <a:srgbClr val="FFFFFF"/>
          </a:solidFill>
          <a:uFillTx/>
          <a:latin typeface="Helvetica Neue"/>
          <a:ea typeface="Helvetica Neue"/>
          <a:cs typeface="Helvetica Neue"/>
          <a:sym typeface="Helvetica Neue"/>
        </a:defRPr>
      </a:lvl4pPr>
      <a:lvl5pPr marL="23402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solidFill>
            <a:srgbClr val="FFFFFF"/>
          </a:solidFill>
          <a:uFillTx/>
          <a:latin typeface="Helvetica Neue"/>
          <a:ea typeface="Helvetica Neue"/>
          <a:cs typeface="Helvetica Neue"/>
          <a:sym typeface="Helvetica Neue"/>
        </a:defRPr>
      </a:lvl5pPr>
      <a:lvl6pPr marL="27974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solidFill>
            <a:srgbClr val="FFFFFF"/>
          </a:solidFill>
          <a:uFillTx/>
          <a:latin typeface="Helvetica Neue"/>
          <a:ea typeface="Helvetica Neue"/>
          <a:cs typeface="Helvetica Neue"/>
          <a:sym typeface="Helvetica Neue"/>
        </a:defRPr>
      </a:lvl6pPr>
      <a:lvl7pPr marL="32546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solidFill>
            <a:srgbClr val="FFFFFF"/>
          </a:solidFill>
          <a:uFillTx/>
          <a:latin typeface="Helvetica Neue"/>
          <a:ea typeface="Helvetica Neue"/>
          <a:cs typeface="Helvetica Neue"/>
          <a:sym typeface="Helvetica Neue"/>
        </a:defRPr>
      </a:lvl7pPr>
      <a:lvl8pPr marL="37118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solidFill>
            <a:srgbClr val="FFFFFF"/>
          </a:solidFill>
          <a:uFillTx/>
          <a:latin typeface="Helvetica Neue"/>
          <a:ea typeface="Helvetica Neue"/>
          <a:cs typeface="Helvetica Neue"/>
          <a:sym typeface="Helvetica Neue"/>
        </a:defRPr>
      </a:lvl8pPr>
      <a:lvl9pPr marL="41690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solidFill>
            <a:srgbClr val="FFFFFF"/>
          </a:solidFill>
          <a:uFillTx/>
          <a:latin typeface="Helvetica Neue"/>
          <a:ea typeface="Helvetica Neue"/>
          <a:cs typeface="Helvetica Neue"/>
          <a:sym typeface="Helvetica Neue"/>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Neue"/>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Neue"/>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Neue"/>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Neue"/>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Neue"/>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Neue"/>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Neue"/>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Neue"/>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image" Target="../media/image8.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Google Shape;134;p13"/>
          <p:cNvSpPr txBox="1"/>
          <p:nvPr/>
        </p:nvSpPr>
        <p:spPr>
          <a:xfrm>
            <a:off x="3507549" y="1210649"/>
            <a:ext cx="5017501" cy="2607027"/>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4000">
                <a:solidFill>
                  <a:srgbClr val="FFFFFF"/>
                </a:solidFill>
                <a:latin typeface="Helvetica Neue"/>
                <a:ea typeface="Helvetica Neue"/>
                <a:cs typeface="Helvetica Neue"/>
                <a:sym typeface="Helvetica Neue"/>
              </a:defRPr>
            </a:pPr>
            <a:r>
              <a:t>COO Partie 2</a:t>
            </a:r>
          </a:p>
          <a:p>
            <a:pPr>
              <a:defRPr>
                <a:solidFill>
                  <a:srgbClr val="000000"/>
                </a:solidFill>
              </a:defRPr>
            </a:pPr>
            <a:endParaRPr sz="4000">
              <a:solidFill>
                <a:srgbClr val="FFFFFF"/>
              </a:solidFill>
              <a:latin typeface="Helvetica Neue"/>
              <a:ea typeface="Helvetica Neue"/>
              <a:cs typeface="Helvetica Neue"/>
              <a:sym typeface="Helvetica Neue"/>
            </a:endParaRPr>
          </a:p>
          <a:p>
            <a:pPr>
              <a:defRPr sz="4000">
                <a:solidFill>
                  <a:srgbClr val="FFFFFF"/>
                </a:solidFill>
                <a:latin typeface="Helvetica Neue"/>
                <a:ea typeface="Helvetica Neue"/>
                <a:cs typeface="Helvetica Neue"/>
                <a:sym typeface="Helvetica Neue"/>
              </a:defRPr>
            </a:pPr>
            <a:r>
              <a:t>Unified Modeling Language</a:t>
            </a:r>
          </a:p>
        </p:txBody>
      </p:sp>
      <p:sp>
        <p:nvSpPr>
          <p:cNvPr id="190" name="Google Shape;135;p13"/>
          <p:cNvSpPr txBox="1"/>
          <p:nvPr/>
        </p:nvSpPr>
        <p:spPr>
          <a:xfrm>
            <a:off x="-1" y="4637399"/>
            <a:ext cx="3470702" cy="455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800">
                <a:solidFill>
                  <a:srgbClr val="FFFFFF"/>
                </a:solidFill>
                <a:latin typeface="Helvetica Neue"/>
                <a:ea typeface="Helvetica Neue"/>
                <a:cs typeface="Helvetica Neue"/>
                <a:sym typeface="Helvetica Neue"/>
              </a:defRPr>
            </a:lvl1pPr>
          </a:lstStyle>
          <a:p>
            <a:pPr/>
            <a:r>
              <a:t>André Martel</a:t>
            </a:r>
          </a:p>
        </p:txBody>
      </p:sp>
      <p:sp>
        <p:nvSpPr>
          <p:cNvPr id="191" name="Google Shape;136;p13"/>
          <p:cNvSpPr txBox="1"/>
          <p:nvPr/>
        </p:nvSpPr>
        <p:spPr>
          <a:xfrm>
            <a:off x="5673299" y="4637399"/>
            <a:ext cx="3470701" cy="455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r">
              <a:defRPr sz="1800">
                <a:solidFill>
                  <a:srgbClr val="FFFFFF"/>
                </a:solidFill>
                <a:latin typeface="Helvetica Neue"/>
                <a:ea typeface="Helvetica Neue"/>
                <a:cs typeface="Helvetica Neue"/>
                <a:sym typeface="Helvetica Neue"/>
              </a:defRPr>
            </a:lvl1pPr>
          </a:lstStyle>
          <a:p>
            <a:pPr/>
            <a:r>
              <a:t>2023-2024</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1" name="Google Shape;267;p22"/>
          <p:cNvSpPr txBox="1"/>
          <p:nvPr/>
        </p:nvSpPr>
        <p:spPr>
          <a:xfrm>
            <a:off x="1031474" y="110174"/>
            <a:ext cx="7731002"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3600">
                <a:solidFill>
                  <a:srgbClr val="FFFFFF"/>
                </a:solidFill>
                <a:latin typeface="Helvetica Neue"/>
                <a:ea typeface="Helvetica Neue"/>
                <a:cs typeface="Helvetica Neue"/>
                <a:sym typeface="Helvetica Neue"/>
              </a:defRPr>
            </a:lvl1pPr>
          </a:lstStyle>
          <a:p>
            <a:pPr/>
            <a:r>
              <a:t>II. Vue besoin utilisateur</a:t>
            </a:r>
          </a:p>
        </p:txBody>
      </p:sp>
      <p:sp>
        <p:nvSpPr>
          <p:cNvPr id="362" name="Google Shape;268;p22"/>
          <p:cNvSpPr txBox="1"/>
          <p:nvPr/>
        </p:nvSpPr>
        <p:spPr>
          <a:xfrm>
            <a:off x="3063750" y="785700"/>
            <a:ext cx="3016500" cy="4558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1800">
                <a:solidFill>
                  <a:srgbClr val="FFFFFF"/>
                </a:solidFill>
                <a:latin typeface="Helvetica Neue"/>
                <a:ea typeface="Helvetica Neue"/>
                <a:cs typeface="Helvetica Neue"/>
                <a:sym typeface="Helvetica Neue"/>
              </a:defRPr>
            </a:lvl1pPr>
          </a:lstStyle>
          <a:p>
            <a:pPr/>
            <a:r>
              <a:t>Exercice</a:t>
            </a:r>
          </a:p>
        </p:txBody>
      </p:sp>
      <p:sp>
        <p:nvSpPr>
          <p:cNvPr id="363" name="Google Shape;269;p22"/>
          <p:cNvSpPr txBox="1"/>
          <p:nvPr/>
        </p:nvSpPr>
        <p:spPr>
          <a:xfrm>
            <a:off x="1031475" y="1287600"/>
            <a:ext cx="7597800" cy="352853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gn="just">
              <a:defRPr sz="2000">
                <a:solidFill>
                  <a:srgbClr val="FFFFFF"/>
                </a:solidFill>
                <a:latin typeface="Helvetica Neue"/>
                <a:ea typeface="Helvetica Neue"/>
                <a:cs typeface="Helvetica Neue"/>
                <a:sym typeface="Helvetica Neue"/>
              </a:defRPr>
            </a:pPr>
            <a:r>
              <a:t>Le client se sert de l'essence à une station de la façon suivante : il prend un pistolet accroché à une pompe et appuie sur la gâchette pour prendre de l'essence.</a:t>
            </a:r>
            <a:br/>
            <a:br/>
            <a:r>
              <a:t>Michel, dont le métier est pompiste, peut se servir de l'essence pour sa voiture. C’est lui qui remplit la citerne.</a:t>
            </a:r>
            <a:br/>
            <a:br/>
            <a:r>
              <a:t>Certains pompistes sont aussi qualifiés pour opérer des opérations de maintenance en plus des opérations habituelles des pompistes telles que le remplissage des réservoirs. Ils sont donc réparateurs en plus d'être pompistes.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5" name="Google Shape;274;p23"/>
          <p:cNvSpPr txBox="1"/>
          <p:nvPr/>
        </p:nvSpPr>
        <p:spPr>
          <a:xfrm>
            <a:off x="1031474" y="110174"/>
            <a:ext cx="7731002"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3600">
                <a:solidFill>
                  <a:srgbClr val="FFFFFF"/>
                </a:solidFill>
                <a:latin typeface="Helvetica Neue"/>
                <a:ea typeface="Helvetica Neue"/>
                <a:cs typeface="Helvetica Neue"/>
                <a:sym typeface="Helvetica Neue"/>
              </a:defRPr>
            </a:lvl1pPr>
          </a:lstStyle>
          <a:p>
            <a:pPr/>
            <a:r>
              <a:t>II. Vue besoin utilisateur</a:t>
            </a:r>
          </a:p>
        </p:txBody>
      </p:sp>
      <p:sp>
        <p:nvSpPr>
          <p:cNvPr id="366" name="Google Shape;275;p23"/>
          <p:cNvSpPr txBox="1"/>
          <p:nvPr/>
        </p:nvSpPr>
        <p:spPr>
          <a:xfrm>
            <a:off x="3063750" y="785700"/>
            <a:ext cx="3016500" cy="4558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1800">
                <a:solidFill>
                  <a:srgbClr val="FFFFFF"/>
                </a:solidFill>
                <a:latin typeface="Helvetica Neue"/>
                <a:ea typeface="Helvetica Neue"/>
                <a:cs typeface="Helvetica Neue"/>
                <a:sym typeface="Helvetica Neue"/>
              </a:defRPr>
            </a:lvl1pPr>
          </a:lstStyle>
          <a:p>
            <a:pPr/>
            <a:r>
              <a:t>Exercice</a:t>
            </a:r>
          </a:p>
        </p:txBody>
      </p:sp>
      <p:sp>
        <p:nvSpPr>
          <p:cNvPr id="367" name="Google Shape;276;p23"/>
          <p:cNvSpPr txBox="1"/>
          <p:nvPr/>
        </p:nvSpPr>
        <p:spPr>
          <a:xfrm>
            <a:off x="1031474" y="1287600"/>
            <a:ext cx="7058402" cy="322480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gn="just">
              <a:defRPr sz="1700">
                <a:solidFill>
                  <a:srgbClr val="FFFFFF"/>
                </a:solidFill>
                <a:latin typeface="Helvetica Neue"/>
                <a:ea typeface="Helvetica Neue"/>
                <a:cs typeface="Helvetica Neue"/>
                <a:sym typeface="Helvetica Neue"/>
              </a:defRPr>
            </a:pPr>
            <a:r>
              <a:t>Soient les cas d'utilisation suivants :</a:t>
            </a:r>
          </a:p>
          <a:p>
            <a:pPr indent="457200" algn="just">
              <a:defRPr sz="1700">
                <a:solidFill>
                  <a:srgbClr val="FFFFFF"/>
                </a:solidFill>
                <a:latin typeface="Helvetica Neue"/>
                <a:ea typeface="Helvetica Neue"/>
                <a:cs typeface="Helvetica Neue"/>
                <a:sym typeface="Helvetica Neue"/>
              </a:defRPr>
            </a:pPr>
            <a:r>
              <a:t>- Passer une commande </a:t>
            </a:r>
          </a:p>
          <a:p>
            <a:pPr indent="457200" algn="just">
              <a:defRPr sz="1700">
                <a:solidFill>
                  <a:srgbClr val="FFFFFF"/>
                </a:solidFill>
                <a:latin typeface="Helvetica Neue"/>
                <a:ea typeface="Helvetica Neue"/>
                <a:cs typeface="Helvetica Neue"/>
                <a:sym typeface="Helvetica Neue"/>
              </a:defRPr>
            </a:pPr>
            <a:r>
              <a:t>- Passer une commande urgente </a:t>
            </a:r>
          </a:p>
          <a:p>
            <a:pPr indent="457200" algn="just">
              <a:defRPr sz="1700">
                <a:solidFill>
                  <a:srgbClr val="FFFFFF"/>
                </a:solidFill>
                <a:latin typeface="Helvetica Neue"/>
                <a:ea typeface="Helvetica Neue"/>
                <a:cs typeface="Helvetica Neue"/>
                <a:sym typeface="Helvetica Neue"/>
              </a:defRPr>
            </a:pPr>
            <a:r>
              <a:t>- Suivre une commande </a:t>
            </a:r>
          </a:p>
          <a:p>
            <a:pPr indent="457200" algn="just">
              <a:defRPr sz="1700">
                <a:solidFill>
                  <a:srgbClr val="FFFFFF"/>
                </a:solidFill>
                <a:latin typeface="Helvetica Neue"/>
                <a:ea typeface="Helvetica Neue"/>
                <a:cs typeface="Helvetica Neue"/>
                <a:sym typeface="Helvetica Neue"/>
              </a:defRPr>
            </a:pPr>
            <a:r>
              <a:t>- Valider l'utilisateur</a:t>
            </a:r>
          </a:p>
          <a:p>
            <a:pPr indent="457200" algn="just">
              <a:defRPr sz="1700">
                <a:solidFill>
                  <a:srgbClr val="FFFFFF"/>
                </a:solidFill>
                <a:latin typeface="Helvetica Neue"/>
                <a:ea typeface="Helvetica Neue"/>
                <a:cs typeface="Helvetica Neue"/>
                <a:sym typeface="Helvetica Neue"/>
              </a:defRPr>
            </a:pPr>
            <a:r>
              <a:t>- Expédier commande totale ou partielle</a:t>
            </a:r>
          </a:p>
          <a:p>
            <a:pPr indent="457200" algn="just">
              <a:defRPr>
                <a:solidFill>
                  <a:srgbClr val="000000"/>
                </a:solidFill>
              </a:defRPr>
            </a:pPr>
            <a:endParaRPr sz="1700">
              <a:solidFill>
                <a:srgbClr val="FFFFFF"/>
              </a:solidFill>
              <a:latin typeface="Helvetica Neue"/>
              <a:ea typeface="Helvetica Neue"/>
              <a:cs typeface="Helvetica Neue"/>
              <a:sym typeface="Helvetica Neue"/>
            </a:endParaRPr>
          </a:p>
          <a:p>
            <a:pPr algn="just">
              <a:defRPr sz="1700">
                <a:solidFill>
                  <a:srgbClr val="FFFFFF"/>
                </a:solidFill>
                <a:latin typeface="Helvetica Neue"/>
                <a:ea typeface="Helvetica Neue"/>
                <a:cs typeface="Helvetica Neue"/>
                <a:sym typeface="Helvetica Neue"/>
              </a:defRPr>
            </a:pPr>
            <a:r>
              <a:t>Le suivi de la commande désigne le processus complet, du passage à l'expédition. Il peut toutefois arriver qu'une commande passée ne soit pas envoyée. Passer une commande urgente est un cas particulier de passer une commande. Pour passer une commande, il faut nécessairement valider l'utilisateur</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Google Shape;281;p24"/>
          <p:cNvSpPr txBox="1"/>
          <p:nvPr/>
        </p:nvSpPr>
        <p:spPr>
          <a:xfrm>
            <a:off x="1031474" y="110174"/>
            <a:ext cx="7731002"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3600">
                <a:solidFill>
                  <a:srgbClr val="FFFFFF"/>
                </a:solidFill>
                <a:latin typeface="Helvetica Neue"/>
                <a:ea typeface="Helvetica Neue"/>
                <a:cs typeface="Helvetica Neue"/>
                <a:sym typeface="Helvetica Neue"/>
              </a:defRPr>
            </a:lvl1pPr>
          </a:lstStyle>
          <a:p>
            <a:pPr/>
            <a:r>
              <a:t>II. Vue besoin utilisateur</a:t>
            </a:r>
          </a:p>
        </p:txBody>
      </p:sp>
      <p:sp>
        <p:nvSpPr>
          <p:cNvPr id="370" name="Google Shape;282;p24"/>
          <p:cNvSpPr txBox="1"/>
          <p:nvPr/>
        </p:nvSpPr>
        <p:spPr>
          <a:xfrm>
            <a:off x="3063750" y="785700"/>
            <a:ext cx="3016500" cy="4558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1800">
                <a:solidFill>
                  <a:srgbClr val="FFFFFF"/>
                </a:solidFill>
                <a:latin typeface="Helvetica Neue"/>
                <a:ea typeface="Helvetica Neue"/>
                <a:cs typeface="Helvetica Neue"/>
                <a:sym typeface="Helvetica Neue"/>
              </a:defRPr>
            </a:lvl1pPr>
          </a:lstStyle>
          <a:p>
            <a:pPr/>
            <a:r>
              <a:t>Exercice</a:t>
            </a:r>
          </a:p>
        </p:txBody>
      </p:sp>
      <p:sp>
        <p:nvSpPr>
          <p:cNvPr id="371" name="Google Shape;283;p24"/>
          <p:cNvSpPr txBox="1"/>
          <p:nvPr/>
        </p:nvSpPr>
        <p:spPr>
          <a:xfrm>
            <a:off x="1031474" y="1287600"/>
            <a:ext cx="7058402" cy="291893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gn="just">
              <a:defRPr sz="2000">
                <a:solidFill>
                  <a:srgbClr val="FFFFFF"/>
                </a:solidFill>
                <a:latin typeface="Helvetica Neue"/>
                <a:ea typeface="Helvetica Neue"/>
                <a:cs typeface="Helvetica Neue"/>
                <a:sym typeface="Helvetica Neue"/>
              </a:defRPr>
            </a:pPr>
            <a:r>
              <a:t>Réaliser le diagramme de use-case de ce scénario:</a:t>
            </a:r>
          </a:p>
          <a:p>
            <a:pPr algn="just">
              <a:defRPr>
                <a:solidFill>
                  <a:srgbClr val="000000"/>
                </a:solidFill>
              </a:defRPr>
            </a:pPr>
            <a:endParaRPr sz="2000">
              <a:solidFill>
                <a:srgbClr val="FFFFFF"/>
              </a:solidFill>
              <a:latin typeface="Helvetica Neue"/>
              <a:ea typeface="Helvetica Neue"/>
              <a:cs typeface="Helvetica Neue"/>
              <a:sym typeface="Helvetica Neue"/>
            </a:endParaRPr>
          </a:p>
          <a:p>
            <a:pPr algn="just">
              <a:defRPr sz="2000">
                <a:solidFill>
                  <a:srgbClr val="FFFFFF"/>
                </a:solidFill>
                <a:latin typeface="Helvetica Neue"/>
                <a:ea typeface="Helvetica Neue"/>
                <a:cs typeface="Helvetica Neue"/>
                <a:sym typeface="Helvetica Neue"/>
              </a:defRPr>
            </a:pPr>
            <a:r>
              <a:t>Un client utilise l'application mobile de sa banque. Lors de la connexion il peut consulter la rubrique d’aide. Après s’être authentifié il peut vérifier son solde ainsi que l’historique de ses opérations (paiements et virements). Il peut effectuer un virement (vers un compte externe ou interne) et à tout moment la banque peut vérifier le solde du client.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3" name="Google Shape;288;p25"/>
          <p:cNvSpPr txBox="1"/>
          <p:nvPr/>
        </p:nvSpPr>
        <p:spPr>
          <a:xfrm>
            <a:off x="1031474" y="110174"/>
            <a:ext cx="7731002"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3600">
                <a:solidFill>
                  <a:srgbClr val="FFFFFF"/>
                </a:solidFill>
                <a:latin typeface="Helvetica Neue"/>
                <a:ea typeface="Helvetica Neue"/>
                <a:cs typeface="Helvetica Neue"/>
                <a:sym typeface="Helvetica Neue"/>
              </a:defRPr>
            </a:lvl1pPr>
          </a:lstStyle>
          <a:p>
            <a:pPr/>
            <a:r>
              <a:t>III. Vue logique</a:t>
            </a:r>
          </a:p>
        </p:txBody>
      </p:sp>
      <p:sp>
        <p:nvSpPr>
          <p:cNvPr id="374" name="Google Shape;289;p25"/>
          <p:cNvSpPr txBox="1"/>
          <p:nvPr/>
        </p:nvSpPr>
        <p:spPr>
          <a:xfrm>
            <a:off x="3063750" y="1440474"/>
            <a:ext cx="3016500" cy="455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800">
                <a:solidFill>
                  <a:srgbClr val="FFFFFF"/>
                </a:solidFill>
                <a:latin typeface="Helvetica Neue"/>
                <a:ea typeface="Helvetica Neue"/>
                <a:cs typeface="Helvetica Neue"/>
                <a:sym typeface="Helvetica Neue"/>
              </a:defRPr>
            </a:lvl1pPr>
          </a:lstStyle>
          <a:p>
            <a:pPr/>
            <a:r>
              <a:t>Le diagramme de classes</a:t>
            </a:r>
          </a:p>
        </p:txBody>
      </p:sp>
      <p:sp>
        <p:nvSpPr>
          <p:cNvPr id="375" name="Google Shape;290;p25"/>
          <p:cNvSpPr txBox="1"/>
          <p:nvPr/>
        </p:nvSpPr>
        <p:spPr>
          <a:xfrm>
            <a:off x="1031474" y="1942375"/>
            <a:ext cx="7058402" cy="12940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42900">
              <a:buClr>
                <a:srgbClr val="FFFFFF"/>
              </a:buClr>
              <a:buSzPts val="1800"/>
              <a:buFont typeface="Helvetica"/>
              <a:buChar char="➔"/>
              <a:defRPr sz="1800">
                <a:solidFill>
                  <a:srgbClr val="FFFFFF"/>
                </a:solidFill>
                <a:latin typeface="Helvetica Neue"/>
                <a:ea typeface="Helvetica Neue"/>
                <a:cs typeface="Helvetica Neue"/>
                <a:sym typeface="Helvetica Neue"/>
              </a:defRPr>
            </a:pPr>
            <a:r>
              <a:t>Schéma qui décrit la structure interne d’un système</a:t>
            </a:r>
          </a:p>
          <a:p>
            <a:pPr marL="457200" indent="-342900">
              <a:buClr>
                <a:srgbClr val="FFFFFF"/>
              </a:buClr>
              <a:buSzPts val="1800"/>
              <a:buFont typeface="Helvetica"/>
              <a:buChar char="➔"/>
              <a:defRPr sz="1800">
                <a:solidFill>
                  <a:srgbClr val="FFFFFF"/>
                </a:solidFill>
                <a:latin typeface="Helvetica Neue"/>
                <a:ea typeface="Helvetica Neue"/>
                <a:cs typeface="Helvetica Neue"/>
                <a:sym typeface="Helvetica Neue"/>
              </a:defRPr>
            </a:pPr>
            <a:r>
              <a:t>Représente les objets du système qui vont interagir entre eux et réaliser les cas d’utilisation</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7" name="Google Shape;295;p26"/>
          <p:cNvSpPr txBox="1"/>
          <p:nvPr/>
        </p:nvSpPr>
        <p:spPr>
          <a:xfrm>
            <a:off x="3063750" y="785700"/>
            <a:ext cx="3016500" cy="4558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800">
                <a:solidFill>
                  <a:srgbClr val="FFFFFF"/>
                </a:solidFill>
                <a:latin typeface="Helvetica Neue"/>
                <a:ea typeface="Helvetica Neue"/>
                <a:cs typeface="Helvetica Neue"/>
                <a:sym typeface="Helvetica Neue"/>
              </a:defRPr>
            </a:lvl1pPr>
          </a:lstStyle>
          <a:p>
            <a:pPr/>
            <a:r>
              <a:t>Le diagramme de classes</a:t>
            </a:r>
          </a:p>
        </p:txBody>
      </p:sp>
      <p:sp>
        <p:nvSpPr>
          <p:cNvPr id="378" name="Google Shape;296;p26"/>
          <p:cNvSpPr txBox="1"/>
          <p:nvPr/>
        </p:nvSpPr>
        <p:spPr>
          <a:xfrm>
            <a:off x="1031474" y="110174"/>
            <a:ext cx="7731002"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3600">
                <a:solidFill>
                  <a:srgbClr val="FFFFFF"/>
                </a:solidFill>
                <a:latin typeface="Helvetica Neue"/>
                <a:ea typeface="Helvetica Neue"/>
                <a:cs typeface="Helvetica Neue"/>
                <a:sym typeface="Helvetica Neue"/>
              </a:defRPr>
            </a:lvl1pPr>
          </a:lstStyle>
          <a:p>
            <a:pPr/>
            <a:r>
              <a:t>III. Vue logique</a:t>
            </a:r>
          </a:p>
        </p:txBody>
      </p:sp>
      <p:sp>
        <p:nvSpPr>
          <p:cNvPr id="379" name="Google Shape;297;p26"/>
          <p:cNvSpPr/>
          <p:nvPr/>
        </p:nvSpPr>
        <p:spPr>
          <a:xfrm>
            <a:off x="851099" y="1546749"/>
            <a:ext cx="2708701" cy="3204602"/>
          </a:xfrm>
          <a:prstGeom prst="rect">
            <a:avLst/>
          </a:prstGeom>
          <a:ln>
            <a:solidFill>
              <a:srgbClr val="D9D9D9"/>
            </a:solidFill>
          </a:ln>
        </p:spPr>
        <p:txBody>
          <a:bodyPr lIns="0" tIns="0" rIns="0" bIns="0" anchor="ctr"/>
          <a:lstStyle/>
          <a:p>
            <a:pPr>
              <a:defRPr>
                <a:solidFill>
                  <a:srgbClr val="000000"/>
                </a:solidFill>
              </a:defRPr>
            </a:pPr>
          </a:p>
        </p:txBody>
      </p:sp>
      <p:sp>
        <p:nvSpPr>
          <p:cNvPr id="380" name="Google Shape;298;p26"/>
          <p:cNvSpPr/>
          <p:nvPr/>
        </p:nvSpPr>
        <p:spPr>
          <a:xfrm>
            <a:off x="858500" y="1953799"/>
            <a:ext cx="2708700" cy="1"/>
          </a:xfrm>
          <a:prstGeom prst="line">
            <a:avLst/>
          </a:prstGeom>
          <a:ln>
            <a:solidFill>
              <a:srgbClr val="D9D9D9"/>
            </a:solidFill>
          </a:ln>
        </p:spPr>
        <p:txBody>
          <a:bodyPr lIns="0" tIns="0" rIns="0" bIns="0"/>
          <a:lstStyle/>
          <a:p>
            <a:pPr/>
          </a:p>
        </p:txBody>
      </p:sp>
      <p:sp>
        <p:nvSpPr>
          <p:cNvPr id="381" name="Google Shape;299;p26"/>
          <p:cNvSpPr/>
          <p:nvPr/>
        </p:nvSpPr>
        <p:spPr>
          <a:xfrm>
            <a:off x="851099" y="3423549"/>
            <a:ext cx="2708701" cy="1"/>
          </a:xfrm>
          <a:prstGeom prst="line">
            <a:avLst/>
          </a:prstGeom>
          <a:ln>
            <a:solidFill>
              <a:srgbClr val="D9D9D9"/>
            </a:solidFill>
          </a:ln>
        </p:spPr>
        <p:txBody>
          <a:bodyPr lIns="0" tIns="0" rIns="0" bIns="0"/>
          <a:lstStyle/>
          <a:p>
            <a:pPr/>
          </a:p>
        </p:txBody>
      </p:sp>
      <p:sp>
        <p:nvSpPr>
          <p:cNvPr id="382" name="Google Shape;300;p26"/>
          <p:cNvSpPr txBox="1"/>
          <p:nvPr/>
        </p:nvSpPr>
        <p:spPr>
          <a:xfrm>
            <a:off x="1459800" y="1476714"/>
            <a:ext cx="1491301" cy="5842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lgn="ctr">
              <a:defRPr>
                <a:solidFill>
                  <a:srgbClr val="FFFFFF"/>
                </a:solidFill>
                <a:latin typeface="Helvetica Neue"/>
                <a:ea typeface="Helvetica Neue"/>
                <a:cs typeface="Helvetica Neue"/>
                <a:sym typeface="Helvetica Neue"/>
              </a:defRPr>
            </a:lvl1pPr>
          </a:lstStyle>
          <a:p>
            <a:pPr/>
            <a:r>
              <a:t>Nom de la classe</a:t>
            </a:r>
          </a:p>
        </p:txBody>
      </p:sp>
      <p:sp>
        <p:nvSpPr>
          <p:cNvPr id="383" name="Google Shape;301;p26"/>
          <p:cNvSpPr txBox="1"/>
          <p:nvPr/>
        </p:nvSpPr>
        <p:spPr>
          <a:xfrm>
            <a:off x="953525" y="2034164"/>
            <a:ext cx="2532301" cy="3810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a:solidFill>
                  <a:srgbClr val="FFFFFF"/>
                </a:solidFill>
                <a:latin typeface="Helvetica Neue"/>
                <a:ea typeface="Helvetica Neue"/>
                <a:cs typeface="Helvetica Neue"/>
                <a:sym typeface="Helvetica Neue"/>
              </a:defRPr>
            </a:lvl1pPr>
          </a:lstStyle>
          <a:p>
            <a:pPr/>
            <a:r>
              <a:t>+ attribut 1: type</a:t>
            </a:r>
          </a:p>
        </p:txBody>
      </p:sp>
      <p:sp>
        <p:nvSpPr>
          <p:cNvPr id="384" name="Google Shape;302;p26"/>
          <p:cNvSpPr txBox="1"/>
          <p:nvPr/>
        </p:nvSpPr>
        <p:spPr>
          <a:xfrm>
            <a:off x="946699" y="2404064"/>
            <a:ext cx="2532302" cy="3810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a:solidFill>
                  <a:srgbClr val="FFFFFF"/>
                </a:solidFill>
                <a:latin typeface="Helvetica Neue"/>
                <a:ea typeface="Helvetica Neue"/>
                <a:cs typeface="Helvetica Neue"/>
                <a:sym typeface="Helvetica Neue"/>
              </a:defRPr>
            </a:lvl1pPr>
          </a:lstStyle>
          <a:p>
            <a:pPr/>
            <a:r>
              <a:t>- attribut 2: type</a:t>
            </a:r>
          </a:p>
        </p:txBody>
      </p:sp>
      <p:sp>
        <p:nvSpPr>
          <p:cNvPr id="385" name="Google Shape;303;p26"/>
          <p:cNvSpPr txBox="1"/>
          <p:nvPr/>
        </p:nvSpPr>
        <p:spPr>
          <a:xfrm>
            <a:off x="939300" y="3496339"/>
            <a:ext cx="2532301" cy="3810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a:solidFill>
                  <a:srgbClr val="FFFFFF"/>
                </a:solidFill>
                <a:latin typeface="Helvetica Neue"/>
                <a:ea typeface="Helvetica Neue"/>
                <a:cs typeface="Helvetica Neue"/>
                <a:sym typeface="Helvetica Neue"/>
              </a:defRPr>
            </a:lvl1pPr>
          </a:lstStyle>
          <a:p>
            <a:pPr/>
            <a:r>
              <a:t>+ méthode1(type): type</a:t>
            </a:r>
          </a:p>
        </p:txBody>
      </p:sp>
      <p:sp>
        <p:nvSpPr>
          <p:cNvPr id="386" name="Google Shape;304;p26"/>
          <p:cNvSpPr/>
          <p:nvPr/>
        </p:nvSpPr>
        <p:spPr>
          <a:xfrm>
            <a:off x="4254775" y="2224700"/>
            <a:ext cx="1090801" cy="1"/>
          </a:xfrm>
          <a:prstGeom prst="line">
            <a:avLst/>
          </a:prstGeom>
          <a:ln w="19050">
            <a:solidFill>
              <a:srgbClr val="D9D9D9"/>
            </a:solidFill>
            <a:tailEnd type="triangle"/>
          </a:ln>
        </p:spPr>
        <p:txBody>
          <a:bodyPr lIns="0" tIns="0" rIns="0" bIns="0"/>
          <a:lstStyle/>
          <a:p>
            <a:pPr/>
          </a:p>
        </p:txBody>
      </p:sp>
      <p:sp>
        <p:nvSpPr>
          <p:cNvPr id="387" name="Google Shape;305;p26"/>
          <p:cNvSpPr txBox="1"/>
          <p:nvPr/>
        </p:nvSpPr>
        <p:spPr>
          <a:xfrm>
            <a:off x="5491100" y="2034164"/>
            <a:ext cx="1850101" cy="3810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a:solidFill>
                  <a:srgbClr val="FFFFFF"/>
                </a:solidFill>
                <a:latin typeface="Helvetica Neue"/>
                <a:ea typeface="Helvetica Neue"/>
                <a:cs typeface="Helvetica Neue"/>
                <a:sym typeface="Helvetica Neue"/>
              </a:defRPr>
            </a:lvl1pPr>
          </a:lstStyle>
          <a:p>
            <a:pPr/>
            <a:r>
              <a:t>Généralisation</a:t>
            </a:r>
          </a:p>
        </p:txBody>
      </p:sp>
      <p:sp>
        <p:nvSpPr>
          <p:cNvPr id="388" name="Google Shape;306;p26"/>
          <p:cNvSpPr txBox="1"/>
          <p:nvPr/>
        </p:nvSpPr>
        <p:spPr>
          <a:xfrm>
            <a:off x="5491100" y="1578302"/>
            <a:ext cx="1850101" cy="3810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a:solidFill>
                  <a:srgbClr val="FFFFFF"/>
                </a:solidFill>
                <a:latin typeface="Helvetica Neue"/>
                <a:ea typeface="Helvetica Neue"/>
                <a:cs typeface="Helvetica Neue"/>
                <a:sym typeface="Helvetica Neue"/>
              </a:defRPr>
            </a:lvl1pPr>
          </a:lstStyle>
          <a:p>
            <a:pPr/>
            <a:r>
              <a:t>Association</a:t>
            </a:r>
          </a:p>
        </p:txBody>
      </p:sp>
      <p:sp>
        <p:nvSpPr>
          <p:cNvPr id="389" name="Google Shape;307;p26"/>
          <p:cNvSpPr/>
          <p:nvPr/>
        </p:nvSpPr>
        <p:spPr>
          <a:xfrm>
            <a:off x="4252524" y="1750112"/>
            <a:ext cx="1095301" cy="1"/>
          </a:xfrm>
          <a:prstGeom prst="line">
            <a:avLst/>
          </a:prstGeom>
          <a:ln w="19050">
            <a:solidFill>
              <a:srgbClr val="D9D9D9"/>
            </a:solidFill>
          </a:ln>
        </p:spPr>
        <p:txBody>
          <a:bodyPr lIns="0" tIns="0" rIns="0" bIns="0"/>
          <a:lstStyle/>
          <a:p>
            <a:pPr/>
          </a:p>
        </p:txBody>
      </p:sp>
      <p:sp>
        <p:nvSpPr>
          <p:cNvPr id="390" name="Google Shape;308;p26"/>
          <p:cNvSpPr/>
          <p:nvPr/>
        </p:nvSpPr>
        <p:spPr>
          <a:xfrm>
            <a:off x="4254775" y="2678675"/>
            <a:ext cx="1058416" cy="1"/>
          </a:xfrm>
          <a:prstGeom prst="line">
            <a:avLst/>
          </a:prstGeom>
          <a:ln w="19050">
            <a:solidFill>
              <a:srgbClr val="D9D9D9"/>
            </a:solidFill>
            <a:tailEnd type="diamond"/>
          </a:ln>
        </p:spPr>
        <p:txBody>
          <a:bodyPr lIns="0" tIns="0" rIns="0" bIns="0"/>
          <a:lstStyle/>
          <a:p>
            <a:pPr/>
          </a:p>
        </p:txBody>
      </p:sp>
      <p:sp>
        <p:nvSpPr>
          <p:cNvPr id="391" name="Google Shape;309;p26"/>
          <p:cNvSpPr txBox="1"/>
          <p:nvPr/>
        </p:nvSpPr>
        <p:spPr>
          <a:xfrm>
            <a:off x="5491100" y="2488139"/>
            <a:ext cx="3133233" cy="3810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p>
            <a:pPr>
              <a:defRPr>
                <a:solidFill>
                  <a:srgbClr val="FFFFFF"/>
                </a:solidFill>
                <a:latin typeface="Helvetica Neue"/>
                <a:ea typeface="Helvetica Neue"/>
                <a:cs typeface="Helvetica Neue"/>
                <a:sym typeface="Helvetica Neue"/>
              </a:defRPr>
            </a:pPr>
            <a:r>
              <a:t>Agrégation </a:t>
            </a:r>
            <a:r>
              <a:rPr sz="1000"/>
              <a:t>(le carré s’identifie à un losange)</a:t>
            </a:r>
          </a:p>
        </p:txBody>
      </p:sp>
      <p:sp>
        <p:nvSpPr>
          <p:cNvPr id="392" name="Google Shape;310;p26"/>
          <p:cNvSpPr txBox="1"/>
          <p:nvPr/>
        </p:nvSpPr>
        <p:spPr>
          <a:xfrm>
            <a:off x="5491100" y="2958514"/>
            <a:ext cx="3133233" cy="3810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a:solidFill>
                  <a:srgbClr val="FFFFFF"/>
                </a:solidFill>
                <a:latin typeface="Helvetica Neue"/>
                <a:ea typeface="Helvetica Neue"/>
                <a:cs typeface="Helvetica Neue"/>
                <a:sym typeface="Helvetica Neue"/>
              </a:defRPr>
            </a:lvl1pPr>
          </a:lstStyle>
          <a:p>
            <a:pPr/>
            <a:r>
              <a:t>Composition</a:t>
            </a:r>
          </a:p>
        </p:txBody>
      </p:sp>
      <p:sp>
        <p:nvSpPr>
          <p:cNvPr id="393" name="Google Shape;311;p26"/>
          <p:cNvSpPr/>
          <p:nvPr/>
        </p:nvSpPr>
        <p:spPr>
          <a:xfrm>
            <a:off x="4254775" y="3149050"/>
            <a:ext cx="1056511" cy="1"/>
          </a:xfrm>
          <a:prstGeom prst="line">
            <a:avLst/>
          </a:prstGeom>
          <a:ln w="19050">
            <a:solidFill>
              <a:srgbClr val="D9D9D9"/>
            </a:solidFill>
            <a:tailEnd type="diamond"/>
          </a:ln>
        </p:spPr>
        <p:txBody>
          <a:bodyPr lIns="0" tIns="0" rIns="0" bIns="0"/>
          <a:lstStyle/>
          <a:p>
            <a:pPr/>
          </a:p>
        </p:txBody>
      </p:sp>
      <p:sp>
        <p:nvSpPr>
          <p:cNvPr id="394" name="Google Shape;308;p26"/>
          <p:cNvSpPr/>
          <p:nvPr/>
        </p:nvSpPr>
        <p:spPr>
          <a:xfrm>
            <a:off x="4252645" y="3614085"/>
            <a:ext cx="1052701" cy="1"/>
          </a:xfrm>
          <a:prstGeom prst="line">
            <a:avLst/>
          </a:prstGeom>
          <a:ln w="19050">
            <a:solidFill>
              <a:srgbClr val="D9D9D9"/>
            </a:solidFill>
            <a:tailEnd type="oval"/>
          </a:ln>
        </p:spPr>
        <p:txBody>
          <a:bodyPr lIns="0" tIns="0" rIns="0" bIns="0"/>
          <a:lstStyle/>
          <a:p>
            <a:pPr/>
          </a:p>
        </p:txBody>
      </p:sp>
      <p:sp>
        <p:nvSpPr>
          <p:cNvPr id="395" name="Google Shape;309;p26"/>
          <p:cNvSpPr txBox="1"/>
          <p:nvPr/>
        </p:nvSpPr>
        <p:spPr>
          <a:xfrm>
            <a:off x="5488970" y="3423549"/>
            <a:ext cx="1850101" cy="38107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a:solidFill>
                  <a:srgbClr val="FFFFFF"/>
                </a:solidFill>
                <a:latin typeface="Helvetica Neue"/>
                <a:ea typeface="Helvetica Neue"/>
                <a:cs typeface="Helvetica Neue"/>
                <a:sym typeface="Helvetica Neue"/>
              </a:defRPr>
            </a:lvl1pPr>
          </a:lstStyle>
          <a:p>
            <a:pPr/>
            <a:r>
              <a:t>Interface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7" name="Google Shape;316;p27"/>
          <p:cNvSpPr txBox="1"/>
          <p:nvPr/>
        </p:nvSpPr>
        <p:spPr>
          <a:xfrm>
            <a:off x="3063750" y="785700"/>
            <a:ext cx="3016500" cy="4558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800">
                <a:solidFill>
                  <a:srgbClr val="FFFFFF"/>
                </a:solidFill>
                <a:latin typeface="Helvetica Neue"/>
                <a:ea typeface="Helvetica Neue"/>
                <a:cs typeface="Helvetica Neue"/>
                <a:sym typeface="Helvetica Neue"/>
              </a:defRPr>
            </a:lvl1pPr>
          </a:lstStyle>
          <a:p>
            <a:pPr/>
            <a:r>
              <a:t>Le diagramme de classes</a:t>
            </a:r>
          </a:p>
        </p:txBody>
      </p:sp>
      <p:sp>
        <p:nvSpPr>
          <p:cNvPr id="398" name="Google Shape;317;p27"/>
          <p:cNvSpPr txBox="1"/>
          <p:nvPr/>
        </p:nvSpPr>
        <p:spPr>
          <a:xfrm>
            <a:off x="1031474" y="110174"/>
            <a:ext cx="7731002"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3600">
                <a:solidFill>
                  <a:srgbClr val="FFFFFF"/>
                </a:solidFill>
                <a:latin typeface="Helvetica Neue"/>
                <a:ea typeface="Helvetica Neue"/>
                <a:cs typeface="Helvetica Neue"/>
                <a:sym typeface="Helvetica Neue"/>
              </a:defRPr>
            </a:lvl1pPr>
          </a:lstStyle>
          <a:p>
            <a:pPr/>
            <a:r>
              <a:t>III. Vue logique</a:t>
            </a:r>
          </a:p>
        </p:txBody>
      </p:sp>
      <p:graphicFrame>
        <p:nvGraphicFramePr>
          <p:cNvPr id="399" name="Google Shape;318;p27"/>
          <p:cNvGraphicFramePr/>
          <p:nvPr/>
        </p:nvGraphicFramePr>
        <p:xfrm>
          <a:off x="2159000" y="1595125"/>
          <a:ext cx="4826000" cy="30480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13000"/>
                <a:gridCol w="2413000"/>
              </a:tblGrid>
              <a:tr h="381000">
                <a:tc gridSpan="2">
                  <a:txBody>
                    <a:bodyPr/>
                    <a:lstStyle/>
                    <a:p>
                      <a:pPr algn="l">
                        <a:defRPr sz="1800"/>
                      </a:pPr>
                      <a:r>
                        <a:rPr sz="1200">
                          <a:solidFill>
                            <a:srgbClr val="FFFFFF"/>
                          </a:solidFill>
                          <a:latin typeface="Helvetica Neue"/>
                          <a:ea typeface="Helvetica Neue"/>
                          <a:cs typeface="Helvetica Neue"/>
                        </a:rPr>
                        <a:t>Multiplicités ou cardinalités</a:t>
                      </a:r>
                    </a:p>
                  </a:txBody>
                  <a:tcPr marL="91425" marR="91425" marT="91425" marB="91425" anchor="t" anchorCtr="0" horzOverflow="overflow"/>
                </a:tc>
                <a:tc hMerge="1">
                  <a:tcPr/>
                </a:tc>
              </a:tr>
              <a:tr h="381000">
                <a:tc>
                  <a:txBody>
                    <a:bodyPr/>
                    <a:lstStyle/>
                    <a:p>
                      <a:pPr algn="l">
                        <a:defRPr sz="1800"/>
                      </a:pPr>
                      <a:r>
                        <a:rPr sz="1200">
                          <a:solidFill>
                            <a:srgbClr val="FFFFFF"/>
                          </a:solidFill>
                          <a:latin typeface="Helvetica Neue"/>
                          <a:ea typeface="Helvetica Neue"/>
                          <a:cs typeface="Helvetica Neue"/>
                        </a:rPr>
                        <a:t>0..0 (0)</a:t>
                      </a:r>
                    </a:p>
                  </a:txBody>
                  <a:tcPr marL="91425" marR="91425" marT="91425" marB="91425" anchor="t" anchorCtr="0" horzOverflow="overflow"/>
                </a:tc>
                <a:tc>
                  <a:txBody>
                    <a:bodyPr/>
                    <a:lstStyle/>
                    <a:p>
                      <a:pPr algn="l">
                        <a:defRPr sz="1800"/>
                      </a:pPr>
                      <a:r>
                        <a:rPr sz="1200">
                          <a:solidFill>
                            <a:srgbClr val="FFFFFF"/>
                          </a:solidFill>
                          <a:latin typeface="Helvetica Neue"/>
                          <a:ea typeface="Helvetica Neue"/>
                          <a:cs typeface="Helvetica Neue"/>
                        </a:rPr>
                        <a:t>Aucune</a:t>
                      </a:r>
                    </a:p>
                  </a:txBody>
                  <a:tcPr marL="91425" marR="91425" marT="91425" marB="91425" anchor="t" anchorCtr="0" horzOverflow="overflow"/>
                </a:tc>
              </a:tr>
              <a:tr h="381000">
                <a:tc>
                  <a:txBody>
                    <a:bodyPr/>
                    <a:lstStyle/>
                    <a:p>
                      <a:pPr algn="l">
                        <a:defRPr sz="1800"/>
                      </a:pPr>
                      <a:r>
                        <a:rPr sz="1200">
                          <a:solidFill>
                            <a:srgbClr val="FFFFFF"/>
                          </a:solidFill>
                          <a:latin typeface="Helvetica Neue"/>
                          <a:ea typeface="Helvetica Neue"/>
                          <a:cs typeface="Helvetica Neue"/>
                        </a:rPr>
                        <a:t>1..1 (1)</a:t>
                      </a:r>
                    </a:p>
                  </a:txBody>
                  <a:tcPr marL="91425" marR="91425" marT="91425" marB="91425" anchor="t" anchorCtr="0" horzOverflow="overflow"/>
                </a:tc>
                <a:tc>
                  <a:txBody>
                    <a:bodyPr/>
                    <a:lstStyle/>
                    <a:p>
                      <a:pPr algn="l">
                        <a:defRPr sz="1800"/>
                      </a:pPr>
                      <a:r>
                        <a:rPr sz="1200">
                          <a:solidFill>
                            <a:srgbClr val="FFFFFF"/>
                          </a:solidFill>
                          <a:latin typeface="Helvetica Neue"/>
                          <a:ea typeface="Helvetica Neue"/>
                          <a:cs typeface="Helvetica Neue"/>
                        </a:rPr>
                        <a:t>Une seule</a:t>
                      </a:r>
                    </a:p>
                  </a:txBody>
                  <a:tcPr marL="91425" marR="91425" marT="91425" marB="91425" anchor="t" anchorCtr="0" horzOverflow="overflow"/>
                </a:tc>
              </a:tr>
              <a:tr h="381000">
                <a:tc>
                  <a:txBody>
                    <a:bodyPr/>
                    <a:lstStyle/>
                    <a:p>
                      <a:pPr algn="l">
                        <a:defRPr sz="1800"/>
                      </a:pPr>
                      <a:r>
                        <a:rPr sz="1200">
                          <a:solidFill>
                            <a:srgbClr val="FFFFFF"/>
                          </a:solidFill>
                          <a:latin typeface="Helvetica Neue"/>
                          <a:ea typeface="Helvetica Neue"/>
                          <a:cs typeface="Helvetica Neue"/>
                        </a:rPr>
                        <a:t>0..1</a:t>
                      </a:r>
                    </a:p>
                  </a:txBody>
                  <a:tcPr marL="91425" marR="91425" marT="91425" marB="91425" anchor="t" anchorCtr="0" horzOverflow="overflow"/>
                </a:tc>
                <a:tc>
                  <a:txBody>
                    <a:bodyPr/>
                    <a:lstStyle/>
                    <a:p>
                      <a:pPr algn="l">
                        <a:defRPr sz="1800"/>
                      </a:pPr>
                      <a:r>
                        <a:rPr sz="1200">
                          <a:solidFill>
                            <a:srgbClr val="FFFFFF"/>
                          </a:solidFill>
                          <a:latin typeface="Helvetica Neue"/>
                          <a:ea typeface="Helvetica Neue"/>
                          <a:cs typeface="Helvetica Neue"/>
                        </a:rPr>
                        <a:t>Aucune ou une seule</a:t>
                      </a:r>
                    </a:p>
                  </a:txBody>
                  <a:tcPr marL="91425" marR="91425" marT="91425" marB="91425" anchor="t" anchorCtr="0" horzOverflow="overflow"/>
                </a:tc>
              </a:tr>
              <a:tr h="381000">
                <a:tc>
                  <a:txBody>
                    <a:bodyPr/>
                    <a:lstStyle/>
                    <a:p>
                      <a:pPr algn="l">
                        <a:defRPr sz="1800"/>
                      </a:pPr>
                      <a:r>
                        <a:rPr sz="1200">
                          <a:solidFill>
                            <a:srgbClr val="FFFFFF"/>
                          </a:solidFill>
                          <a:latin typeface="Helvetica Neue"/>
                          <a:ea typeface="Helvetica Neue"/>
                          <a:cs typeface="Helvetica Neue"/>
                        </a:rPr>
                        <a:t>0..* (*)</a:t>
                      </a:r>
                    </a:p>
                  </a:txBody>
                  <a:tcPr marL="91425" marR="91425" marT="91425" marB="91425" anchor="t" anchorCtr="0" horzOverflow="overflow"/>
                </a:tc>
                <a:tc>
                  <a:txBody>
                    <a:bodyPr/>
                    <a:lstStyle/>
                    <a:p>
                      <a:pPr algn="l">
                        <a:defRPr sz="1800"/>
                      </a:pPr>
                      <a:r>
                        <a:rPr sz="1200">
                          <a:solidFill>
                            <a:srgbClr val="FFFFFF"/>
                          </a:solidFill>
                          <a:latin typeface="Helvetica Neue"/>
                          <a:ea typeface="Helvetica Neue"/>
                          <a:cs typeface="Helvetica Neue"/>
                        </a:rPr>
                        <a:t>Aucune ou plusieurs</a:t>
                      </a:r>
                    </a:p>
                  </a:txBody>
                  <a:tcPr marL="91425" marR="91425" marT="91425" marB="91425" anchor="t" anchorCtr="0" horzOverflow="overflow"/>
                </a:tc>
              </a:tr>
              <a:tr h="381000">
                <a:tc>
                  <a:txBody>
                    <a:bodyPr/>
                    <a:lstStyle/>
                    <a:p>
                      <a:pPr algn="l">
                        <a:defRPr sz="1800"/>
                      </a:pPr>
                      <a:r>
                        <a:rPr sz="1200">
                          <a:solidFill>
                            <a:srgbClr val="FFFFFF"/>
                          </a:solidFill>
                          <a:latin typeface="Helvetica Neue"/>
                          <a:ea typeface="Helvetica Neue"/>
                          <a:cs typeface="Helvetica Neue"/>
                        </a:rPr>
                        <a:t>1..*</a:t>
                      </a:r>
                    </a:p>
                  </a:txBody>
                  <a:tcPr marL="91425" marR="91425" marT="91425" marB="91425" anchor="t" anchorCtr="0" horzOverflow="overflow"/>
                </a:tc>
                <a:tc>
                  <a:txBody>
                    <a:bodyPr/>
                    <a:lstStyle/>
                    <a:p>
                      <a:pPr algn="l">
                        <a:defRPr sz="1800"/>
                      </a:pPr>
                      <a:r>
                        <a:rPr sz="1200">
                          <a:solidFill>
                            <a:srgbClr val="FFFFFF"/>
                          </a:solidFill>
                          <a:latin typeface="Helvetica Neue"/>
                          <a:ea typeface="Helvetica Neue"/>
                          <a:cs typeface="Helvetica Neue"/>
                        </a:rPr>
                        <a:t>Au moins une</a:t>
                      </a:r>
                    </a:p>
                  </a:txBody>
                  <a:tcPr marL="91425" marR="91425" marT="91425" marB="91425" anchor="t" anchorCtr="0" horzOverflow="overflow"/>
                </a:tc>
              </a:tr>
              <a:tr h="381000">
                <a:tc>
                  <a:txBody>
                    <a:bodyPr/>
                    <a:lstStyle/>
                    <a:p>
                      <a:pPr algn="l">
                        <a:defRPr sz="1800"/>
                      </a:pPr>
                      <a:r>
                        <a:rPr sz="1200">
                          <a:solidFill>
                            <a:srgbClr val="FFFFFF"/>
                          </a:solidFill>
                          <a:latin typeface="Helvetica Neue"/>
                          <a:ea typeface="Helvetica Neue"/>
                          <a:cs typeface="Helvetica Neue"/>
                        </a:rPr>
                        <a:t>x..x</a:t>
                      </a:r>
                    </a:p>
                  </a:txBody>
                  <a:tcPr marL="91425" marR="91425" marT="91425" marB="91425" anchor="t" anchorCtr="0" horzOverflow="overflow"/>
                </a:tc>
                <a:tc>
                  <a:txBody>
                    <a:bodyPr/>
                    <a:lstStyle/>
                    <a:p>
                      <a:pPr algn="l">
                        <a:defRPr sz="1800"/>
                      </a:pPr>
                      <a:r>
                        <a:rPr sz="1200">
                          <a:solidFill>
                            <a:srgbClr val="FFFFFF"/>
                          </a:solidFill>
                          <a:latin typeface="Helvetica Neue"/>
                          <a:ea typeface="Helvetica Neue"/>
                          <a:cs typeface="Helvetica Neue"/>
                        </a:rPr>
                        <a:t>Exactement x</a:t>
                      </a:r>
                    </a:p>
                  </a:txBody>
                  <a:tcPr marL="91425" marR="91425" marT="91425" marB="91425" anchor="t" anchorCtr="0" horzOverflow="overflow"/>
                </a:tc>
              </a:tr>
              <a:tr h="381000">
                <a:tc>
                  <a:txBody>
                    <a:bodyPr/>
                    <a:lstStyle/>
                    <a:p>
                      <a:pPr algn="l">
                        <a:defRPr sz="1800"/>
                      </a:pPr>
                      <a:r>
                        <a:rPr sz="1200">
                          <a:solidFill>
                            <a:srgbClr val="FFFFFF"/>
                          </a:solidFill>
                          <a:latin typeface="Helvetica Neue"/>
                          <a:ea typeface="Helvetica Neue"/>
                          <a:cs typeface="Helvetica Neue"/>
                        </a:rPr>
                        <a:t>m..n</a:t>
                      </a:r>
                    </a:p>
                  </a:txBody>
                  <a:tcPr marL="91425" marR="91425" marT="91425" marB="91425" anchor="t" anchorCtr="0" horzOverflow="overflow"/>
                </a:tc>
                <a:tc>
                  <a:txBody>
                    <a:bodyPr/>
                    <a:lstStyle/>
                    <a:p>
                      <a:pPr algn="l">
                        <a:defRPr sz="1800"/>
                      </a:pPr>
                      <a:r>
                        <a:rPr sz="1200">
                          <a:solidFill>
                            <a:srgbClr val="FFFFFF"/>
                          </a:solidFill>
                          <a:latin typeface="Helvetica Neue"/>
                          <a:ea typeface="Helvetica Neue"/>
                          <a:cs typeface="Helvetica Neue"/>
                        </a:rPr>
                        <a:t>Entre m et n</a:t>
                      </a:r>
                    </a:p>
                  </a:txBody>
                  <a:tcPr marL="91425" marR="91425" marT="91425" marB="91425" anchor="t" anchorCtr="0" horzOverflow="overflow"/>
                </a:tc>
              </a:tr>
            </a:tbl>
          </a:graphicData>
        </a:graphic>
      </p:graphicFrame>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1" name="Google Shape;323;p28"/>
          <p:cNvSpPr txBox="1"/>
          <p:nvPr/>
        </p:nvSpPr>
        <p:spPr>
          <a:xfrm>
            <a:off x="3063750" y="785700"/>
            <a:ext cx="3016500" cy="4558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1800">
                <a:solidFill>
                  <a:srgbClr val="FFFFFF"/>
                </a:solidFill>
                <a:latin typeface="Helvetica Neue"/>
                <a:ea typeface="Helvetica Neue"/>
                <a:cs typeface="Helvetica Neue"/>
                <a:sym typeface="Helvetica Neue"/>
              </a:defRPr>
            </a:lvl1pPr>
          </a:lstStyle>
          <a:p>
            <a:pPr/>
            <a:r>
              <a:t>Exercice</a:t>
            </a:r>
          </a:p>
        </p:txBody>
      </p:sp>
      <p:sp>
        <p:nvSpPr>
          <p:cNvPr id="402" name="Google Shape;324;p28"/>
          <p:cNvSpPr txBox="1"/>
          <p:nvPr/>
        </p:nvSpPr>
        <p:spPr>
          <a:xfrm>
            <a:off x="1031474" y="1287600"/>
            <a:ext cx="7058402" cy="15734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800">
                <a:solidFill>
                  <a:srgbClr val="FFFFFF"/>
                </a:solidFill>
                <a:latin typeface="Helvetica Neue"/>
                <a:ea typeface="Helvetica Neue"/>
                <a:cs typeface="Helvetica Neue"/>
                <a:sym typeface="Helvetica Neue"/>
              </a:defRPr>
            </a:lvl1pPr>
          </a:lstStyle>
          <a:p>
            <a:pPr/>
            <a:r>
              <a:t>Une personne est caractérisée par son nom, son prénom et son âge. Ces personnes doivent être les seules à pouvoir calculer leurs revenus et leurs charges. Les attributs de la classe sont privés ; le nom, le prénom ainsi que l'âge de la personne doivent être accessibles par des opérations publiques. </a:t>
            </a:r>
          </a:p>
        </p:txBody>
      </p:sp>
      <p:sp>
        <p:nvSpPr>
          <p:cNvPr id="403" name="Google Shape;325;p28"/>
          <p:cNvSpPr txBox="1"/>
          <p:nvPr/>
        </p:nvSpPr>
        <p:spPr>
          <a:xfrm>
            <a:off x="1031474" y="110174"/>
            <a:ext cx="7731002"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3600">
                <a:solidFill>
                  <a:srgbClr val="FFFFFF"/>
                </a:solidFill>
                <a:latin typeface="Helvetica Neue"/>
                <a:ea typeface="Helvetica Neue"/>
                <a:cs typeface="Helvetica Neue"/>
                <a:sym typeface="Helvetica Neue"/>
              </a:defRPr>
            </a:lvl1pPr>
          </a:lstStyle>
          <a:p>
            <a:pPr/>
            <a:r>
              <a:t>III. Vue logique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5" name="Google Shape;330;p29"/>
          <p:cNvSpPr txBox="1"/>
          <p:nvPr/>
        </p:nvSpPr>
        <p:spPr>
          <a:xfrm>
            <a:off x="3063750" y="785700"/>
            <a:ext cx="3016500" cy="4558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1800">
                <a:solidFill>
                  <a:srgbClr val="FFFFFF"/>
                </a:solidFill>
                <a:latin typeface="Helvetica Neue"/>
                <a:ea typeface="Helvetica Neue"/>
                <a:cs typeface="Helvetica Neue"/>
                <a:sym typeface="Helvetica Neue"/>
              </a:defRPr>
            </a:lvl1pPr>
          </a:lstStyle>
          <a:p>
            <a:pPr/>
            <a:r>
              <a:t>Exercice</a:t>
            </a:r>
          </a:p>
        </p:txBody>
      </p:sp>
      <p:sp>
        <p:nvSpPr>
          <p:cNvPr id="406" name="Google Shape;331;p29"/>
          <p:cNvSpPr txBox="1"/>
          <p:nvPr/>
        </p:nvSpPr>
        <p:spPr>
          <a:xfrm>
            <a:off x="1031474" y="1287600"/>
            <a:ext cx="7058402" cy="360616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30200">
              <a:buClr>
                <a:srgbClr val="FFFFFF"/>
              </a:buClr>
              <a:buSzPts val="1600"/>
              <a:buFont typeface="Helvetica"/>
              <a:buChar char="-"/>
              <a:defRPr sz="1600">
                <a:solidFill>
                  <a:srgbClr val="FFFFFF"/>
                </a:solidFill>
                <a:latin typeface="Helvetica Neue"/>
                <a:ea typeface="Helvetica Neue"/>
                <a:cs typeface="Helvetica Neue"/>
                <a:sym typeface="Helvetica Neue"/>
              </a:defRPr>
            </a:pPr>
            <a:r>
              <a:t>Tout écrivain a écrit au moins une oeuvre </a:t>
            </a:r>
          </a:p>
          <a:p>
            <a:pPr marL="457200" indent="-330200">
              <a:buClr>
                <a:srgbClr val="FFFFFF"/>
              </a:buClr>
              <a:buSzPts val="1600"/>
              <a:buFont typeface="Helvetica"/>
              <a:buChar char="-"/>
              <a:defRPr sz="1600">
                <a:solidFill>
                  <a:srgbClr val="FFFFFF"/>
                </a:solidFill>
                <a:latin typeface="Helvetica Neue"/>
                <a:ea typeface="Helvetica Neue"/>
                <a:cs typeface="Helvetica Neue"/>
                <a:sym typeface="Helvetica Neue"/>
              </a:defRPr>
            </a:pPr>
            <a:r>
              <a:t>Les personnes peuvent être associées à des universités en tant qu'étudiants aussi bien qu'en tant que professeurs. </a:t>
            </a:r>
          </a:p>
          <a:p>
            <a:pPr marL="457200" indent="-330200">
              <a:buClr>
                <a:srgbClr val="FFFFFF"/>
              </a:buClr>
              <a:buSzPts val="1600"/>
              <a:buFont typeface="Helvetica"/>
              <a:buChar char="-"/>
              <a:defRPr sz="1600">
                <a:solidFill>
                  <a:srgbClr val="FFFFFF"/>
                </a:solidFill>
                <a:latin typeface="Helvetica Neue"/>
                <a:ea typeface="Helvetica Neue"/>
                <a:cs typeface="Helvetica Neue"/>
                <a:sym typeface="Helvetica Neue"/>
              </a:defRPr>
            </a:pPr>
            <a:r>
              <a:t>Un rectangle a deux sommets qui sont des points. On construit un rectangle à partir des coordonnées de deux points. Il est possible de calculer sa surface et son périmètre, ou encore de le translater. </a:t>
            </a:r>
          </a:p>
          <a:p>
            <a:pPr marL="457200" indent="-330200">
              <a:buClr>
                <a:srgbClr val="FFFFFF"/>
              </a:buClr>
              <a:buSzPts val="1600"/>
              <a:buFont typeface="Helvetica"/>
              <a:buChar char="-"/>
              <a:defRPr sz="1600">
                <a:solidFill>
                  <a:srgbClr val="FFFFFF"/>
                </a:solidFill>
                <a:latin typeface="Helvetica Neue"/>
                <a:ea typeface="Helvetica Neue"/>
                <a:cs typeface="Helvetica Neue"/>
                <a:sym typeface="Helvetica Neue"/>
              </a:defRPr>
            </a:pPr>
            <a:r>
              <a:t>Les cinémas sont composés de plusieurs salles. Les films sont projetés dans des salles. Les projections correspondantes ont lieu à chacune à une heure déterminée.</a:t>
            </a:r>
          </a:p>
          <a:p>
            <a:pPr marL="457200" indent="-330200">
              <a:buClr>
                <a:srgbClr val="FFFFFF"/>
              </a:buClr>
              <a:buSzPts val="1600"/>
              <a:buFont typeface="Helvetica"/>
              <a:buChar char="-"/>
              <a:defRPr sz="1600">
                <a:solidFill>
                  <a:srgbClr val="FFFFFF"/>
                </a:solidFill>
                <a:latin typeface="Helvetica Neue"/>
                <a:ea typeface="Helvetica Neue"/>
                <a:cs typeface="Helvetica Neue"/>
                <a:sym typeface="Helvetica Neue"/>
              </a:defRPr>
            </a:pPr>
            <a:r>
              <a:t>Tous les jours, le facteur distribue des recommandés dans une zone géographique qui lui est affectée. Les habitants sont aussi associés à une zone géographique. Les recommandés sont de deux sortes : lettres ou colis. Comme plusieurs facteurs peuvent intervenir sur la même zone, on souhaite, pour chaque recommandé, le facteur qui l'a distribué, en plus du destinataire. </a:t>
            </a:r>
          </a:p>
        </p:txBody>
      </p:sp>
      <p:sp>
        <p:nvSpPr>
          <p:cNvPr id="407" name="Google Shape;332;p29"/>
          <p:cNvSpPr txBox="1"/>
          <p:nvPr/>
        </p:nvSpPr>
        <p:spPr>
          <a:xfrm>
            <a:off x="1031474" y="110174"/>
            <a:ext cx="7731002"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3600">
                <a:solidFill>
                  <a:srgbClr val="FFFFFF"/>
                </a:solidFill>
                <a:latin typeface="Helvetica Neue"/>
                <a:ea typeface="Helvetica Neue"/>
                <a:cs typeface="Helvetica Neue"/>
                <a:sym typeface="Helvetica Neue"/>
              </a:defRPr>
            </a:lvl1pPr>
          </a:lstStyle>
          <a:p>
            <a:pPr/>
            <a:r>
              <a:t>III. Vue logique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9" name="Google Shape;337;p30"/>
          <p:cNvSpPr txBox="1"/>
          <p:nvPr/>
        </p:nvSpPr>
        <p:spPr>
          <a:xfrm>
            <a:off x="3063750" y="785700"/>
            <a:ext cx="3016500" cy="4558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1800">
                <a:solidFill>
                  <a:srgbClr val="FFFFFF"/>
                </a:solidFill>
                <a:latin typeface="Helvetica Neue"/>
                <a:ea typeface="Helvetica Neue"/>
                <a:cs typeface="Helvetica Neue"/>
                <a:sym typeface="Helvetica Neue"/>
              </a:defRPr>
            </a:lvl1pPr>
          </a:lstStyle>
          <a:p>
            <a:pPr/>
            <a:r>
              <a:t>Exercice</a:t>
            </a:r>
          </a:p>
        </p:txBody>
      </p:sp>
      <p:sp>
        <p:nvSpPr>
          <p:cNvPr id="410" name="Google Shape;338;p30"/>
          <p:cNvSpPr txBox="1"/>
          <p:nvPr/>
        </p:nvSpPr>
        <p:spPr>
          <a:xfrm>
            <a:off x="1031474" y="1287600"/>
            <a:ext cx="7058402" cy="109013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just">
              <a:defRPr sz="2000">
                <a:solidFill>
                  <a:srgbClr val="FFFFFF"/>
                </a:solidFill>
                <a:latin typeface="Helvetica Neue"/>
                <a:ea typeface="Helvetica Neue"/>
                <a:cs typeface="Helvetica Neue"/>
                <a:sym typeface="Helvetica Neue"/>
              </a:defRPr>
            </a:lvl1pPr>
          </a:lstStyle>
          <a:p>
            <a:pPr/>
            <a:r>
              <a:t>Reprendre les scénarios des exercices précédents et réaliser les diagrammes des classes qui composeront les systèmes répondants à ces cas d’utilisations.</a:t>
            </a:r>
          </a:p>
        </p:txBody>
      </p:sp>
      <p:sp>
        <p:nvSpPr>
          <p:cNvPr id="411" name="Google Shape;339;p30"/>
          <p:cNvSpPr txBox="1"/>
          <p:nvPr/>
        </p:nvSpPr>
        <p:spPr>
          <a:xfrm>
            <a:off x="1031474" y="110174"/>
            <a:ext cx="7731002"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3600">
                <a:solidFill>
                  <a:srgbClr val="FFFFFF"/>
                </a:solidFill>
                <a:latin typeface="Helvetica Neue"/>
                <a:ea typeface="Helvetica Neue"/>
                <a:cs typeface="Helvetica Neue"/>
                <a:sym typeface="Helvetica Neue"/>
              </a:defRPr>
            </a:lvl1pPr>
          </a:lstStyle>
          <a:p>
            <a:pPr/>
            <a:r>
              <a:t>III. Vue logique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3" name="Google Shape;344;p31"/>
          <p:cNvSpPr txBox="1"/>
          <p:nvPr/>
        </p:nvSpPr>
        <p:spPr>
          <a:xfrm>
            <a:off x="1031474" y="110174"/>
            <a:ext cx="7731002"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3600">
                <a:solidFill>
                  <a:srgbClr val="FFFFFF"/>
                </a:solidFill>
                <a:latin typeface="Helvetica Neue"/>
                <a:ea typeface="Helvetica Neue"/>
                <a:cs typeface="Helvetica Neue"/>
                <a:sym typeface="Helvetica Neue"/>
              </a:defRPr>
            </a:lvl1pPr>
          </a:lstStyle>
          <a:p>
            <a:pPr/>
            <a:r>
              <a:t>IV. Vue des processus</a:t>
            </a:r>
          </a:p>
        </p:txBody>
      </p:sp>
      <p:sp>
        <p:nvSpPr>
          <p:cNvPr id="414" name="Google Shape;345;p31"/>
          <p:cNvSpPr txBox="1"/>
          <p:nvPr/>
        </p:nvSpPr>
        <p:spPr>
          <a:xfrm>
            <a:off x="3017941" y="1274371"/>
            <a:ext cx="3108118" cy="4558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800">
                <a:solidFill>
                  <a:srgbClr val="FFFFFF"/>
                </a:solidFill>
                <a:latin typeface="Helvetica Neue"/>
                <a:ea typeface="Helvetica Neue"/>
                <a:cs typeface="Helvetica Neue"/>
                <a:sym typeface="Helvetica Neue"/>
              </a:defRPr>
            </a:lvl1pPr>
          </a:lstStyle>
          <a:p>
            <a:pPr/>
            <a:r>
              <a:t>Le diagramme de séquence</a:t>
            </a:r>
          </a:p>
        </p:txBody>
      </p:sp>
      <p:sp>
        <p:nvSpPr>
          <p:cNvPr id="415" name="Google Shape;346;p31"/>
          <p:cNvSpPr txBox="1"/>
          <p:nvPr/>
        </p:nvSpPr>
        <p:spPr>
          <a:xfrm>
            <a:off x="1031474" y="1942375"/>
            <a:ext cx="7058402" cy="12940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42900">
              <a:buClr>
                <a:srgbClr val="FFFFFF"/>
              </a:buClr>
              <a:buSzPts val="1800"/>
              <a:buFont typeface="Helvetica"/>
              <a:buChar char="➔"/>
              <a:defRPr sz="1800">
                <a:solidFill>
                  <a:srgbClr val="FFFFFF"/>
                </a:solidFill>
                <a:latin typeface="Helvetica Neue"/>
                <a:ea typeface="Helvetica Neue"/>
                <a:cs typeface="Helvetica Neue"/>
                <a:sym typeface="Helvetica Neue"/>
              </a:defRPr>
            </a:pPr>
            <a:r>
              <a:t>Représentation temporelle des interactions entre les objets</a:t>
            </a:r>
          </a:p>
          <a:p>
            <a:pPr marL="457200" indent="-342900">
              <a:buClr>
                <a:srgbClr val="FFFFFF"/>
              </a:buClr>
              <a:buSzPts val="1800"/>
              <a:buFont typeface="Helvetica"/>
              <a:buChar char="➔"/>
              <a:defRPr sz="1800">
                <a:solidFill>
                  <a:srgbClr val="FFFFFF"/>
                </a:solidFill>
                <a:latin typeface="Helvetica Neue"/>
                <a:ea typeface="Helvetica Neue"/>
                <a:cs typeface="Helvetica Neue"/>
                <a:sym typeface="Helvetica Neue"/>
              </a:defRPr>
            </a:pPr>
            <a:r>
              <a:t>Chronologie des messages échangés entre les objets et avec les acteurs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Google Shape;141;p14"/>
          <p:cNvSpPr txBox="1"/>
          <p:nvPr/>
        </p:nvSpPr>
        <p:spPr>
          <a:xfrm>
            <a:off x="1031474" y="110174"/>
            <a:ext cx="7731002"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marL="457200" indent="-457200">
              <a:buClr>
                <a:srgbClr val="FFFFFF"/>
              </a:buClr>
              <a:buSzPts val="3600"/>
              <a:buAutoNum type="romanUcPeriod" startAt="1"/>
              <a:defRPr sz="3600">
                <a:solidFill>
                  <a:srgbClr val="FFFFFF"/>
                </a:solidFill>
                <a:latin typeface="Helvetica Neue"/>
                <a:ea typeface="Helvetica Neue"/>
                <a:cs typeface="Helvetica Neue"/>
                <a:sym typeface="Helvetica Neue"/>
              </a:defRPr>
            </a:lvl1pPr>
          </a:lstStyle>
          <a:p>
            <a:pPr/>
            <a:r>
              <a:t>UML pour modéliser</a:t>
            </a:r>
          </a:p>
        </p:txBody>
      </p:sp>
      <p:sp>
        <p:nvSpPr>
          <p:cNvPr id="194" name="Google Shape;142;p14"/>
          <p:cNvSpPr txBox="1"/>
          <p:nvPr/>
        </p:nvSpPr>
        <p:spPr>
          <a:xfrm>
            <a:off x="2322444" y="1453736"/>
            <a:ext cx="4499112" cy="4558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800">
                <a:solidFill>
                  <a:srgbClr val="FFFFFF"/>
                </a:solidFill>
                <a:latin typeface="Helvetica Neue"/>
                <a:ea typeface="Helvetica Neue"/>
                <a:cs typeface="Helvetica Neue"/>
                <a:sym typeface="Helvetica Neue"/>
              </a:defRPr>
            </a:lvl1pPr>
          </a:lstStyle>
          <a:p>
            <a:pPr/>
            <a:r>
              <a:t>C’est quoi et pourquoi en a t-on besoin ?</a:t>
            </a:r>
          </a:p>
        </p:txBody>
      </p:sp>
      <p:sp>
        <p:nvSpPr>
          <p:cNvPr id="195" name="Google Shape;143;p14"/>
          <p:cNvSpPr txBox="1"/>
          <p:nvPr/>
        </p:nvSpPr>
        <p:spPr>
          <a:xfrm>
            <a:off x="1042799" y="2536999"/>
            <a:ext cx="7058402" cy="10146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42900">
              <a:buClr>
                <a:srgbClr val="FFFFFF"/>
              </a:buClr>
              <a:buSzPts val="1800"/>
              <a:buFont typeface="Helvetica"/>
              <a:buChar char="➔"/>
              <a:defRPr sz="1800">
                <a:solidFill>
                  <a:srgbClr val="FFFFFF"/>
                </a:solidFill>
                <a:latin typeface="Helvetica Neue"/>
                <a:ea typeface="Helvetica Neue"/>
                <a:cs typeface="Helvetica Neue"/>
                <a:sym typeface="Helvetica Neue"/>
              </a:defRPr>
            </a:pPr>
            <a:r>
              <a:t>Formaliser de manière visuelle et graphique</a:t>
            </a:r>
          </a:p>
          <a:p>
            <a:pPr marL="457200" indent="-342900">
              <a:buClr>
                <a:srgbClr val="FFFFFF"/>
              </a:buClr>
              <a:buSzPts val="1800"/>
              <a:buFont typeface="Helvetica"/>
              <a:buChar char="➔"/>
              <a:defRPr sz="1800">
                <a:solidFill>
                  <a:srgbClr val="FFFFFF"/>
                </a:solidFill>
                <a:latin typeface="Helvetica Neue"/>
                <a:ea typeface="Helvetica Neue"/>
                <a:cs typeface="Helvetica Neue"/>
                <a:sym typeface="Helvetica Neue"/>
              </a:defRPr>
            </a:pPr>
            <a:r>
              <a:t>Facilite la description de l’implémentation de notre solution</a:t>
            </a:r>
          </a:p>
          <a:p>
            <a:pPr marL="457200" indent="-342900">
              <a:buClr>
                <a:srgbClr val="FFFFFF"/>
              </a:buClr>
              <a:buSzPts val="1800"/>
              <a:buFont typeface="Helvetica"/>
              <a:buChar char="➔"/>
              <a:defRPr sz="1800">
                <a:solidFill>
                  <a:srgbClr val="FFFFFF"/>
                </a:solidFill>
                <a:latin typeface="Helvetica Neue"/>
                <a:ea typeface="Helvetica Neue"/>
                <a:cs typeface="Helvetica Neue"/>
                <a:sym typeface="Helvetica Neue"/>
              </a:defRPr>
            </a:pPr>
            <a:r>
              <a:t>Visualiser avant de réaliser</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7" name="Google Shape;351;p32"/>
          <p:cNvSpPr txBox="1"/>
          <p:nvPr/>
        </p:nvSpPr>
        <p:spPr>
          <a:xfrm>
            <a:off x="3010480" y="907012"/>
            <a:ext cx="3123040" cy="455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800">
                <a:solidFill>
                  <a:srgbClr val="FFFFFF"/>
                </a:solidFill>
                <a:latin typeface="Helvetica Neue"/>
                <a:ea typeface="Helvetica Neue"/>
                <a:cs typeface="Helvetica Neue"/>
                <a:sym typeface="Helvetica Neue"/>
              </a:defRPr>
            </a:lvl1pPr>
          </a:lstStyle>
          <a:p>
            <a:pPr/>
            <a:r>
              <a:t>Le diagramme de séquence</a:t>
            </a:r>
          </a:p>
        </p:txBody>
      </p:sp>
      <p:sp>
        <p:nvSpPr>
          <p:cNvPr id="418" name="Google Shape;352;p32"/>
          <p:cNvSpPr txBox="1"/>
          <p:nvPr/>
        </p:nvSpPr>
        <p:spPr>
          <a:xfrm>
            <a:off x="1031474" y="110174"/>
            <a:ext cx="7731002"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3600">
                <a:solidFill>
                  <a:srgbClr val="FFFFFF"/>
                </a:solidFill>
                <a:latin typeface="Helvetica Neue"/>
                <a:ea typeface="Helvetica Neue"/>
                <a:cs typeface="Helvetica Neue"/>
                <a:sym typeface="Helvetica Neue"/>
              </a:defRPr>
            </a:lvl1pPr>
          </a:lstStyle>
          <a:p>
            <a:pPr/>
            <a:r>
              <a:t>IV. Vue des processus</a:t>
            </a:r>
          </a:p>
        </p:txBody>
      </p:sp>
      <p:pic>
        <p:nvPicPr>
          <p:cNvPr id="419" name="Google Shape;353;p32" descr="Google Shape;353;p32"/>
          <p:cNvPicPr>
            <a:picLocks noChangeAspect="1"/>
          </p:cNvPicPr>
          <p:nvPr/>
        </p:nvPicPr>
        <p:blipFill>
          <a:blip r:embed="rId2">
            <a:extLst/>
          </a:blip>
          <a:stretch>
            <a:fillRect/>
          </a:stretch>
        </p:blipFill>
        <p:spPr>
          <a:xfrm>
            <a:off x="3452350" y="1605199"/>
            <a:ext cx="985951" cy="1766226"/>
          </a:xfrm>
          <a:prstGeom prst="rect">
            <a:avLst/>
          </a:prstGeom>
          <a:ln w="12700">
            <a:miter lim="400000"/>
          </a:ln>
        </p:spPr>
      </p:pic>
      <p:pic>
        <p:nvPicPr>
          <p:cNvPr id="420" name="Google Shape;354;p32" descr="Google Shape;354;p32"/>
          <p:cNvPicPr>
            <a:picLocks noChangeAspect="1"/>
          </p:cNvPicPr>
          <p:nvPr/>
        </p:nvPicPr>
        <p:blipFill>
          <a:blip r:embed="rId3">
            <a:extLst/>
          </a:blip>
          <a:stretch>
            <a:fillRect/>
          </a:stretch>
        </p:blipFill>
        <p:spPr>
          <a:xfrm>
            <a:off x="2369499" y="1605187"/>
            <a:ext cx="985951" cy="1766243"/>
          </a:xfrm>
          <a:prstGeom prst="rect">
            <a:avLst/>
          </a:prstGeom>
          <a:ln w="12700">
            <a:miter lim="400000"/>
          </a:ln>
        </p:spPr>
      </p:pic>
      <p:sp>
        <p:nvSpPr>
          <p:cNvPr id="421" name="Google Shape;355;p32"/>
          <p:cNvSpPr/>
          <p:nvPr/>
        </p:nvSpPr>
        <p:spPr>
          <a:xfrm flipH="1" flipV="1">
            <a:off x="2859824" y="3371550"/>
            <a:ext cx="1211402" cy="878400"/>
          </a:xfrm>
          <a:prstGeom prst="line">
            <a:avLst/>
          </a:prstGeom>
          <a:ln>
            <a:solidFill>
              <a:srgbClr val="D9D9D9"/>
            </a:solidFill>
            <a:tailEnd type="triangle"/>
          </a:ln>
        </p:spPr>
        <p:txBody>
          <a:bodyPr lIns="0" tIns="0" rIns="0" bIns="0"/>
          <a:lstStyle/>
          <a:p>
            <a:pPr/>
          </a:p>
        </p:txBody>
      </p:sp>
      <p:sp>
        <p:nvSpPr>
          <p:cNvPr id="422" name="Google Shape;356;p32"/>
          <p:cNvSpPr/>
          <p:nvPr/>
        </p:nvSpPr>
        <p:spPr>
          <a:xfrm flipH="1" flipV="1">
            <a:off x="3930224" y="3356250"/>
            <a:ext cx="141001" cy="893701"/>
          </a:xfrm>
          <a:prstGeom prst="line">
            <a:avLst/>
          </a:prstGeom>
          <a:ln>
            <a:solidFill>
              <a:srgbClr val="D9D9D9"/>
            </a:solidFill>
            <a:tailEnd type="triangle"/>
          </a:ln>
        </p:spPr>
        <p:txBody>
          <a:bodyPr lIns="0" tIns="0" rIns="0" bIns="0"/>
          <a:lstStyle/>
          <a:p>
            <a:pPr/>
          </a:p>
        </p:txBody>
      </p:sp>
      <p:sp>
        <p:nvSpPr>
          <p:cNvPr id="423" name="Google Shape;357;p32"/>
          <p:cNvSpPr txBox="1"/>
          <p:nvPr/>
        </p:nvSpPr>
        <p:spPr>
          <a:xfrm>
            <a:off x="4108749" y="4144824"/>
            <a:ext cx="1636802" cy="53418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200">
                <a:solidFill>
                  <a:srgbClr val="FFFFFF"/>
                </a:solidFill>
                <a:latin typeface="Helvetica Neue"/>
                <a:ea typeface="Helvetica Neue"/>
                <a:cs typeface="Helvetica Neue"/>
                <a:sym typeface="Helvetica Neue"/>
              </a:defRPr>
            </a:lvl1pPr>
          </a:lstStyle>
          <a:p>
            <a:pPr/>
            <a:r>
              <a:t>Ligne de vie de l’objet</a:t>
            </a:r>
          </a:p>
        </p:txBody>
      </p:sp>
      <p:sp>
        <p:nvSpPr>
          <p:cNvPr id="424" name="Google Shape;358;p32"/>
          <p:cNvSpPr/>
          <p:nvPr/>
        </p:nvSpPr>
        <p:spPr>
          <a:xfrm flipH="1" flipV="1">
            <a:off x="4176500" y="1907400"/>
            <a:ext cx="660601" cy="412801"/>
          </a:xfrm>
          <a:prstGeom prst="line">
            <a:avLst/>
          </a:prstGeom>
          <a:ln>
            <a:solidFill>
              <a:srgbClr val="D9D9D9"/>
            </a:solidFill>
            <a:tailEnd type="triangle"/>
          </a:ln>
        </p:spPr>
        <p:txBody>
          <a:bodyPr lIns="0" tIns="0" rIns="0" bIns="0"/>
          <a:lstStyle/>
          <a:p>
            <a:pPr/>
          </a:p>
        </p:txBody>
      </p:sp>
      <p:sp>
        <p:nvSpPr>
          <p:cNvPr id="425" name="Google Shape;359;p32"/>
          <p:cNvSpPr/>
          <p:nvPr/>
        </p:nvSpPr>
        <p:spPr>
          <a:xfrm flipH="1" flipV="1">
            <a:off x="3755924" y="1952349"/>
            <a:ext cx="1103701" cy="825902"/>
          </a:xfrm>
          <a:prstGeom prst="line">
            <a:avLst/>
          </a:prstGeom>
          <a:ln>
            <a:solidFill>
              <a:srgbClr val="D9D9D9"/>
            </a:solidFill>
            <a:tailEnd type="triangle"/>
          </a:ln>
        </p:spPr>
        <p:txBody>
          <a:bodyPr lIns="0" tIns="0" rIns="0" bIns="0"/>
          <a:lstStyle/>
          <a:p>
            <a:pPr/>
          </a:p>
        </p:txBody>
      </p:sp>
      <p:sp>
        <p:nvSpPr>
          <p:cNvPr id="426" name="Google Shape;360;p32"/>
          <p:cNvSpPr txBox="1"/>
          <p:nvPr/>
        </p:nvSpPr>
        <p:spPr>
          <a:xfrm>
            <a:off x="4837100" y="2177500"/>
            <a:ext cx="1937401" cy="35638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200">
                <a:solidFill>
                  <a:srgbClr val="FFFFFF"/>
                </a:solidFill>
                <a:latin typeface="Helvetica Neue"/>
                <a:ea typeface="Helvetica Neue"/>
                <a:cs typeface="Helvetica Neue"/>
                <a:sym typeface="Helvetica Neue"/>
              </a:defRPr>
            </a:lvl1pPr>
          </a:lstStyle>
          <a:p>
            <a:pPr/>
            <a:r>
              <a:t>Type de l’objet (classe)</a:t>
            </a:r>
          </a:p>
        </p:txBody>
      </p:sp>
      <p:sp>
        <p:nvSpPr>
          <p:cNvPr id="427" name="Google Shape;361;p32"/>
          <p:cNvSpPr txBox="1"/>
          <p:nvPr/>
        </p:nvSpPr>
        <p:spPr>
          <a:xfrm>
            <a:off x="4837100" y="2652775"/>
            <a:ext cx="1937401" cy="35638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200">
                <a:solidFill>
                  <a:srgbClr val="FFFFFF"/>
                </a:solidFill>
                <a:latin typeface="Helvetica Neue"/>
                <a:ea typeface="Helvetica Neue"/>
                <a:cs typeface="Helvetica Neue"/>
                <a:sym typeface="Helvetica Neue"/>
              </a:defRPr>
            </a:lvl1pPr>
          </a:lstStyle>
          <a:p>
            <a:pPr/>
            <a:r>
              <a:t>Rôle de l’objet (instance)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9" name="Google Shape;367;p33"/>
          <p:cNvSpPr txBox="1"/>
          <p:nvPr/>
        </p:nvSpPr>
        <p:spPr>
          <a:xfrm>
            <a:off x="1031474" y="110174"/>
            <a:ext cx="7731002"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3600">
                <a:solidFill>
                  <a:srgbClr val="FFFFFF"/>
                </a:solidFill>
                <a:latin typeface="Helvetica Neue"/>
                <a:ea typeface="Helvetica Neue"/>
                <a:cs typeface="Helvetica Neue"/>
                <a:sym typeface="Helvetica Neue"/>
              </a:defRPr>
            </a:lvl1pPr>
          </a:lstStyle>
          <a:p>
            <a:pPr/>
            <a:r>
              <a:t>IV. Vue des processus</a:t>
            </a:r>
          </a:p>
        </p:txBody>
      </p:sp>
      <p:pic>
        <p:nvPicPr>
          <p:cNvPr id="430" name="Google Shape;368;p33" descr="Google Shape;368;p33"/>
          <p:cNvPicPr>
            <a:picLocks noChangeAspect="1"/>
          </p:cNvPicPr>
          <p:nvPr/>
        </p:nvPicPr>
        <p:blipFill>
          <a:blip r:embed="rId2">
            <a:extLst/>
          </a:blip>
          <a:stretch>
            <a:fillRect/>
          </a:stretch>
        </p:blipFill>
        <p:spPr>
          <a:xfrm>
            <a:off x="1431038" y="1560125"/>
            <a:ext cx="3476626" cy="2886076"/>
          </a:xfrm>
          <a:prstGeom prst="rect">
            <a:avLst/>
          </a:prstGeom>
          <a:ln w="12700">
            <a:miter lim="400000"/>
          </a:ln>
        </p:spPr>
      </p:pic>
      <p:sp>
        <p:nvSpPr>
          <p:cNvPr id="431" name="Google Shape;369;p33"/>
          <p:cNvSpPr txBox="1"/>
          <p:nvPr/>
        </p:nvSpPr>
        <p:spPr>
          <a:xfrm>
            <a:off x="5138963" y="2189250"/>
            <a:ext cx="2574001" cy="5842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FFFFFF"/>
                </a:solidFill>
                <a:latin typeface="Helvetica Neue"/>
                <a:ea typeface="Helvetica Neue"/>
                <a:cs typeface="Helvetica Neue"/>
                <a:sym typeface="Helvetica Neue"/>
              </a:defRPr>
            </a:lvl1pPr>
          </a:lstStyle>
          <a:p>
            <a:pPr/>
            <a:r>
              <a:t>Appel synchrone à une méthode de “role2”</a:t>
            </a:r>
          </a:p>
        </p:txBody>
      </p:sp>
      <p:sp>
        <p:nvSpPr>
          <p:cNvPr id="432" name="Google Shape;370;p33"/>
          <p:cNvSpPr txBox="1"/>
          <p:nvPr/>
        </p:nvSpPr>
        <p:spPr>
          <a:xfrm>
            <a:off x="5138963" y="3469575"/>
            <a:ext cx="2574001" cy="3810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FFFFFF"/>
                </a:solidFill>
                <a:latin typeface="Helvetica Neue"/>
                <a:ea typeface="Helvetica Neue"/>
                <a:cs typeface="Helvetica Neue"/>
                <a:sym typeface="Helvetica Neue"/>
              </a:defRPr>
            </a:lvl1pPr>
          </a:lstStyle>
          <a:p>
            <a:pPr/>
            <a:r>
              <a:t>Valeur retournée par l’appel</a:t>
            </a:r>
          </a:p>
        </p:txBody>
      </p:sp>
      <p:sp>
        <p:nvSpPr>
          <p:cNvPr id="433" name="Google Shape;371;p33"/>
          <p:cNvSpPr/>
          <p:nvPr/>
        </p:nvSpPr>
        <p:spPr>
          <a:xfrm flipH="1">
            <a:off x="4168763" y="2491199"/>
            <a:ext cx="970201" cy="174301"/>
          </a:xfrm>
          <a:prstGeom prst="line">
            <a:avLst/>
          </a:prstGeom>
          <a:ln>
            <a:solidFill>
              <a:srgbClr val="D9D9D9"/>
            </a:solidFill>
            <a:tailEnd type="triangle"/>
          </a:ln>
        </p:spPr>
        <p:txBody>
          <a:bodyPr lIns="0" tIns="0" rIns="0" bIns="0"/>
          <a:lstStyle/>
          <a:p>
            <a:pPr/>
          </a:p>
        </p:txBody>
      </p:sp>
      <p:sp>
        <p:nvSpPr>
          <p:cNvPr id="434" name="Google Shape;372;p33"/>
          <p:cNvSpPr/>
          <p:nvPr/>
        </p:nvSpPr>
        <p:spPr>
          <a:xfrm flipH="1" flipV="1">
            <a:off x="4017262" y="3424125"/>
            <a:ext cx="1121701" cy="347400"/>
          </a:xfrm>
          <a:prstGeom prst="line">
            <a:avLst/>
          </a:prstGeom>
          <a:ln>
            <a:solidFill>
              <a:srgbClr val="D9D9D9"/>
            </a:solidFill>
            <a:tailEnd type="triangle"/>
          </a:ln>
        </p:spPr>
        <p:txBody>
          <a:bodyPr lIns="0" tIns="0" rIns="0" bIns="0"/>
          <a:lstStyle/>
          <a:p>
            <a:pPr/>
          </a:p>
        </p:txBody>
      </p:sp>
      <p:sp>
        <p:nvSpPr>
          <p:cNvPr id="435" name="Google Shape;373;p33"/>
          <p:cNvSpPr txBox="1"/>
          <p:nvPr/>
        </p:nvSpPr>
        <p:spPr>
          <a:xfrm>
            <a:off x="5138975" y="2865675"/>
            <a:ext cx="970201" cy="3810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FFFFFF"/>
                </a:solidFill>
                <a:latin typeface="Helvetica Neue"/>
                <a:ea typeface="Helvetica Neue"/>
                <a:cs typeface="Helvetica Neue"/>
                <a:sym typeface="Helvetica Neue"/>
              </a:defRPr>
            </a:lvl1pPr>
          </a:lstStyle>
          <a:p>
            <a:pPr/>
            <a:r>
              <a:t>Exécution</a:t>
            </a:r>
          </a:p>
        </p:txBody>
      </p:sp>
      <p:sp>
        <p:nvSpPr>
          <p:cNvPr id="436" name="Google Shape;374;p33"/>
          <p:cNvSpPr/>
          <p:nvPr/>
        </p:nvSpPr>
        <p:spPr>
          <a:xfrm flipH="1">
            <a:off x="4377574" y="3039375"/>
            <a:ext cx="761401" cy="54300"/>
          </a:xfrm>
          <a:prstGeom prst="line">
            <a:avLst/>
          </a:prstGeom>
          <a:ln>
            <a:solidFill>
              <a:srgbClr val="D9D9D9"/>
            </a:solidFill>
            <a:tailEnd type="triangle"/>
          </a:ln>
        </p:spPr>
        <p:txBody>
          <a:bodyPr lIns="0" tIns="0" rIns="0" bIns="0"/>
          <a:lstStyle/>
          <a:p>
            <a:pPr/>
          </a:p>
        </p:txBody>
      </p:sp>
      <p:sp>
        <p:nvSpPr>
          <p:cNvPr id="437" name="Google Shape;351;p32"/>
          <p:cNvSpPr txBox="1"/>
          <p:nvPr/>
        </p:nvSpPr>
        <p:spPr>
          <a:xfrm>
            <a:off x="3010480" y="907012"/>
            <a:ext cx="3123040" cy="455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800">
                <a:solidFill>
                  <a:srgbClr val="FFFFFF"/>
                </a:solidFill>
                <a:latin typeface="Helvetica Neue"/>
                <a:ea typeface="Helvetica Neue"/>
                <a:cs typeface="Helvetica Neue"/>
                <a:sym typeface="Helvetica Neue"/>
              </a:defRPr>
            </a:lvl1pPr>
          </a:lstStyle>
          <a:p>
            <a:pPr/>
            <a:r>
              <a:t>Le diagramme de séquence</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9" name="Google Shape;380;p34"/>
          <p:cNvSpPr txBox="1"/>
          <p:nvPr/>
        </p:nvSpPr>
        <p:spPr>
          <a:xfrm>
            <a:off x="1031474" y="110174"/>
            <a:ext cx="7731002"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3600">
                <a:solidFill>
                  <a:srgbClr val="FFFFFF"/>
                </a:solidFill>
                <a:latin typeface="Helvetica Neue"/>
                <a:ea typeface="Helvetica Neue"/>
                <a:cs typeface="Helvetica Neue"/>
                <a:sym typeface="Helvetica Neue"/>
              </a:defRPr>
            </a:lvl1pPr>
          </a:lstStyle>
          <a:p>
            <a:pPr/>
            <a:r>
              <a:t>IV. Vue des processus</a:t>
            </a:r>
          </a:p>
        </p:txBody>
      </p:sp>
      <p:sp>
        <p:nvSpPr>
          <p:cNvPr id="440" name="Google Shape;381;p34"/>
          <p:cNvSpPr txBox="1"/>
          <p:nvPr/>
        </p:nvSpPr>
        <p:spPr>
          <a:xfrm>
            <a:off x="5109988" y="2264349"/>
            <a:ext cx="2574001" cy="58427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FFFFFF"/>
                </a:solidFill>
                <a:latin typeface="Helvetica Neue"/>
                <a:ea typeface="Helvetica Neue"/>
                <a:cs typeface="Helvetica Neue"/>
                <a:sym typeface="Helvetica Neue"/>
              </a:defRPr>
            </a:lvl1pPr>
          </a:lstStyle>
          <a:p>
            <a:pPr/>
            <a:r>
              <a:t>Appel asynchrone à une méthode de “role2”</a:t>
            </a:r>
          </a:p>
        </p:txBody>
      </p:sp>
      <p:pic>
        <p:nvPicPr>
          <p:cNvPr id="441" name="Google Shape;382;p34" descr="Google Shape;382;p34"/>
          <p:cNvPicPr>
            <a:picLocks noChangeAspect="1"/>
          </p:cNvPicPr>
          <p:nvPr/>
        </p:nvPicPr>
        <p:blipFill>
          <a:blip r:embed="rId2">
            <a:extLst/>
          </a:blip>
          <a:stretch>
            <a:fillRect/>
          </a:stretch>
        </p:blipFill>
        <p:spPr>
          <a:xfrm>
            <a:off x="1460000" y="1470049"/>
            <a:ext cx="3476626" cy="2886076"/>
          </a:xfrm>
          <a:prstGeom prst="rect">
            <a:avLst/>
          </a:prstGeom>
          <a:ln w="12700">
            <a:miter lim="400000"/>
          </a:ln>
        </p:spPr>
      </p:pic>
      <p:sp>
        <p:nvSpPr>
          <p:cNvPr id="442" name="Google Shape;383;p34"/>
          <p:cNvSpPr/>
          <p:nvPr/>
        </p:nvSpPr>
        <p:spPr>
          <a:xfrm flipH="1">
            <a:off x="4198587" y="2566299"/>
            <a:ext cx="911401" cy="31801"/>
          </a:xfrm>
          <a:prstGeom prst="line">
            <a:avLst/>
          </a:prstGeom>
          <a:ln>
            <a:solidFill>
              <a:srgbClr val="D9D9D9"/>
            </a:solidFill>
            <a:tailEnd type="triangle"/>
          </a:ln>
        </p:spPr>
        <p:txBody>
          <a:bodyPr lIns="0" tIns="0" rIns="0" bIns="0"/>
          <a:lstStyle/>
          <a:p>
            <a:pPr/>
          </a:p>
        </p:txBody>
      </p:sp>
      <p:sp>
        <p:nvSpPr>
          <p:cNvPr id="443" name="Google Shape;351;p32"/>
          <p:cNvSpPr txBox="1"/>
          <p:nvPr/>
        </p:nvSpPr>
        <p:spPr>
          <a:xfrm>
            <a:off x="3010480" y="907012"/>
            <a:ext cx="3123040" cy="455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800">
                <a:solidFill>
                  <a:srgbClr val="FFFFFF"/>
                </a:solidFill>
                <a:latin typeface="Helvetica Neue"/>
                <a:ea typeface="Helvetica Neue"/>
                <a:cs typeface="Helvetica Neue"/>
                <a:sym typeface="Helvetica Neue"/>
              </a:defRPr>
            </a:lvl1pPr>
          </a:lstStyle>
          <a:p>
            <a:pPr/>
            <a:r>
              <a:t>Le diagramme de séquence</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5" name="Google Shape;389;p35"/>
          <p:cNvSpPr txBox="1"/>
          <p:nvPr/>
        </p:nvSpPr>
        <p:spPr>
          <a:xfrm>
            <a:off x="1031474" y="110174"/>
            <a:ext cx="7731002"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3600">
                <a:solidFill>
                  <a:srgbClr val="FFFFFF"/>
                </a:solidFill>
                <a:latin typeface="Helvetica Neue"/>
                <a:ea typeface="Helvetica Neue"/>
                <a:cs typeface="Helvetica Neue"/>
                <a:sym typeface="Helvetica Neue"/>
              </a:defRPr>
            </a:lvl1pPr>
          </a:lstStyle>
          <a:p>
            <a:pPr/>
            <a:r>
              <a:t>IV. Vue des processus</a:t>
            </a:r>
          </a:p>
        </p:txBody>
      </p:sp>
      <p:pic>
        <p:nvPicPr>
          <p:cNvPr id="446" name="Google Shape;390;p35" descr="Google Shape;390;p35"/>
          <p:cNvPicPr>
            <a:picLocks noChangeAspect="1"/>
          </p:cNvPicPr>
          <p:nvPr/>
        </p:nvPicPr>
        <p:blipFill>
          <a:blip r:embed="rId2">
            <a:extLst/>
          </a:blip>
          <a:stretch>
            <a:fillRect/>
          </a:stretch>
        </p:blipFill>
        <p:spPr>
          <a:xfrm>
            <a:off x="1954663" y="1988149"/>
            <a:ext cx="3486151" cy="2105026"/>
          </a:xfrm>
          <a:prstGeom prst="rect">
            <a:avLst/>
          </a:prstGeom>
          <a:ln w="12700">
            <a:miter lim="400000"/>
          </a:ln>
        </p:spPr>
      </p:pic>
      <p:sp>
        <p:nvSpPr>
          <p:cNvPr id="447" name="Google Shape;391;p35"/>
          <p:cNvSpPr txBox="1"/>
          <p:nvPr/>
        </p:nvSpPr>
        <p:spPr>
          <a:xfrm>
            <a:off x="5777388" y="3026549"/>
            <a:ext cx="2061900" cy="58427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FFFFFF"/>
                </a:solidFill>
                <a:latin typeface="Helvetica Neue"/>
                <a:ea typeface="Helvetica Neue"/>
                <a:cs typeface="Helvetica Neue"/>
                <a:sym typeface="Helvetica Neue"/>
              </a:defRPr>
            </a:lvl1pPr>
          </a:lstStyle>
          <a:p>
            <a:pPr/>
            <a:r>
              <a:t>Création d’une instance</a:t>
            </a:r>
          </a:p>
        </p:txBody>
      </p:sp>
      <p:sp>
        <p:nvSpPr>
          <p:cNvPr id="448" name="Google Shape;351;p32"/>
          <p:cNvSpPr txBox="1"/>
          <p:nvPr/>
        </p:nvSpPr>
        <p:spPr>
          <a:xfrm>
            <a:off x="3010480" y="907012"/>
            <a:ext cx="3123040" cy="455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800">
                <a:solidFill>
                  <a:srgbClr val="FFFFFF"/>
                </a:solidFill>
                <a:latin typeface="Helvetica Neue"/>
                <a:ea typeface="Helvetica Neue"/>
                <a:cs typeface="Helvetica Neue"/>
                <a:sym typeface="Helvetica Neue"/>
              </a:defRPr>
            </a:lvl1pPr>
          </a:lstStyle>
          <a:p>
            <a:pPr/>
            <a:r>
              <a:t>Le diagramme de séquence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0" name="Google Shape;397;p36"/>
          <p:cNvSpPr txBox="1"/>
          <p:nvPr/>
        </p:nvSpPr>
        <p:spPr>
          <a:xfrm>
            <a:off x="1031474" y="110174"/>
            <a:ext cx="7731002"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3600">
                <a:solidFill>
                  <a:srgbClr val="FFFFFF"/>
                </a:solidFill>
                <a:latin typeface="Helvetica Neue"/>
                <a:ea typeface="Helvetica Neue"/>
                <a:cs typeface="Helvetica Neue"/>
                <a:sym typeface="Helvetica Neue"/>
              </a:defRPr>
            </a:lvl1pPr>
          </a:lstStyle>
          <a:p>
            <a:pPr/>
            <a:r>
              <a:t>IV. Vue des processus</a:t>
            </a:r>
          </a:p>
        </p:txBody>
      </p:sp>
      <p:pic>
        <p:nvPicPr>
          <p:cNvPr id="451" name="Google Shape;398;p36" descr="Google Shape;398;p36"/>
          <p:cNvPicPr>
            <a:picLocks noChangeAspect="1"/>
          </p:cNvPicPr>
          <p:nvPr/>
        </p:nvPicPr>
        <p:blipFill>
          <a:blip r:embed="rId2">
            <a:extLst/>
          </a:blip>
          <a:stretch>
            <a:fillRect/>
          </a:stretch>
        </p:blipFill>
        <p:spPr>
          <a:xfrm>
            <a:off x="2994324" y="1792900"/>
            <a:ext cx="1143001" cy="2028826"/>
          </a:xfrm>
          <a:prstGeom prst="rect">
            <a:avLst/>
          </a:prstGeom>
          <a:ln w="12700">
            <a:miter lim="400000"/>
          </a:ln>
        </p:spPr>
      </p:pic>
      <p:sp>
        <p:nvSpPr>
          <p:cNvPr id="452" name="Google Shape;399;p36"/>
          <p:cNvSpPr txBox="1"/>
          <p:nvPr/>
        </p:nvSpPr>
        <p:spPr>
          <a:xfrm>
            <a:off x="4973777" y="3311900"/>
            <a:ext cx="2933101" cy="5842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FFFFFF"/>
                </a:solidFill>
                <a:latin typeface="Helvetica Neue"/>
                <a:ea typeface="Helvetica Neue"/>
                <a:cs typeface="Helvetica Neue"/>
                <a:sym typeface="Helvetica Neue"/>
              </a:defRPr>
            </a:lvl1pPr>
          </a:lstStyle>
          <a:p>
            <a:pPr/>
            <a:r>
              <a:t>Fin de vie d’une instance (on ne tue pas les acteurs, trop cruel)</a:t>
            </a:r>
          </a:p>
        </p:txBody>
      </p:sp>
      <p:sp>
        <p:nvSpPr>
          <p:cNvPr id="453" name="Google Shape;400;p36"/>
          <p:cNvSpPr/>
          <p:nvPr/>
        </p:nvSpPr>
        <p:spPr>
          <a:xfrm flipH="1" flipV="1">
            <a:off x="3574277" y="3611750"/>
            <a:ext cx="1399501" cy="2100"/>
          </a:xfrm>
          <a:prstGeom prst="line">
            <a:avLst/>
          </a:prstGeom>
          <a:ln>
            <a:solidFill>
              <a:srgbClr val="D9D9D9"/>
            </a:solidFill>
            <a:tailEnd type="triangle"/>
          </a:ln>
        </p:spPr>
        <p:txBody>
          <a:bodyPr lIns="0" tIns="0" rIns="0" bIns="0"/>
          <a:lstStyle/>
          <a:p>
            <a:pPr/>
          </a:p>
        </p:txBody>
      </p:sp>
      <p:sp>
        <p:nvSpPr>
          <p:cNvPr id="454" name="Google Shape;351;p32"/>
          <p:cNvSpPr txBox="1"/>
          <p:nvPr/>
        </p:nvSpPr>
        <p:spPr>
          <a:xfrm>
            <a:off x="3010480" y="907012"/>
            <a:ext cx="3123040" cy="455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800">
                <a:solidFill>
                  <a:srgbClr val="FFFFFF"/>
                </a:solidFill>
                <a:latin typeface="Helvetica Neue"/>
                <a:ea typeface="Helvetica Neue"/>
                <a:cs typeface="Helvetica Neue"/>
                <a:sym typeface="Helvetica Neue"/>
              </a:defRPr>
            </a:lvl1pPr>
          </a:lstStyle>
          <a:p>
            <a:pPr/>
            <a:r>
              <a:t>Le diagramme de séquence</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6" name="Google Shape;406;p37"/>
          <p:cNvSpPr txBox="1"/>
          <p:nvPr/>
        </p:nvSpPr>
        <p:spPr>
          <a:xfrm>
            <a:off x="1031474" y="110174"/>
            <a:ext cx="7731002"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3600">
                <a:solidFill>
                  <a:srgbClr val="FFFFFF"/>
                </a:solidFill>
                <a:latin typeface="Helvetica Neue"/>
                <a:ea typeface="Helvetica Neue"/>
                <a:cs typeface="Helvetica Neue"/>
                <a:sym typeface="Helvetica Neue"/>
              </a:defRPr>
            </a:lvl1pPr>
          </a:lstStyle>
          <a:p>
            <a:pPr/>
            <a:r>
              <a:t>IV. Vue des processus</a:t>
            </a:r>
          </a:p>
        </p:txBody>
      </p:sp>
      <p:pic>
        <p:nvPicPr>
          <p:cNvPr id="457" name="Google Shape;407;p37" descr="Google Shape;407;p37"/>
          <p:cNvPicPr>
            <a:picLocks noChangeAspect="1"/>
          </p:cNvPicPr>
          <p:nvPr/>
        </p:nvPicPr>
        <p:blipFill>
          <a:blip r:embed="rId2">
            <a:extLst/>
          </a:blip>
          <a:stretch>
            <a:fillRect/>
          </a:stretch>
        </p:blipFill>
        <p:spPr>
          <a:xfrm>
            <a:off x="1601575" y="1762874"/>
            <a:ext cx="2609851" cy="1885951"/>
          </a:xfrm>
          <a:prstGeom prst="rect">
            <a:avLst/>
          </a:prstGeom>
          <a:ln w="12700">
            <a:miter lim="400000"/>
          </a:ln>
        </p:spPr>
      </p:pic>
      <p:pic>
        <p:nvPicPr>
          <p:cNvPr id="458" name="Google Shape;408;p37" descr="Google Shape;408;p37"/>
          <p:cNvPicPr>
            <a:picLocks noChangeAspect="1"/>
          </p:cNvPicPr>
          <p:nvPr/>
        </p:nvPicPr>
        <p:blipFill>
          <a:blip r:embed="rId3">
            <a:extLst/>
          </a:blip>
          <a:stretch>
            <a:fillRect/>
          </a:stretch>
        </p:blipFill>
        <p:spPr>
          <a:xfrm>
            <a:off x="4859425" y="1762874"/>
            <a:ext cx="2609851" cy="1885951"/>
          </a:xfrm>
          <a:prstGeom prst="rect">
            <a:avLst/>
          </a:prstGeom>
          <a:ln w="12700">
            <a:miter lim="400000"/>
          </a:ln>
        </p:spPr>
      </p:pic>
      <p:sp>
        <p:nvSpPr>
          <p:cNvPr id="459" name="Google Shape;409;p37"/>
          <p:cNvSpPr/>
          <p:nvPr/>
        </p:nvSpPr>
        <p:spPr>
          <a:xfrm flipH="1" flipV="1">
            <a:off x="3018650" y="2890900"/>
            <a:ext cx="360300" cy="1299001"/>
          </a:xfrm>
          <a:prstGeom prst="line">
            <a:avLst/>
          </a:prstGeom>
          <a:ln>
            <a:solidFill>
              <a:srgbClr val="D9D9D9"/>
            </a:solidFill>
            <a:tailEnd type="triangle"/>
          </a:ln>
        </p:spPr>
        <p:txBody>
          <a:bodyPr lIns="0" tIns="0" rIns="0" bIns="0"/>
          <a:lstStyle/>
          <a:p>
            <a:pPr/>
          </a:p>
        </p:txBody>
      </p:sp>
      <p:sp>
        <p:nvSpPr>
          <p:cNvPr id="460" name="Google Shape;410;p37"/>
          <p:cNvSpPr/>
          <p:nvPr/>
        </p:nvSpPr>
        <p:spPr>
          <a:xfrm flipH="1" flipV="1">
            <a:off x="5977075" y="2935874"/>
            <a:ext cx="600601" cy="1239001"/>
          </a:xfrm>
          <a:prstGeom prst="line">
            <a:avLst/>
          </a:prstGeom>
          <a:ln>
            <a:solidFill>
              <a:srgbClr val="D9D9D9"/>
            </a:solidFill>
            <a:tailEnd type="triangle"/>
          </a:ln>
        </p:spPr>
        <p:txBody>
          <a:bodyPr lIns="0" tIns="0" rIns="0" bIns="0"/>
          <a:lstStyle/>
          <a:p>
            <a:pPr/>
          </a:p>
        </p:txBody>
      </p:sp>
      <p:sp>
        <p:nvSpPr>
          <p:cNvPr id="461" name="Google Shape;411;p37"/>
          <p:cNvSpPr txBox="1"/>
          <p:nvPr/>
        </p:nvSpPr>
        <p:spPr>
          <a:xfrm>
            <a:off x="2901375" y="4124099"/>
            <a:ext cx="2574001" cy="38107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FFFFFF"/>
                </a:solidFill>
                <a:latin typeface="Helvetica Neue"/>
                <a:ea typeface="Helvetica Neue"/>
                <a:cs typeface="Helvetica Neue"/>
                <a:sym typeface="Helvetica Neue"/>
              </a:defRPr>
            </a:lvl1pPr>
          </a:lstStyle>
          <a:p>
            <a:pPr/>
            <a:r>
              <a:t>Emission de l'événement</a:t>
            </a:r>
          </a:p>
        </p:txBody>
      </p:sp>
      <p:sp>
        <p:nvSpPr>
          <p:cNvPr id="462" name="Google Shape;412;p37"/>
          <p:cNvSpPr txBox="1"/>
          <p:nvPr/>
        </p:nvSpPr>
        <p:spPr>
          <a:xfrm>
            <a:off x="6222450" y="4092275"/>
            <a:ext cx="2574001" cy="3810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FFFFFF"/>
                </a:solidFill>
                <a:latin typeface="Helvetica Neue"/>
                <a:ea typeface="Helvetica Neue"/>
                <a:cs typeface="Helvetica Neue"/>
                <a:sym typeface="Helvetica Neue"/>
              </a:defRPr>
            </a:lvl1pPr>
          </a:lstStyle>
          <a:p>
            <a:pPr/>
            <a:r>
              <a:t>Réception de l'événement</a:t>
            </a:r>
          </a:p>
        </p:txBody>
      </p:sp>
      <p:sp>
        <p:nvSpPr>
          <p:cNvPr id="463" name="Google Shape;351;p32"/>
          <p:cNvSpPr txBox="1"/>
          <p:nvPr/>
        </p:nvSpPr>
        <p:spPr>
          <a:xfrm>
            <a:off x="3010480" y="1066674"/>
            <a:ext cx="3123040" cy="4558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800">
                <a:solidFill>
                  <a:srgbClr val="FFFFFF"/>
                </a:solidFill>
                <a:latin typeface="Helvetica Neue"/>
                <a:ea typeface="Helvetica Neue"/>
                <a:cs typeface="Helvetica Neue"/>
                <a:sym typeface="Helvetica Neue"/>
              </a:defRPr>
            </a:lvl1pPr>
          </a:lstStyle>
          <a:p>
            <a:pPr/>
            <a:r>
              <a:t>Le diagramme de séquence</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5" name="Google Shape;418;p38"/>
          <p:cNvSpPr txBox="1"/>
          <p:nvPr/>
        </p:nvSpPr>
        <p:spPr>
          <a:xfrm>
            <a:off x="1031474" y="110174"/>
            <a:ext cx="7731002"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3600">
                <a:solidFill>
                  <a:srgbClr val="FFFFFF"/>
                </a:solidFill>
                <a:latin typeface="Helvetica Neue"/>
                <a:ea typeface="Helvetica Neue"/>
                <a:cs typeface="Helvetica Neue"/>
                <a:sym typeface="Helvetica Neue"/>
              </a:defRPr>
            </a:lvl1pPr>
          </a:lstStyle>
          <a:p>
            <a:pPr/>
            <a:r>
              <a:t>IV. Vue des processus</a:t>
            </a:r>
          </a:p>
        </p:txBody>
      </p:sp>
      <p:pic>
        <p:nvPicPr>
          <p:cNvPr id="466" name="Google Shape;419;p38" descr="Google Shape;419;p38"/>
          <p:cNvPicPr>
            <a:picLocks noChangeAspect="1"/>
          </p:cNvPicPr>
          <p:nvPr/>
        </p:nvPicPr>
        <p:blipFill>
          <a:blip r:embed="rId2">
            <a:extLst/>
          </a:blip>
          <a:stretch>
            <a:fillRect/>
          </a:stretch>
        </p:blipFill>
        <p:spPr>
          <a:xfrm>
            <a:off x="625475" y="1725299"/>
            <a:ext cx="4733925" cy="2657476"/>
          </a:xfrm>
          <a:prstGeom prst="rect">
            <a:avLst/>
          </a:prstGeom>
          <a:ln w="12700">
            <a:miter lim="400000"/>
          </a:ln>
        </p:spPr>
      </p:pic>
      <p:sp>
        <p:nvSpPr>
          <p:cNvPr id="467" name="Google Shape;420;p38"/>
          <p:cNvSpPr txBox="1"/>
          <p:nvPr/>
        </p:nvSpPr>
        <p:spPr>
          <a:xfrm>
            <a:off x="5563999" y="2681488"/>
            <a:ext cx="3000001" cy="5842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FFFFFF"/>
                </a:solidFill>
                <a:latin typeface="Helvetica Neue"/>
                <a:ea typeface="Helvetica Neue"/>
                <a:cs typeface="Helvetica Neue"/>
                <a:sym typeface="Helvetica Neue"/>
              </a:defRPr>
            </a:lvl1pPr>
          </a:lstStyle>
          <a:p>
            <a:pPr/>
            <a:r>
              <a:t>Appel optionnel si la condition est vérifiée (if)</a:t>
            </a:r>
          </a:p>
        </p:txBody>
      </p:sp>
      <p:sp>
        <p:nvSpPr>
          <p:cNvPr id="468" name="Google Shape;351;p32"/>
          <p:cNvSpPr txBox="1"/>
          <p:nvPr/>
        </p:nvSpPr>
        <p:spPr>
          <a:xfrm>
            <a:off x="3010480" y="907012"/>
            <a:ext cx="3123040" cy="455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800">
                <a:solidFill>
                  <a:srgbClr val="FFFFFF"/>
                </a:solidFill>
                <a:latin typeface="Helvetica Neue"/>
                <a:ea typeface="Helvetica Neue"/>
                <a:cs typeface="Helvetica Neue"/>
                <a:sym typeface="Helvetica Neue"/>
              </a:defRPr>
            </a:lvl1pPr>
          </a:lstStyle>
          <a:p>
            <a:pPr/>
            <a:r>
              <a:t>Le diagramme de séquence</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0" name="Google Shape;426;p39"/>
          <p:cNvSpPr txBox="1"/>
          <p:nvPr/>
        </p:nvSpPr>
        <p:spPr>
          <a:xfrm>
            <a:off x="1031474" y="110174"/>
            <a:ext cx="7731002"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3600">
                <a:solidFill>
                  <a:srgbClr val="FFFFFF"/>
                </a:solidFill>
                <a:latin typeface="Helvetica Neue"/>
                <a:ea typeface="Helvetica Neue"/>
                <a:cs typeface="Helvetica Neue"/>
                <a:sym typeface="Helvetica Neue"/>
              </a:defRPr>
            </a:lvl1pPr>
          </a:lstStyle>
          <a:p>
            <a:pPr/>
            <a:r>
              <a:t>IV. Vue des processus</a:t>
            </a:r>
          </a:p>
        </p:txBody>
      </p:sp>
      <p:sp>
        <p:nvSpPr>
          <p:cNvPr id="471" name="Google Shape;427;p39"/>
          <p:cNvSpPr txBox="1"/>
          <p:nvPr/>
        </p:nvSpPr>
        <p:spPr>
          <a:xfrm>
            <a:off x="5563999" y="2681488"/>
            <a:ext cx="3000001" cy="13970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a:solidFill>
                  <a:srgbClr val="FFFFFF"/>
                </a:solidFill>
                <a:latin typeface="Helvetica Neue"/>
                <a:ea typeface="Helvetica Neue"/>
                <a:cs typeface="Helvetica Neue"/>
                <a:sym typeface="Helvetica Neue"/>
              </a:defRPr>
            </a:pPr>
            <a:r>
              <a:t>Alterne plusieurs appels selon des conditions (if..else if)</a:t>
            </a:r>
          </a:p>
          <a:p>
            <a:pPr>
              <a:defRPr>
                <a:solidFill>
                  <a:srgbClr val="000000"/>
                </a:solidFill>
              </a:defRPr>
            </a:pPr>
            <a:endParaRPr>
              <a:solidFill>
                <a:srgbClr val="FFFFFF"/>
              </a:solidFill>
              <a:latin typeface="Helvetica Neue"/>
              <a:ea typeface="Helvetica Neue"/>
              <a:cs typeface="Helvetica Neue"/>
              <a:sym typeface="Helvetica Neue"/>
            </a:endParaRPr>
          </a:p>
          <a:p>
            <a:pPr>
              <a:defRPr>
                <a:solidFill>
                  <a:srgbClr val="FFFFFF"/>
                </a:solidFill>
                <a:latin typeface="Helvetica Neue"/>
                <a:ea typeface="Helvetica Neue"/>
                <a:cs typeface="Helvetica Neue"/>
                <a:sym typeface="Helvetica Neue"/>
              </a:defRPr>
            </a:pPr>
            <a:r>
              <a:t>Le dernier bloc peut ne pas avoir de condition et faire office de cas défaut (else)</a:t>
            </a:r>
          </a:p>
        </p:txBody>
      </p:sp>
      <p:pic>
        <p:nvPicPr>
          <p:cNvPr id="472" name="Google Shape;428;p39" descr="Google Shape;428;p39"/>
          <p:cNvPicPr>
            <a:picLocks noChangeAspect="1"/>
          </p:cNvPicPr>
          <p:nvPr/>
        </p:nvPicPr>
        <p:blipFill>
          <a:blip r:embed="rId2">
            <a:extLst/>
          </a:blip>
          <a:stretch>
            <a:fillRect/>
          </a:stretch>
        </p:blipFill>
        <p:spPr>
          <a:xfrm>
            <a:off x="1031475" y="1424975"/>
            <a:ext cx="4285513" cy="3551100"/>
          </a:xfrm>
          <a:prstGeom prst="rect">
            <a:avLst/>
          </a:prstGeom>
          <a:ln w="12700">
            <a:miter lim="400000"/>
          </a:ln>
        </p:spPr>
      </p:pic>
      <p:sp>
        <p:nvSpPr>
          <p:cNvPr id="473" name="Google Shape;351;p32"/>
          <p:cNvSpPr txBox="1"/>
          <p:nvPr/>
        </p:nvSpPr>
        <p:spPr>
          <a:xfrm>
            <a:off x="3010480" y="907012"/>
            <a:ext cx="3123040" cy="455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800">
                <a:solidFill>
                  <a:srgbClr val="FFFFFF"/>
                </a:solidFill>
                <a:latin typeface="Helvetica Neue"/>
                <a:ea typeface="Helvetica Neue"/>
                <a:cs typeface="Helvetica Neue"/>
                <a:sym typeface="Helvetica Neue"/>
              </a:defRPr>
            </a:lvl1pPr>
          </a:lstStyle>
          <a:p>
            <a:pPr/>
            <a:r>
              <a:t>Le diagramme de séquence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5" name="Google Shape;434;p40"/>
          <p:cNvSpPr txBox="1"/>
          <p:nvPr/>
        </p:nvSpPr>
        <p:spPr>
          <a:xfrm>
            <a:off x="1031474" y="110174"/>
            <a:ext cx="7731002"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3600">
                <a:solidFill>
                  <a:srgbClr val="FFFFFF"/>
                </a:solidFill>
                <a:latin typeface="Helvetica Neue"/>
                <a:ea typeface="Helvetica Neue"/>
                <a:cs typeface="Helvetica Neue"/>
                <a:sym typeface="Helvetica Neue"/>
              </a:defRPr>
            </a:lvl1pPr>
          </a:lstStyle>
          <a:p>
            <a:pPr/>
            <a:r>
              <a:t>IV. Vue des processus</a:t>
            </a:r>
          </a:p>
        </p:txBody>
      </p:sp>
      <p:sp>
        <p:nvSpPr>
          <p:cNvPr id="476" name="Google Shape;435;p40"/>
          <p:cNvSpPr txBox="1"/>
          <p:nvPr/>
        </p:nvSpPr>
        <p:spPr>
          <a:xfrm>
            <a:off x="5563999" y="2681488"/>
            <a:ext cx="3000001" cy="9906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a:solidFill>
                  <a:srgbClr val="FFFFFF"/>
                </a:solidFill>
                <a:latin typeface="Helvetica Neue"/>
                <a:ea typeface="Helvetica Neue"/>
                <a:cs typeface="Helvetica Neue"/>
                <a:sym typeface="Helvetica Neue"/>
              </a:defRPr>
            </a:pPr>
            <a:r>
              <a:t>Boucle sur un nombre défini ou non d’itération</a:t>
            </a:r>
          </a:p>
          <a:p>
            <a:pPr>
              <a:defRPr>
                <a:solidFill>
                  <a:srgbClr val="000000"/>
                </a:solidFill>
              </a:defRPr>
            </a:pPr>
            <a:endParaRPr>
              <a:solidFill>
                <a:srgbClr val="FFFFFF"/>
              </a:solidFill>
              <a:latin typeface="Helvetica Neue"/>
              <a:ea typeface="Helvetica Neue"/>
              <a:cs typeface="Helvetica Neue"/>
              <a:sym typeface="Helvetica Neue"/>
            </a:endParaRPr>
          </a:p>
          <a:p>
            <a:pPr>
              <a:defRPr>
                <a:solidFill>
                  <a:srgbClr val="FFFFFF"/>
                </a:solidFill>
                <a:latin typeface="Helvetica Neue"/>
                <a:ea typeface="Helvetica Neue"/>
                <a:cs typeface="Helvetica Neue"/>
                <a:sym typeface="Helvetica Neue"/>
              </a:defRPr>
            </a:pPr>
            <a:r>
              <a:t>Le bloc de sortie est optionnel</a:t>
            </a:r>
          </a:p>
        </p:txBody>
      </p:sp>
      <p:pic>
        <p:nvPicPr>
          <p:cNvPr id="477" name="Google Shape;436;p40" descr="Google Shape;436;p40"/>
          <p:cNvPicPr>
            <a:picLocks noChangeAspect="1"/>
          </p:cNvPicPr>
          <p:nvPr/>
        </p:nvPicPr>
        <p:blipFill>
          <a:blip r:embed="rId2">
            <a:extLst/>
          </a:blip>
          <a:stretch>
            <a:fillRect/>
          </a:stretch>
        </p:blipFill>
        <p:spPr>
          <a:xfrm>
            <a:off x="1031475" y="1462524"/>
            <a:ext cx="4488316" cy="3551101"/>
          </a:xfrm>
          <a:prstGeom prst="rect">
            <a:avLst/>
          </a:prstGeom>
          <a:ln w="12700">
            <a:miter lim="400000"/>
          </a:ln>
        </p:spPr>
      </p:pic>
      <p:sp>
        <p:nvSpPr>
          <p:cNvPr id="478" name="Google Shape;351;p32"/>
          <p:cNvSpPr txBox="1"/>
          <p:nvPr/>
        </p:nvSpPr>
        <p:spPr>
          <a:xfrm>
            <a:off x="3010480" y="907012"/>
            <a:ext cx="3123040" cy="455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800">
                <a:solidFill>
                  <a:srgbClr val="FFFFFF"/>
                </a:solidFill>
                <a:latin typeface="Helvetica Neue"/>
                <a:ea typeface="Helvetica Neue"/>
                <a:cs typeface="Helvetica Neue"/>
                <a:sym typeface="Helvetica Neue"/>
              </a:defRPr>
            </a:lvl1pPr>
          </a:lstStyle>
          <a:p>
            <a:pPr/>
            <a:r>
              <a:t>Le diagramme de séquence</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0" name="Google Shape;442;p41"/>
          <p:cNvSpPr txBox="1"/>
          <p:nvPr/>
        </p:nvSpPr>
        <p:spPr>
          <a:xfrm>
            <a:off x="1031474" y="110174"/>
            <a:ext cx="7731002"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3600">
                <a:solidFill>
                  <a:srgbClr val="FFFFFF"/>
                </a:solidFill>
                <a:latin typeface="Helvetica Neue"/>
                <a:ea typeface="Helvetica Neue"/>
                <a:cs typeface="Helvetica Neue"/>
                <a:sym typeface="Helvetica Neue"/>
              </a:defRPr>
            </a:lvl1pPr>
          </a:lstStyle>
          <a:p>
            <a:pPr/>
            <a:r>
              <a:t>IV. Vue des processus</a:t>
            </a:r>
          </a:p>
        </p:txBody>
      </p:sp>
      <p:sp>
        <p:nvSpPr>
          <p:cNvPr id="481" name="Google Shape;443;p41"/>
          <p:cNvSpPr txBox="1"/>
          <p:nvPr/>
        </p:nvSpPr>
        <p:spPr>
          <a:xfrm>
            <a:off x="5563999" y="2681488"/>
            <a:ext cx="3000001" cy="3810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FFFFFF"/>
                </a:solidFill>
                <a:latin typeface="Helvetica Neue"/>
                <a:ea typeface="Helvetica Neue"/>
                <a:cs typeface="Helvetica Neue"/>
                <a:sym typeface="Helvetica Neue"/>
              </a:defRPr>
            </a:lvl1pPr>
          </a:lstStyle>
          <a:p>
            <a:pPr/>
            <a:r>
              <a:t>Appels simultanés</a:t>
            </a:r>
          </a:p>
        </p:txBody>
      </p:sp>
      <p:pic>
        <p:nvPicPr>
          <p:cNvPr id="482" name="Google Shape;444;p41" descr="Google Shape;444;p41"/>
          <p:cNvPicPr>
            <a:picLocks noChangeAspect="1"/>
          </p:cNvPicPr>
          <p:nvPr/>
        </p:nvPicPr>
        <p:blipFill>
          <a:blip r:embed="rId2">
            <a:extLst/>
          </a:blip>
          <a:stretch>
            <a:fillRect/>
          </a:stretch>
        </p:blipFill>
        <p:spPr>
          <a:xfrm>
            <a:off x="1031475" y="1417475"/>
            <a:ext cx="4122257" cy="3551100"/>
          </a:xfrm>
          <a:prstGeom prst="rect">
            <a:avLst/>
          </a:prstGeom>
          <a:ln w="12700">
            <a:miter lim="400000"/>
          </a:ln>
        </p:spPr>
      </p:pic>
      <p:sp>
        <p:nvSpPr>
          <p:cNvPr id="483" name="Google Shape;351;p32"/>
          <p:cNvSpPr txBox="1"/>
          <p:nvPr/>
        </p:nvSpPr>
        <p:spPr>
          <a:xfrm>
            <a:off x="3010480" y="907012"/>
            <a:ext cx="3123040" cy="455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800">
                <a:solidFill>
                  <a:srgbClr val="FFFFFF"/>
                </a:solidFill>
                <a:latin typeface="Helvetica Neue"/>
                <a:ea typeface="Helvetica Neue"/>
                <a:cs typeface="Helvetica Neue"/>
                <a:sym typeface="Helvetica Neue"/>
              </a:defRPr>
            </a:lvl1pPr>
          </a:lstStyle>
          <a:p>
            <a:pPr/>
            <a:r>
              <a:t>Le diagramme de séquence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Google Shape;148;p15"/>
          <p:cNvSpPr txBox="1"/>
          <p:nvPr/>
        </p:nvSpPr>
        <p:spPr>
          <a:xfrm>
            <a:off x="1031474" y="110174"/>
            <a:ext cx="7731002"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marL="457200" indent="-457200">
              <a:buClr>
                <a:srgbClr val="FFFFFF"/>
              </a:buClr>
              <a:buSzPts val="3600"/>
              <a:buAutoNum type="romanUcPeriod" startAt="1"/>
              <a:defRPr sz="3600">
                <a:solidFill>
                  <a:srgbClr val="FFFFFF"/>
                </a:solidFill>
                <a:latin typeface="Helvetica Neue"/>
                <a:ea typeface="Helvetica Neue"/>
                <a:cs typeface="Helvetica Neue"/>
                <a:sym typeface="Helvetica Neue"/>
              </a:defRPr>
            </a:lvl1pPr>
          </a:lstStyle>
          <a:p>
            <a:pPr/>
            <a:r>
              <a:t>UML pour modéliser</a:t>
            </a:r>
          </a:p>
        </p:txBody>
      </p:sp>
      <p:sp>
        <p:nvSpPr>
          <p:cNvPr id="198" name="Google Shape;149;p15"/>
          <p:cNvSpPr txBox="1"/>
          <p:nvPr/>
        </p:nvSpPr>
        <p:spPr>
          <a:xfrm>
            <a:off x="3495299" y="1440474"/>
            <a:ext cx="2153401" cy="455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800">
                <a:solidFill>
                  <a:srgbClr val="FFFFFF"/>
                </a:solidFill>
                <a:latin typeface="Helvetica Neue"/>
                <a:ea typeface="Helvetica Neue"/>
                <a:cs typeface="Helvetica Neue"/>
                <a:sym typeface="Helvetica Neue"/>
              </a:defRPr>
            </a:lvl1pPr>
          </a:lstStyle>
          <a:p>
            <a:pPr/>
            <a:r>
              <a:t>C’est quoi l’UML ?</a:t>
            </a:r>
          </a:p>
        </p:txBody>
      </p:sp>
      <p:sp>
        <p:nvSpPr>
          <p:cNvPr id="199" name="Google Shape;150;p15"/>
          <p:cNvSpPr txBox="1"/>
          <p:nvPr/>
        </p:nvSpPr>
        <p:spPr>
          <a:xfrm>
            <a:off x="1031474" y="1942375"/>
            <a:ext cx="7058402" cy="214472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42900">
              <a:buClr>
                <a:srgbClr val="FFFFFF"/>
              </a:buClr>
              <a:buSzPts val="1800"/>
              <a:buFont typeface="Helvetica"/>
              <a:buChar char="➔"/>
              <a:defRPr sz="1800">
                <a:solidFill>
                  <a:srgbClr val="FFFFFF"/>
                </a:solidFill>
                <a:latin typeface="Helvetica Neue"/>
                <a:ea typeface="Helvetica Neue"/>
                <a:cs typeface="Helvetica Neue"/>
                <a:sym typeface="Helvetica Neue"/>
              </a:defRPr>
            </a:pPr>
            <a:r>
              <a:t>Notation, langage largement utilisé dans les projets informatiques pour modéliser les besoins et les aspects techniques de celui-ci</a:t>
            </a:r>
          </a:p>
          <a:p>
            <a:pPr marL="457200" indent="-342900">
              <a:buClr>
                <a:srgbClr val="FFFFFF"/>
              </a:buClr>
              <a:buSzPts val="1800"/>
              <a:buFont typeface="Helvetica"/>
              <a:buChar char="➔"/>
              <a:defRPr sz="1800">
                <a:solidFill>
                  <a:srgbClr val="FFFFFF"/>
                </a:solidFill>
                <a:latin typeface="Helvetica Neue"/>
                <a:ea typeface="Helvetica Neue"/>
                <a:cs typeface="Helvetica Neue"/>
                <a:sym typeface="Helvetica Neue"/>
              </a:defRPr>
            </a:pPr>
            <a:r>
              <a:t>Langage visuel composé de diagrammes donnant chacun une vision différente du projet</a:t>
            </a:r>
          </a:p>
          <a:p>
            <a:pPr marL="457200" indent="-342900">
              <a:buClr>
                <a:srgbClr val="FFFFFF"/>
              </a:buClr>
              <a:buSzPts val="1800"/>
              <a:buFont typeface="Helvetica"/>
              <a:buChar char="➔"/>
              <a:defRPr sz="1800">
                <a:solidFill>
                  <a:srgbClr val="FFFFFF"/>
                </a:solidFill>
                <a:latin typeface="Helvetica Neue"/>
                <a:ea typeface="Helvetica Neue"/>
                <a:cs typeface="Helvetica Neue"/>
                <a:sym typeface="Helvetica Neue"/>
              </a:defRPr>
            </a:pPr>
            <a:r>
              <a:t>Né de la fusion de plusieurs méthodes dans les années 90, aujourd’hui standardisé par la </a:t>
            </a:r>
            <a:r>
              <a:rPr b="1"/>
              <a:t>OMG</a:t>
            </a:r>
            <a:r>
              <a:t>.</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5" name="Google Shape;449;p42"/>
          <p:cNvSpPr txBox="1"/>
          <p:nvPr/>
        </p:nvSpPr>
        <p:spPr>
          <a:xfrm>
            <a:off x="3063750" y="785700"/>
            <a:ext cx="3016500" cy="4558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1800">
                <a:solidFill>
                  <a:srgbClr val="FFFFFF"/>
                </a:solidFill>
                <a:latin typeface="Helvetica Neue"/>
                <a:ea typeface="Helvetica Neue"/>
                <a:cs typeface="Helvetica Neue"/>
                <a:sym typeface="Helvetica Neue"/>
              </a:defRPr>
            </a:lvl1pPr>
          </a:lstStyle>
          <a:p>
            <a:pPr/>
            <a:r>
              <a:t>Exercice</a:t>
            </a:r>
          </a:p>
        </p:txBody>
      </p:sp>
      <p:sp>
        <p:nvSpPr>
          <p:cNvPr id="486" name="Google Shape;450;p42"/>
          <p:cNvSpPr txBox="1"/>
          <p:nvPr/>
        </p:nvSpPr>
        <p:spPr>
          <a:xfrm>
            <a:off x="1031474" y="1287600"/>
            <a:ext cx="7058402" cy="383333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55600" algn="just">
              <a:buClr>
                <a:srgbClr val="FFFFFF"/>
              </a:buClr>
              <a:buSzPts val="2000"/>
              <a:buAutoNum type="arabicPeriod" startAt="1"/>
              <a:defRPr sz="2000">
                <a:solidFill>
                  <a:srgbClr val="FFFFFF"/>
                </a:solidFill>
                <a:latin typeface="Helvetica Neue"/>
                <a:ea typeface="Helvetica Neue"/>
                <a:cs typeface="Helvetica Neue"/>
                <a:sym typeface="Helvetica Neue"/>
              </a:defRPr>
            </a:pPr>
            <a:r>
              <a:t>Reprendre le scénario de la caisse automatique et réaliser le diagramme de séquence du cas où le client commence à scanner ses articles jusqu’au paiement.</a:t>
            </a:r>
          </a:p>
          <a:p>
            <a:pPr algn="just">
              <a:defRPr>
                <a:solidFill>
                  <a:srgbClr val="000000"/>
                </a:solidFill>
              </a:defRPr>
            </a:pPr>
            <a:endParaRPr sz="2000">
              <a:solidFill>
                <a:srgbClr val="FFFFFF"/>
              </a:solidFill>
              <a:latin typeface="Helvetica Neue"/>
              <a:ea typeface="Helvetica Neue"/>
              <a:cs typeface="Helvetica Neue"/>
              <a:sym typeface="Helvetica Neue"/>
            </a:endParaRPr>
          </a:p>
          <a:p>
            <a:pPr marL="457200" indent="-355600" algn="just">
              <a:buClr>
                <a:srgbClr val="FFFFFF"/>
              </a:buClr>
              <a:buSzPts val="2000"/>
              <a:buAutoNum type="arabicPeriod" startAt="1"/>
              <a:defRPr sz="2000">
                <a:solidFill>
                  <a:srgbClr val="FFFFFF"/>
                </a:solidFill>
                <a:latin typeface="Helvetica Neue"/>
                <a:ea typeface="Helvetica Neue"/>
                <a:cs typeface="Helvetica Neue"/>
                <a:sym typeface="Helvetica Neue"/>
              </a:defRPr>
            </a:pPr>
            <a:r>
              <a:t>Reprendre le scénario de l’application de banque et imaginez le diagramme de séquence du parcours d’authentification.</a:t>
            </a:r>
          </a:p>
          <a:p>
            <a:pPr algn="just">
              <a:defRPr>
                <a:solidFill>
                  <a:srgbClr val="000000"/>
                </a:solidFill>
              </a:defRPr>
            </a:pPr>
            <a:endParaRPr sz="2000">
              <a:solidFill>
                <a:srgbClr val="FFFFFF"/>
              </a:solidFill>
              <a:latin typeface="Helvetica Neue"/>
              <a:ea typeface="Helvetica Neue"/>
              <a:cs typeface="Helvetica Neue"/>
              <a:sym typeface="Helvetica Neue"/>
            </a:endParaRPr>
          </a:p>
          <a:p>
            <a:pPr marL="457200" indent="-355600" algn="just">
              <a:buClr>
                <a:srgbClr val="FFFFFF"/>
              </a:buClr>
              <a:buSzPts val="2000"/>
              <a:buAutoNum type="arabicPeriod" startAt="1"/>
              <a:defRPr sz="2000">
                <a:solidFill>
                  <a:srgbClr val="FFFFFF"/>
                </a:solidFill>
                <a:latin typeface="Helvetica Neue"/>
                <a:ea typeface="Helvetica Neue"/>
                <a:cs typeface="Helvetica Neue"/>
                <a:sym typeface="Helvetica Neue"/>
              </a:defRPr>
            </a:pPr>
            <a:r>
              <a:t>Réaliser ensuite le diagramme de séquence du cas où le client s’authentifie et effectue un virement puis vérifie dans son historique d’opérations que celui-ci a été fait correctement.</a:t>
            </a:r>
          </a:p>
        </p:txBody>
      </p:sp>
      <p:sp>
        <p:nvSpPr>
          <p:cNvPr id="487" name="Google Shape;451;p42"/>
          <p:cNvSpPr txBox="1"/>
          <p:nvPr/>
        </p:nvSpPr>
        <p:spPr>
          <a:xfrm>
            <a:off x="1031474" y="110174"/>
            <a:ext cx="7731002"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3600">
                <a:solidFill>
                  <a:srgbClr val="FFFFFF"/>
                </a:solidFill>
                <a:latin typeface="Helvetica Neue"/>
                <a:ea typeface="Helvetica Neue"/>
                <a:cs typeface="Helvetica Neue"/>
                <a:sym typeface="Helvetica Neue"/>
              </a:defRPr>
            </a:lvl1pPr>
          </a:lstStyle>
          <a:p>
            <a:pPr/>
            <a:r>
              <a:t>IV. Vue des processus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3" name="Google Shape;155;p16"/>
          <p:cNvGrpSpPr/>
          <p:nvPr/>
        </p:nvGrpSpPr>
        <p:grpSpPr>
          <a:xfrm>
            <a:off x="3959175" y="294149"/>
            <a:ext cx="1410000" cy="525302"/>
            <a:chOff x="0" y="0"/>
            <a:chExt cx="1409999" cy="525300"/>
          </a:xfrm>
        </p:grpSpPr>
        <p:sp>
          <p:nvSpPr>
            <p:cNvPr id="201" name="Rounded Rectangle"/>
            <p:cNvSpPr/>
            <p:nvPr/>
          </p:nvSpPr>
          <p:spPr>
            <a:xfrm>
              <a:off x="0" y="0"/>
              <a:ext cx="1410000" cy="525301"/>
            </a:xfrm>
            <a:prstGeom prst="roundRect">
              <a:avLst>
                <a:gd name="adj" fmla="val 16667"/>
              </a:avLst>
            </a:prstGeom>
            <a:solidFill>
              <a:srgbClr val="0D5DDF"/>
            </a:solidFill>
            <a:ln w="12700" cap="flat">
              <a:noFill/>
              <a:miter lim="400000"/>
            </a:ln>
            <a:effectLst/>
          </p:spPr>
          <p:txBody>
            <a:bodyPr wrap="square" lIns="0" tIns="0" rIns="0" bIns="0" numCol="1" anchor="ctr">
              <a:noAutofit/>
            </a:bodyPr>
            <a:lstStyle/>
            <a:p>
              <a:pPr algn="ctr">
                <a:defRPr sz="1100">
                  <a:solidFill>
                    <a:srgbClr val="FFFFFF"/>
                  </a:solidFill>
                  <a:latin typeface="Helvetica Neue"/>
                  <a:ea typeface="Helvetica Neue"/>
                  <a:cs typeface="Helvetica Neue"/>
                  <a:sym typeface="Helvetica Neue"/>
                </a:defRPr>
              </a:pPr>
            </a:p>
          </p:txBody>
        </p:sp>
        <p:sp>
          <p:nvSpPr>
            <p:cNvPr id="202" name="Diagramme d’interaction"/>
            <p:cNvSpPr txBox="1"/>
            <p:nvPr/>
          </p:nvSpPr>
          <p:spPr>
            <a:xfrm>
              <a:off x="25642" y="20780"/>
              <a:ext cx="1358716" cy="483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100">
                  <a:solidFill>
                    <a:srgbClr val="FFFFFF"/>
                  </a:solidFill>
                  <a:latin typeface="Helvetica Neue"/>
                  <a:ea typeface="Helvetica Neue"/>
                  <a:cs typeface="Helvetica Neue"/>
                  <a:sym typeface="Helvetica Neue"/>
                </a:defRPr>
              </a:lvl1pPr>
            </a:lstStyle>
            <a:p>
              <a:pPr/>
              <a:r>
                <a:t>Diagramme d’interaction</a:t>
              </a:r>
            </a:p>
          </p:txBody>
        </p:sp>
      </p:grpSp>
      <p:grpSp>
        <p:nvGrpSpPr>
          <p:cNvPr id="206" name="Google Shape;156;p16"/>
          <p:cNvGrpSpPr/>
          <p:nvPr/>
        </p:nvGrpSpPr>
        <p:grpSpPr>
          <a:xfrm>
            <a:off x="3959175" y="888750"/>
            <a:ext cx="1410000" cy="525301"/>
            <a:chOff x="0" y="0"/>
            <a:chExt cx="1409999" cy="525300"/>
          </a:xfrm>
        </p:grpSpPr>
        <p:sp>
          <p:nvSpPr>
            <p:cNvPr id="204" name="Rounded Rectangle"/>
            <p:cNvSpPr/>
            <p:nvPr/>
          </p:nvSpPr>
          <p:spPr>
            <a:xfrm>
              <a:off x="0" y="0"/>
              <a:ext cx="1410000" cy="525301"/>
            </a:xfrm>
            <a:prstGeom prst="roundRect">
              <a:avLst>
                <a:gd name="adj" fmla="val 16667"/>
              </a:avLst>
            </a:prstGeom>
            <a:solidFill>
              <a:srgbClr val="6AA84F"/>
            </a:solidFill>
            <a:ln w="12700" cap="flat">
              <a:noFill/>
              <a:miter lim="400000"/>
            </a:ln>
            <a:effectLst/>
          </p:spPr>
          <p:txBody>
            <a:bodyPr wrap="square" lIns="0" tIns="0" rIns="0" bIns="0" numCol="1" anchor="ctr">
              <a:noAutofit/>
            </a:bodyPr>
            <a:lstStyle/>
            <a:p>
              <a:pPr algn="ctr">
                <a:defRPr sz="1100">
                  <a:solidFill>
                    <a:srgbClr val="FFFFFF"/>
                  </a:solidFill>
                  <a:latin typeface="Helvetica Neue"/>
                  <a:ea typeface="Helvetica Neue"/>
                  <a:cs typeface="Helvetica Neue"/>
                  <a:sym typeface="Helvetica Neue"/>
                </a:defRPr>
              </a:pPr>
            </a:p>
          </p:txBody>
        </p:sp>
        <p:sp>
          <p:nvSpPr>
            <p:cNvPr id="205" name="Diagramme de use case"/>
            <p:cNvSpPr txBox="1"/>
            <p:nvPr/>
          </p:nvSpPr>
          <p:spPr>
            <a:xfrm>
              <a:off x="25642" y="20780"/>
              <a:ext cx="1358716" cy="483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100">
                  <a:solidFill>
                    <a:srgbClr val="FFFFFF"/>
                  </a:solidFill>
                  <a:latin typeface="Helvetica Neue"/>
                  <a:ea typeface="Helvetica Neue"/>
                  <a:cs typeface="Helvetica Neue"/>
                  <a:sym typeface="Helvetica Neue"/>
                </a:defRPr>
              </a:lvl1pPr>
            </a:lstStyle>
            <a:p>
              <a:pPr/>
              <a:r>
                <a:t>Diagramme de use case</a:t>
              </a:r>
            </a:p>
          </p:txBody>
        </p:sp>
      </p:grpSp>
      <p:grpSp>
        <p:nvGrpSpPr>
          <p:cNvPr id="209" name="Google Shape;157;p16"/>
          <p:cNvGrpSpPr/>
          <p:nvPr/>
        </p:nvGrpSpPr>
        <p:grpSpPr>
          <a:xfrm>
            <a:off x="895461" y="2077963"/>
            <a:ext cx="2061300" cy="525301"/>
            <a:chOff x="0" y="0"/>
            <a:chExt cx="2061299" cy="525300"/>
          </a:xfrm>
        </p:grpSpPr>
        <p:sp>
          <p:nvSpPr>
            <p:cNvPr id="207" name="Rounded Rectangle"/>
            <p:cNvSpPr/>
            <p:nvPr/>
          </p:nvSpPr>
          <p:spPr>
            <a:xfrm>
              <a:off x="0" y="0"/>
              <a:ext cx="2061300" cy="525301"/>
            </a:xfrm>
            <a:prstGeom prst="roundRect">
              <a:avLst>
                <a:gd name="adj" fmla="val 16667"/>
              </a:avLst>
            </a:prstGeom>
            <a:solidFill>
              <a:srgbClr val="0C58D3"/>
            </a:solidFill>
            <a:ln w="12700" cap="flat">
              <a:noFill/>
              <a:miter lim="400000"/>
            </a:ln>
            <a:effectLst/>
          </p:spPr>
          <p:txBody>
            <a:bodyPr wrap="square" lIns="0" tIns="0" rIns="0" bIns="0" numCol="1" anchor="ctr">
              <a:noAutofit/>
            </a:bodyPr>
            <a:lstStyle/>
            <a:p>
              <a:pPr algn="ctr">
                <a:defRPr sz="1100">
                  <a:solidFill>
                    <a:srgbClr val="FFFFFF"/>
                  </a:solidFill>
                  <a:latin typeface="Helvetica Neue"/>
                  <a:ea typeface="Helvetica Neue"/>
                  <a:cs typeface="Helvetica Neue"/>
                  <a:sym typeface="Helvetica Neue"/>
                </a:defRPr>
              </a:pPr>
            </a:p>
          </p:txBody>
        </p:sp>
        <p:sp>
          <p:nvSpPr>
            <p:cNvPr id="208" name="Diagramme de comportement"/>
            <p:cNvSpPr txBox="1"/>
            <p:nvPr/>
          </p:nvSpPr>
          <p:spPr>
            <a:xfrm>
              <a:off x="25643" y="20780"/>
              <a:ext cx="2010014" cy="483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100">
                  <a:solidFill>
                    <a:srgbClr val="FFFFFF"/>
                  </a:solidFill>
                  <a:latin typeface="Helvetica Neue"/>
                  <a:ea typeface="Helvetica Neue"/>
                  <a:cs typeface="Helvetica Neue"/>
                  <a:sym typeface="Helvetica Neue"/>
                </a:defRPr>
              </a:lvl1pPr>
            </a:lstStyle>
            <a:p>
              <a:pPr/>
              <a:r>
                <a:t>Diagramme de comportement</a:t>
              </a:r>
            </a:p>
          </p:txBody>
        </p:sp>
      </p:grpSp>
      <p:grpSp>
        <p:nvGrpSpPr>
          <p:cNvPr id="212" name="Google Shape;158;p16"/>
          <p:cNvGrpSpPr/>
          <p:nvPr/>
        </p:nvGrpSpPr>
        <p:grpSpPr>
          <a:xfrm>
            <a:off x="895471" y="3134837"/>
            <a:ext cx="2061300" cy="525301"/>
            <a:chOff x="0" y="0"/>
            <a:chExt cx="2061299" cy="525300"/>
          </a:xfrm>
        </p:grpSpPr>
        <p:sp>
          <p:nvSpPr>
            <p:cNvPr id="210" name="Rounded Rectangle"/>
            <p:cNvSpPr/>
            <p:nvPr/>
          </p:nvSpPr>
          <p:spPr>
            <a:xfrm>
              <a:off x="0" y="0"/>
              <a:ext cx="2061300" cy="525301"/>
            </a:xfrm>
            <a:prstGeom prst="roundRect">
              <a:avLst>
                <a:gd name="adj" fmla="val 16667"/>
              </a:avLst>
            </a:prstGeom>
            <a:solidFill>
              <a:srgbClr val="0C58D3"/>
            </a:solidFill>
            <a:ln w="12700" cap="flat">
              <a:noFill/>
              <a:miter lim="400000"/>
            </a:ln>
            <a:effectLst/>
          </p:spPr>
          <p:txBody>
            <a:bodyPr wrap="square" lIns="0" tIns="0" rIns="0" bIns="0" numCol="1" anchor="ctr">
              <a:noAutofit/>
            </a:bodyPr>
            <a:lstStyle/>
            <a:p>
              <a:pPr algn="ctr">
                <a:defRPr sz="1100">
                  <a:solidFill>
                    <a:srgbClr val="FFFFFF"/>
                  </a:solidFill>
                  <a:latin typeface="Helvetica Neue"/>
                  <a:ea typeface="Helvetica Neue"/>
                  <a:cs typeface="Helvetica Neue"/>
                  <a:sym typeface="Helvetica Neue"/>
                </a:defRPr>
              </a:pPr>
            </a:p>
          </p:txBody>
        </p:sp>
        <p:sp>
          <p:nvSpPr>
            <p:cNvPr id="211" name="Diagramme de structure"/>
            <p:cNvSpPr txBox="1"/>
            <p:nvPr/>
          </p:nvSpPr>
          <p:spPr>
            <a:xfrm>
              <a:off x="25643" y="96980"/>
              <a:ext cx="2010014" cy="331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100">
                  <a:solidFill>
                    <a:srgbClr val="FFFFFF"/>
                  </a:solidFill>
                  <a:latin typeface="Helvetica Neue"/>
                  <a:ea typeface="Helvetica Neue"/>
                  <a:cs typeface="Helvetica Neue"/>
                  <a:sym typeface="Helvetica Neue"/>
                </a:defRPr>
              </a:lvl1pPr>
            </a:lstStyle>
            <a:p>
              <a:pPr/>
              <a:r>
                <a:t>Diagramme de structure</a:t>
              </a:r>
            </a:p>
          </p:txBody>
        </p:sp>
      </p:grpSp>
      <p:grpSp>
        <p:nvGrpSpPr>
          <p:cNvPr id="215" name="Google Shape;159;p16"/>
          <p:cNvGrpSpPr/>
          <p:nvPr/>
        </p:nvGrpSpPr>
        <p:grpSpPr>
          <a:xfrm>
            <a:off x="3959175" y="1483349"/>
            <a:ext cx="1410000" cy="525301"/>
            <a:chOff x="0" y="0"/>
            <a:chExt cx="1409999" cy="525300"/>
          </a:xfrm>
        </p:grpSpPr>
        <p:sp>
          <p:nvSpPr>
            <p:cNvPr id="213" name="Rounded Rectangle"/>
            <p:cNvSpPr/>
            <p:nvPr/>
          </p:nvSpPr>
          <p:spPr>
            <a:xfrm>
              <a:off x="0" y="0"/>
              <a:ext cx="1410000" cy="525301"/>
            </a:xfrm>
            <a:prstGeom prst="roundRect">
              <a:avLst>
                <a:gd name="adj" fmla="val 16667"/>
              </a:avLst>
            </a:prstGeom>
            <a:solidFill>
              <a:srgbClr val="6AA84F"/>
            </a:solidFill>
            <a:ln w="12700" cap="flat">
              <a:noFill/>
              <a:miter lim="400000"/>
            </a:ln>
            <a:effectLst/>
          </p:spPr>
          <p:txBody>
            <a:bodyPr wrap="square" lIns="0" tIns="0" rIns="0" bIns="0" numCol="1" anchor="ctr">
              <a:noAutofit/>
            </a:bodyPr>
            <a:lstStyle/>
            <a:p>
              <a:pPr algn="ctr">
                <a:defRPr sz="1100">
                  <a:solidFill>
                    <a:srgbClr val="FFFFFF"/>
                  </a:solidFill>
                  <a:latin typeface="Helvetica Neue"/>
                  <a:ea typeface="Helvetica Neue"/>
                  <a:cs typeface="Helvetica Neue"/>
                  <a:sym typeface="Helvetica Neue"/>
                </a:defRPr>
              </a:pPr>
            </a:p>
          </p:txBody>
        </p:sp>
        <p:sp>
          <p:nvSpPr>
            <p:cNvPr id="214" name="Diagramme d’activité"/>
            <p:cNvSpPr txBox="1"/>
            <p:nvPr/>
          </p:nvSpPr>
          <p:spPr>
            <a:xfrm>
              <a:off x="25642" y="20780"/>
              <a:ext cx="1358716" cy="483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100">
                  <a:solidFill>
                    <a:srgbClr val="FFFFFF"/>
                  </a:solidFill>
                  <a:latin typeface="Helvetica Neue"/>
                  <a:ea typeface="Helvetica Neue"/>
                  <a:cs typeface="Helvetica Neue"/>
                  <a:sym typeface="Helvetica Neue"/>
                </a:defRPr>
              </a:lvl1pPr>
            </a:lstStyle>
            <a:p>
              <a:pPr/>
              <a:r>
                <a:t>Diagramme d’activité</a:t>
              </a:r>
            </a:p>
          </p:txBody>
        </p:sp>
      </p:grpSp>
      <p:grpSp>
        <p:nvGrpSpPr>
          <p:cNvPr id="218" name="Google Shape;160;p16"/>
          <p:cNvGrpSpPr/>
          <p:nvPr/>
        </p:nvGrpSpPr>
        <p:grpSpPr>
          <a:xfrm>
            <a:off x="3959175" y="2077949"/>
            <a:ext cx="1410000" cy="525301"/>
            <a:chOff x="0" y="0"/>
            <a:chExt cx="1409999" cy="525300"/>
          </a:xfrm>
        </p:grpSpPr>
        <p:sp>
          <p:nvSpPr>
            <p:cNvPr id="216" name="Rounded Rectangle"/>
            <p:cNvSpPr/>
            <p:nvPr/>
          </p:nvSpPr>
          <p:spPr>
            <a:xfrm>
              <a:off x="0" y="0"/>
              <a:ext cx="1410000" cy="525301"/>
            </a:xfrm>
            <a:prstGeom prst="roundRect">
              <a:avLst>
                <a:gd name="adj" fmla="val 16667"/>
              </a:avLst>
            </a:prstGeom>
            <a:solidFill>
              <a:srgbClr val="6AA84F"/>
            </a:solidFill>
            <a:ln w="12700" cap="flat">
              <a:noFill/>
              <a:miter lim="400000"/>
            </a:ln>
            <a:effectLst/>
          </p:spPr>
          <p:txBody>
            <a:bodyPr wrap="square" lIns="0" tIns="0" rIns="0" bIns="0" numCol="1" anchor="ctr">
              <a:noAutofit/>
            </a:bodyPr>
            <a:lstStyle/>
            <a:p>
              <a:pPr algn="ctr">
                <a:defRPr sz="1100">
                  <a:solidFill>
                    <a:srgbClr val="FFFFFF"/>
                  </a:solidFill>
                  <a:latin typeface="Helvetica Neue"/>
                  <a:ea typeface="Helvetica Neue"/>
                  <a:cs typeface="Helvetica Neue"/>
                  <a:sym typeface="Helvetica Neue"/>
                </a:defRPr>
              </a:pPr>
            </a:p>
          </p:txBody>
        </p:sp>
        <p:sp>
          <p:nvSpPr>
            <p:cNvPr id="217" name="Diagramme d’états-transitions"/>
            <p:cNvSpPr txBox="1"/>
            <p:nvPr/>
          </p:nvSpPr>
          <p:spPr>
            <a:xfrm>
              <a:off x="25642" y="20780"/>
              <a:ext cx="1358716" cy="483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100">
                  <a:solidFill>
                    <a:srgbClr val="FFFFFF"/>
                  </a:solidFill>
                  <a:latin typeface="Helvetica Neue"/>
                  <a:ea typeface="Helvetica Neue"/>
                  <a:cs typeface="Helvetica Neue"/>
                  <a:sym typeface="Helvetica Neue"/>
                </a:defRPr>
              </a:lvl1pPr>
            </a:lstStyle>
            <a:p>
              <a:pPr/>
              <a:r>
                <a:t>Diagramme d’états-transitions</a:t>
              </a:r>
            </a:p>
          </p:txBody>
        </p:sp>
      </p:grpSp>
      <p:grpSp>
        <p:nvGrpSpPr>
          <p:cNvPr id="221" name="Google Shape;161;p16"/>
          <p:cNvGrpSpPr/>
          <p:nvPr/>
        </p:nvGrpSpPr>
        <p:grpSpPr>
          <a:xfrm>
            <a:off x="6838525" y="294149"/>
            <a:ext cx="1410001" cy="525302"/>
            <a:chOff x="0" y="0"/>
            <a:chExt cx="1409999" cy="525300"/>
          </a:xfrm>
        </p:grpSpPr>
        <p:sp>
          <p:nvSpPr>
            <p:cNvPr id="219" name="Rounded Rectangle"/>
            <p:cNvSpPr/>
            <p:nvPr/>
          </p:nvSpPr>
          <p:spPr>
            <a:xfrm>
              <a:off x="0" y="0"/>
              <a:ext cx="1410000" cy="525301"/>
            </a:xfrm>
            <a:prstGeom prst="roundRect">
              <a:avLst>
                <a:gd name="adj" fmla="val 16667"/>
              </a:avLst>
            </a:prstGeom>
            <a:solidFill>
              <a:srgbClr val="6AA84F"/>
            </a:solidFill>
            <a:ln w="12700" cap="flat">
              <a:noFill/>
              <a:miter lim="400000"/>
            </a:ln>
            <a:effectLst/>
          </p:spPr>
          <p:txBody>
            <a:bodyPr wrap="square" lIns="0" tIns="0" rIns="0" bIns="0" numCol="1" anchor="ctr">
              <a:noAutofit/>
            </a:bodyPr>
            <a:lstStyle/>
            <a:p>
              <a:pPr algn="ctr">
                <a:defRPr sz="1100">
                  <a:solidFill>
                    <a:srgbClr val="FFFFFF"/>
                  </a:solidFill>
                  <a:latin typeface="Helvetica Neue"/>
                  <a:ea typeface="Helvetica Neue"/>
                  <a:cs typeface="Helvetica Neue"/>
                  <a:sym typeface="Helvetica Neue"/>
                </a:defRPr>
              </a:pPr>
            </a:p>
          </p:txBody>
        </p:sp>
        <p:sp>
          <p:nvSpPr>
            <p:cNvPr id="220" name="Diagramme de séquence"/>
            <p:cNvSpPr txBox="1"/>
            <p:nvPr/>
          </p:nvSpPr>
          <p:spPr>
            <a:xfrm>
              <a:off x="25642" y="20780"/>
              <a:ext cx="1358716" cy="483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100">
                  <a:solidFill>
                    <a:srgbClr val="FFFFFF"/>
                  </a:solidFill>
                  <a:latin typeface="Helvetica Neue"/>
                  <a:ea typeface="Helvetica Neue"/>
                  <a:cs typeface="Helvetica Neue"/>
                  <a:sym typeface="Helvetica Neue"/>
                </a:defRPr>
              </a:lvl1pPr>
            </a:lstStyle>
            <a:p>
              <a:pPr/>
              <a:r>
                <a:t>Diagramme de séquence</a:t>
              </a:r>
            </a:p>
          </p:txBody>
        </p:sp>
      </p:grpSp>
      <p:grpSp>
        <p:nvGrpSpPr>
          <p:cNvPr id="224" name="Google Shape;162;p16"/>
          <p:cNvGrpSpPr/>
          <p:nvPr/>
        </p:nvGrpSpPr>
        <p:grpSpPr>
          <a:xfrm>
            <a:off x="6838525" y="2077949"/>
            <a:ext cx="1410001" cy="525301"/>
            <a:chOff x="0" y="0"/>
            <a:chExt cx="1409999" cy="525300"/>
          </a:xfrm>
        </p:grpSpPr>
        <p:sp>
          <p:nvSpPr>
            <p:cNvPr id="222" name="Rounded Rectangle"/>
            <p:cNvSpPr/>
            <p:nvPr/>
          </p:nvSpPr>
          <p:spPr>
            <a:xfrm>
              <a:off x="0" y="0"/>
              <a:ext cx="1410000" cy="525301"/>
            </a:xfrm>
            <a:prstGeom prst="roundRect">
              <a:avLst>
                <a:gd name="adj" fmla="val 16667"/>
              </a:avLst>
            </a:prstGeom>
            <a:solidFill>
              <a:srgbClr val="6AA84F"/>
            </a:solidFill>
            <a:ln w="12700" cap="flat">
              <a:noFill/>
              <a:miter lim="400000"/>
            </a:ln>
            <a:effectLst/>
          </p:spPr>
          <p:txBody>
            <a:bodyPr wrap="square" lIns="0" tIns="0" rIns="0" bIns="0" numCol="1" anchor="ctr">
              <a:noAutofit/>
            </a:bodyPr>
            <a:lstStyle/>
            <a:p>
              <a:pPr algn="ctr">
                <a:defRPr sz="1100">
                  <a:solidFill>
                    <a:srgbClr val="FFFFFF"/>
                  </a:solidFill>
                  <a:latin typeface="Helvetica Neue"/>
                  <a:ea typeface="Helvetica Neue"/>
                  <a:cs typeface="Helvetica Neue"/>
                  <a:sym typeface="Helvetica Neue"/>
                </a:defRPr>
              </a:pPr>
            </a:p>
          </p:txBody>
        </p:sp>
        <p:sp>
          <p:nvSpPr>
            <p:cNvPr id="223" name="Diagramme de temps"/>
            <p:cNvSpPr txBox="1"/>
            <p:nvPr/>
          </p:nvSpPr>
          <p:spPr>
            <a:xfrm>
              <a:off x="25642" y="20780"/>
              <a:ext cx="1358716" cy="483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100">
                  <a:solidFill>
                    <a:srgbClr val="FFFFFF"/>
                  </a:solidFill>
                  <a:latin typeface="Helvetica Neue"/>
                  <a:ea typeface="Helvetica Neue"/>
                  <a:cs typeface="Helvetica Neue"/>
                  <a:sym typeface="Helvetica Neue"/>
                </a:defRPr>
              </a:lvl1pPr>
            </a:lstStyle>
            <a:p>
              <a:pPr/>
              <a:r>
                <a:t>Diagramme de temps</a:t>
              </a:r>
            </a:p>
          </p:txBody>
        </p:sp>
      </p:grpSp>
      <p:grpSp>
        <p:nvGrpSpPr>
          <p:cNvPr id="227" name="Google Shape;163;p16"/>
          <p:cNvGrpSpPr/>
          <p:nvPr/>
        </p:nvGrpSpPr>
        <p:grpSpPr>
          <a:xfrm>
            <a:off x="6838525" y="1483349"/>
            <a:ext cx="1410001" cy="525301"/>
            <a:chOff x="0" y="0"/>
            <a:chExt cx="1409999" cy="525300"/>
          </a:xfrm>
        </p:grpSpPr>
        <p:sp>
          <p:nvSpPr>
            <p:cNvPr id="225" name="Rounded Rectangle"/>
            <p:cNvSpPr/>
            <p:nvPr/>
          </p:nvSpPr>
          <p:spPr>
            <a:xfrm>
              <a:off x="0" y="0"/>
              <a:ext cx="1410000" cy="525301"/>
            </a:xfrm>
            <a:prstGeom prst="roundRect">
              <a:avLst>
                <a:gd name="adj" fmla="val 16667"/>
              </a:avLst>
            </a:prstGeom>
            <a:solidFill>
              <a:srgbClr val="6AA84F"/>
            </a:solidFill>
            <a:ln w="12700" cap="flat">
              <a:noFill/>
              <a:miter lim="400000"/>
            </a:ln>
            <a:effectLst/>
          </p:spPr>
          <p:txBody>
            <a:bodyPr wrap="square" lIns="0" tIns="0" rIns="0" bIns="0" numCol="1" anchor="ctr">
              <a:noAutofit/>
            </a:bodyPr>
            <a:lstStyle/>
            <a:p>
              <a:pPr algn="ctr">
                <a:defRPr sz="1100">
                  <a:solidFill>
                    <a:srgbClr val="FFFFFF"/>
                  </a:solidFill>
                  <a:latin typeface="Helvetica Neue"/>
                  <a:ea typeface="Helvetica Neue"/>
                  <a:cs typeface="Helvetica Neue"/>
                  <a:sym typeface="Helvetica Neue"/>
                </a:defRPr>
              </a:pPr>
            </a:p>
          </p:txBody>
        </p:sp>
        <p:sp>
          <p:nvSpPr>
            <p:cNvPr id="226" name="Diagramme de communication"/>
            <p:cNvSpPr txBox="1"/>
            <p:nvPr/>
          </p:nvSpPr>
          <p:spPr>
            <a:xfrm>
              <a:off x="25642" y="20780"/>
              <a:ext cx="1358716" cy="483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100">
                  <a:solidFill>
                    <a:srgbClr val="FFFFFF"/>
                  </a:solidFill>
                  <a:latin typeface="Helvetica Neue"/>
                  <a:ea typeface="Helvetica Neue"/>
                  <a:cs typeface="Helvetica Neue"/>
                  <a:sym typeface="Helvetica Neue"/>
                </a:defRPr>
              </a:lvl1pPr>
            </a:lstStyle>
            <a:p>
              <a:pPr/>
              <a:r>
                <a:t>Diagramme de communication</a:t>
              </a:r>
            </a:p>
          </p:txBody>
        </p:sp>
      </p:grpSp>
      <p:grpSp>
        <p:nvGrpSpPr>
          <p:cNvPr id="230" name="Google Shape;164;p16"/>
          <p:cNvGrpSpPr/>
          <p:nvPr/>
        </p:nvGrpSpPr>
        <p:grpSpPr>
          <a:xfrm>
            <a:off x="6838525" y="888750"/>
            <a:ext cx="1410001" cy="525301"/>
            <a:chOff x="0" y="0"/>
            <a:chExt cx="1409999" cy="525300"/>
          </a:xfrm>
        </p:grpSpPr>
        <p:sp>
          <p:nvSpPr>
            <p:cNvPr id="228" name="Rounded Rectangle"/>
            <p:cNvSpPr/>
            <p:nvPr/>
          </p:nvSpPr>
          <p:spPr>
            <a:xfrm>
              <a:off x="0" y="0"/>
              <a:ext cx="1410000" cy="525301"/>
            </a:xfrm>
            <a:prstGeom prst="roundRect">
              <a:avLst>
                <a:gd name="adj" fmla="val 16667"/>
              </a:avLst>
            </a:prstGeom>
            <a:solidFill>
              <a:srgbClr val="6AA84F"/>
            </a:solidFill>
            <a:ln w="12700" cap="flat">
              <a:noFill/>
              <a:miter lim="400000"/>
            </a:ln>
            <a:effectLst/>
          </p:spPr>
          <p:txBody>
            <a:bodyPr wrap="square" lIns="0" tIns="0" rIns="0" bIns="0" numCol="1" anchor="ctr">
              <a:noAutofit/>
            </a:bodyPr>
            <a:lstStyle/>
            <a:p>
              <a:pPr algn="ctr">
                <a:defRPr sz="1100">
                  <a:solidFill>
                    <a:srgbClr val="FFFFFF"/>
                  </a:solidFill>
                  <a:latin typeface="Helvetica Neue"/>
                  <a:ea typeface="Helvetica Neue"/>
                  <a:cs typeface="Helvetica Neue"/>
                  <a:sym typeface="Helvetica Neue"/>
                </a:defRPr>
              </a:pPr>
            </a:p>
          </p:txBody>
        </p:sp>
        <p:sp>
          <p:nvSpPr>
            <p:cNvPr id="229" name="Diagramme global d’interaction"/>
            <p:cNvSpPr txBox="1"/>
            <p:nvPr/>
          </p:nvSpPr>
          <p:spPr>
            <a:xfrm>
              <a:off x="25642" y="20780"/>
              <a:ext cx="1358716" cy="483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100">
                  <a:solidFill>
                    <a:srgbClr val="FFFFFF"/>
                  </a:solidFill>
                  <a:latin typeface="Helvetica Neue"/>
                  <a:ea typeface="Helvetica Neue"/>
                  <a:cs typeface="Helvetica Neue"/>
                  <a:sym typeface="Helvetica Neue"/>
                </a:defRPr>
              </a:lvl1pPr>
            </a:lstStyle>
            <a:p>
              <a:pPr/>
              <a:r>
                <a:t>Diagramme global d’interaction</a:t>
              </a:r>
            </a:p>
          </p:txBody>
        </p:sp>
      </p:grpSp>
      <p:grpSp>
        <p:nvGrpSpPr>
          <p:cNvPr id="233" name="Google Shape;165;p16"/>
          <p:cNvGrpSpPr/>
          <p:nvPr/>
        </p:nvGrpSpPr>
        <p:grpSpPr>
          <a:xfrm>
            <a:off x="3959199" y="2737712"/>
            <a:ext cx="1410001" cy="525301"/>
            <a:chOff x="0" y="0"/>
            <a:chExt cx="1409999" cy="525300"/>
          </a:xfrm>
        </p:grpSpPr>
        <p:sp>
          <p:nvSpPr>
            <p:cNvPr id="231" name="Rounded Rectangle"/>
            <p:cNvSpPr/>
            <p:nvPr/>
          </p:nvSpPr>
          <p:spPr>
            <a:xfrm>
              <a:off x="0" y="0"/>
              <a:ext cx="1410000" cy="525301"/>
            </a:xfrm>
            <a:prstGeom prst="roundRect">
              <a:avLst>
                <a:gd name="adj" fmla="val 16667"/>
              </a:avLst>
            </a:prstGeom>
            <a:solidFill>
              <a:srgbClr val="6AA84F"/>
            </a:solidFill>
            <a:ln w="12700" cap="flat">
              <a:noFill/>
              <a:miter lim="400000"/>
            </a:ln>
            <a:effectLst/>
          </p:spPr>
          <p:txBody>
            <a:bodyPr wrap="square" lIns="0" tIns="0" rIns="0" bIns="0" numCol="1" anchor="ctr">
              <a:noAutofit/>
            </a:bodyPr>
            <a:lstStyle/>
            <a:p>
              <a:pPr algn="ctr">
                <a:defRPr sz="1100">
                  <a:solidFill>
                    <a:srgbClr val="FFFFFF"/>
                  </a:solidFill>
                  <a:latin typeface="Helvetica Neue"/>
                  <a:ea typeface="Helvetica Neue"/>
                  <a:cs typeface="Helvetica Neue"/>
                  <a:sym typeface="Helvetica Neue"/>
                </a:defRPr>
              </a:pPr>
            </a:p>
          </p:txBody>
        </p:sp>
        <p:sp>
          <p:nvSpPr>
            <p:cNvPr id="232" name="Diagramme de classe"/>
            <p:cNvSpPr txBox="1"/>
            <p:nvPr/>
          </p:nvSpPr>
          <p:spPr>
            <a:xfrm>
              <a:off x="25642" y="20780"/>
              <a:ext cx="1358716" cy="483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100">
                  <a:solidFill>
                    <a:srgbClr val="FFFFFF"/>
                  </a:solidFill>
                  <a:latin typeface="Helvetica Neue"/>
                  <a:ea typeface="Helvetica Neue"/>
                  <a:cs typeface="Helvetica Neue"/>
                  <a:sym typeface="Helvetica Neue"/>
                </a:defRPr>
              </a:lvl1pPr>
            </a:lstStyle>
            <a:p>
              <a:pPr/>
              <a:r>
                <a:t>Diagramme de classe</a:t>
              </a:r>
            </a:p>
          </p:txBody>
        </p:sp>
      </p:grpSp>
      <p:grpSp>
        <p:nvGrpSpPr>
          <p:cNvPr id="236" name="Google Shape;166;p16"/>
          <p:cNvGrpSpPr/>
          <p:nvPr/>
        </p:nvGrpSpPr>
        <p:grpSpPr>
          <a:xfrm>
            <a:off x="3959199" y="3493287"/>
            <a:ext cx="1410001" cy="525301"/>
            <a:chOff x="0" y="0"/>
            <a:chExt cx="1409999" cy="525300"/>
          </a:xfrm>
        </p:grpSpPr>
        <p:sp>
          <p:nvSpPr>
            <p:cNvPr id="234" name="Rounded Rectangle"/>
            <p:cNvSpPr/>
            <p:nvPr/>
          </p:nvSpPr>
          <p:spPr>
            <a:xfrm>
              <a:off x="0" y="0"/>
              <a:ext cx="1410000" cy="525301"/>
            </a:xfrm>
            <a:prstGeom prst="roundRect">
              <a:avLst>
                <a:gd name="adj" fmla="val 16667"/>
              </a:avLst>
            </a:prstGeom>
            <a:solidFill>
              <a:srgbClr val="6AA84F"/>
            </a:solidFill>
            <a:ln w="12700" cap="flat">
              <a:noFill/>
              <a:miter lim="400000"/>
            </a:ln>
            <a:effectLst/>
          </p:spPr>
          <p:txBody>
            <a:bodyPr wrap="square" lIns="0" tIns="0" rIns="0" bIns="0" numCol="1" anchor="ctr">
              <a:noAutofit/>
            </a:bodyPr>
            <a:lstStyle/>
            <a:p>
              <a:pPr algn="ctr">
                <a:defRPr sz="1100">
                  <a:solidFill>
                    <a:srgbClr val="FFFFFF"/>
                  </a:solidFill>
                  <a:latin typeface="Helvetica Neue"/>
                  <a:ea typeface="Helvetica Neue"/>
                  <a:cs typeface="Helvetica Neue"/>
                  <a:sym typeface="Helvetica Neue"/>
                </a:defRPr>
              </a:pPr>
            </a:p>
          </p:txBody>
        </p:sp>
        <p:sp>
          <p:nvSpPr>
            <p:cNvPr id="235" name="Diagramme d’objet"/>
            <p:cNvSpPr txBox="1"/>
            <p:nvPr/>
          </p:nvSpPr>
          <p:spPr>
            <a:xfrm>
              <a:off x="25642" y="20780"/>
              <a:ext cx="1358716" cy="483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100">
                  <a:solidFill>
                    <a:srgbClr val="FFFFFF"/>
                  </a:solidFill>
                  <a:latin typeface="Helvetica Neue"/>
                  <a:ea typeface="Helvetica Neue"/>
                  <a:cs typeface="Helvetica Neue"/>
                  <a:sym typeface="Helvetica Neue"/>
                </a:defRPr>
              </a:lvl1pPr>
            </a:lstStyle>
            <a:p>
              <a:pPr/>
              <a:r>
                <a:t>Diagramme d’objet</a:t>
              </a:r>
            </a:p>
          </p:txBody>
        </p:sp>
      </p:grpSp>
      <p:grpSp>
        <p:nvGrpSpPr>
          <p:cNvPr id="239" name="Google Shape;167;p16"/>
          <p:cNvGrpSpPr/>
          <p:nvPr/>
        </p:nvGrpSpPr>
        <p:grpSpPr>
          <a:xfrm>
            <a:off x="5869837" y="3134824"/>
            <a:ext cx="1410001" cy="525301"/>
            <a:chOff x="0" y="0"/>
            <a:chExt cx="1409999" cy="525300"/>
          </a:xfrm>
        </p:grpSpPr>
        <p:sp>
          <p:nvSpPr>
            <p:cNvPr id="237" name="Rounded Rectangle"/>
            <p:cNvSpPr/>
            <p:nvPr/>
          </p:nvSpPr>
          <p:spPr>
            <a:xfrm>
              <a:off x="0" y="0"/>
              <a:ext cx="1410000" cy="525301"/>
            </a:xfrm>
            <a:prstGeom prst="roundRect">
              <a:avLst>
                <a:gd name="adj" fmla="val 16667"/>
              </a:avLst>
            </a:prstGeom>
            <a:solidFill>
              <a:srgbClr val="6AA84F"/>
            </a:solidFill>
            <a:ln w="12700" cap="flat">
              <a:noFill/>
              <a:miter lim="400000"/>
            </a:ln>
            <a:effectLst/>
          </p:spPr>
          <p:txBody>
            <a:bodyPr wrap="square" lIns="0" tIns="0" rIns="0" bIns="0" numCol="1" anchor="ctr">
              <a:noAutofit/>
            </a:bodyPr>
            <a:lstStyle/>
            <a:p>
              <a:pPr algn="ctr">
                <a:defRPr sz="1100">
                  <a:solidFill>
                    <a:srgbClr val="FFFFFF"/>
                  </a:solidFill>
                  <a:latin typeface="Helvetica Neue"/>
                  <a:ea typeface="Helvetica Neue"/>
                  <a:cs typeface="Helvetica Neue"/>
                  <a:sym typeface="Helvetica Neue"/>
                </a:defRPr>
              </a:pPr>
            </a:p>
          </p:txBody>
        </p:sp>
        <p:sp>
          <p:nvSpPr>
            <p:cNvPr id="238" name="Diagramme de composant"/>
            <p:cNvSpPr txBox="1"/>
            <p:nvPr/>
          </p:nvSpPr>
          <p:spPr>
            <a:xfrm>
              <a:off x="25642" y="20780"/>
              <a:ext cx="1358716" cy="483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100">
                  <a:solidFill>
                    <a:srgbClr val="FFFFFF"/>
                  </a:solidFill>
                  <a:latin typeface="Helvetica Neue"/>
                  <a:ea typeface="Helvetica Neue"/>
                  <a:cs typeface="Helvetica Neue"/>
                  <a:sym typeface="Helvetica Neue"/>
                </a:defRPr>
              </a:lvl1pPr>
            </a:lstStyle>
            <a:p>
              <a:pPr/>
              <a:r>
                <a:t>Diagramme de composant</a:t>
              </a:r>
            </a:p>
          </p:txBody>
        </p:sp>
      </p:grpSp>
      <p:grpSp>
        <p:nvGrpSpPr>
          <p:cNvPr id="242" name="Google Shape;168;p16"/>
          <p:cNvGrpSpPr/>
          <p:nvPr/>
        </p:nvGrpSpPr>
        <p:grpSpPr>
          <a:xfrm>
            <a:off x="3959199" y="4192299"/>
            <a:ext cx="1410001" cy="525301"/>
            <a:chOff x="0" y="0"/>
            <a:chExt cx="1409999" cy="525300"/>
          </a:xfrm>
        </p:grpSpPr>
        <p:sp>
          <p:nvSpPr>
            <p:cNvPr id="240" name="Rounded Rectangle"/>
            <p:cNvSpPr/>
            <p:nvPr/>
          </p:nvSpPr>
          <p:spPr>
            <a:xfrm>
              <a:off x="0" y="0"/>
              <a:ext cx="1410000" cy="525301"/>
            </a:xfrm>
            <a:prstGeom prst="roundRect">
              <a:avLst>
                <a:gd name="adj" fmla="val 16667"/>
              </a:avLst>
            </a:prstGeom>
            <a:solidFill>
              <a:srgbClr val="6AA84F"/>
            </a:solidFill>
            <a:ln w="12700" cap="flat">
              <a:noFill/>
              <a:miter lim="400000"/>
            </a:ln>
            <a:effectLst/>
          </p:spPr>
          <p:txBody>
            <a:bodyPr wrap="square" lIns="0" tIns="0" rIns="0" bIns="0" numCol="1" anchor="ctr">
              <a:noAutofit/>
            </a:bodyPr>
            <a:lstStyle/>
            <a:p>
              <a:pPr algn="ctr">
                <a:defRPr sz="1100">
                  <a:solidFill>
                    <a:srgbClr val="FFFFFF"/>
                  </a:solidFill>
                  <a:latin typeface="Helvetica Neue"/>
                  <a:ea typeface="Helvetica Neue"/>
                  <a:cs typeface="Helvetica Neue"/>
                  <a:sym typeface="Helvetica Neue"/>
                </a:defRPr>
              </a:pPr>
            </a:p>
          </p:txBody>
        </p:sp>
        <p:sp>
          <p:nvSpPr>
            <p:cNvPr id="241" name="Diagramme de package"/>
            <p:cNvSpPr txBox="1"/>
            <p:nvPr/>
          </p:nvSpPr>
          <p:spPr>
            <a:xfrm>
              <a:off x="25642" y="20780"/>
              <a:ext cx="1358716" cy="483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100">
                  <a:solidFill>
                    <a:srgbClr val="FFFFFF"/>
                  </a:solidFill>
                  <a:latin typeface="Helvetica Neue"/>
                  <a:ea typeface="Helvetica Neue"/>
                  <a:cs typeface="Helvetica Neue"/>
                  <a:sym typeface="Helvetica Neue"/>
                </a:defRPr>
              </a:lvl1pPr>
            </a:lstStyle>
            <a:p>
              <a:pPr/>
              <a:r>
                <a:t>Diagramme de package</a:t>
              </a:r>
            </a:p>
          </p:txBody>
        </p:sp>
      </p:grpSp>
      <p:grpSp>
        <p:nvGrpSpPr>
          <p:cNvPr id="245" name="Google Shape;169;p16"/>
          <p:cNvGrpSpPr/>
          <p:nvPr/>
        </p:nvGrpSpPr>
        <p:grpSpPr>
          <a:xfrm>
            <a:off x="5869849" y="3729424"/>
            <a:ext cx="1410001" cy="525301"/>
            <a:chOff x="0" y="55419"/>
            <a:chExt cx="1409999" cy="525300"/>
          </a:xfrm>
        </p:grpSpPr>
        <p:sp>
          <p:nvSpPr>
            <p:cNvPr id="243" name="Rounded Rectangle"/>
            <p:cNvSpPr/>
            <p:nvPr/>
          </p:nvSpPr>
          <p:spPr>
            <a:xfrm>
              <a:off x="0" y="55419"/>
              <a:ext cx="1410000" cy="525301"/>
            </a:xfrm>
            <a:prstGeom prst="roundRect">
              <a:avLst>
                <a:gd name="adj" fmla="val 16667"/>
              </a:avLst>
            </a:prstGeom>
            <a:solidFill>
              <a:srgbClr val="6AA84F"/>
            </a:solidFill>
            <a:ln w="12700" cap="flat">
              <a:noFill/>
              <a:miter lim="400000"/>
            </a:ln>
            <a:effectLst/>
          </p:spPr>
          <p:txBody>
            <a:bodyPr wrap="square" lIns="0" tIns="0" rIns="0" bIns="0" numCol="1" anchor="ctr">
              <a:noAutofit/>
            </a:bodyPr>
            <a:lstStyle/>
            <a:p>
              <a:pPr algn="ctr">
                <a:defRPr sz="1100">
                  <a:solidFill>
                    <a:srgbClr val="FFFFFF"/>
                  </a:solidFill>
                  <a:latin typeface="Helvetica Neue"/>
                  <a:ea typeface="Helvetica Neue"/>
                  <a:cs typeface="Helvetica Neue"/>
                  <a:sym typeface="Helvetica Neue"/>
                </a:defRPr>
              </a:pPr>
            </a:p>
          </p:txBody>
        </p:sp>
        <p:sp>
          <p:nvSpPr>
            <p:cNvPr id="244" name="Diagramme de structure composite"/>
            <p:cNvSpPr/>
            <p:nvPr/>
          </p:nvSpPr>
          <p:spPr>
            <a:xfrm>
              <a:off x="25642" y="318069"/>
              <a:ext cx="1358716"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100">
                  <a:solidFill>
                    <a:srgbClr val="FFFFFF"/>
                  </a:solidFill>
                  <a:latin typeface="Helvetica Neue"/>
                  <a:ea typeface="Helvetica Neue"/>
                  <a:cs typeface="Helvetica Neue"/>
                  <a:sym typeface="Helvetica Neue"/>
                </a:defRPr>
              </a:lvl1pPr>
            </a:lstStyle>
            <a:p>
              <a:pPr/>
              <a:r>
                <a:t>Diagramme de structure composite</a:t>
              </a:r>
            </a:p>
          </p:txBody>
        </p:sp>
      </p:grpSp>
      <p:grpSp>
        <p:nvGrpSpPr>
          <p:cNvPr id="248" name="Google Shape;170;p16"/>
          <p:cNvGrpSpPr/>
          <p:nvPr/>
        </p:nvGrpSpPr>
        <p:grpSpPr>
          <a:xfrm>
            <a:off x="5869849" y="4324024"/>
            <a:ext cx="1410001" cy="525301"/>
            <a:chOff x="0" y="0"/>
            <a:chExt cx="1409999" cy="525300"/>
          </a:xfrm>
        </p:grpSpPr>
        <p:sp>
          <p:nvSpPr>
            <p:cNvPr id="246" name="Rounded Rectangle"/>
            <p:cNvSpPr/>
            <p:nvPr/>
          </p:nvSpPr>
          <p:spPr>
            <a:xfrm>
              <a:off x="0" y="0"/>
              <a:ext cx="1410000" cy="525301"/>
            </a:xfrm>
            <a:prstGeom prst="roundRect">
              <a:avLst>
                <a:gd name="adj" fmla="val 16667"/>
              </a:avLst>
            </a:prstGeom>
            <a:solidFill>
              <a:srgbClr val="6AA84F"/>
            </a:solidFill>
            <a:ln w="12700" cap="flat">
              <a:noFill/>
              <a:miter lim="400000"/>
            </a:ln>
            <a:effectLst/>
          </p:spPr>
          <p:txBody>
            <a:bodyPr wrap="square" lIns="0" tIns="0" rIns="0" bIns="0" numCol="1" anchor="ctr">
              <a:noAutofit/>
            </a:bodyPr>
            <a:lstStyle/>
            <a:p>
              <a:pPr algn="ctr">
                <a:defRPr sz="1100">
                  <a:solidFill>
                    <a:srgbClr val="FFFFFF"/>
                  </a:solidFill>
                  <a:latin typeface="Helvetica Neue"/>
                  <a:ea typeface="Helvetica Neue"/>
                  <a:cs typeface="Helvetica Neue"/>
                  <a:sym typeface="Helvetica Neue"/>
                </a:defRPr>
              </a:pPr>
            </a:p>
          </p:txBody>
        </p:sp>
        <p:sp>
          <p:nvSpPr>
            <p:cNvPr id="247" name="Diagramme de déploiement"/>
            <p:cNvSpPr txBox="1"/>
            <p:nvPr/>
          </p:nvSpPr>
          <p:spPr>
            <a:xfrm>
              <a:off x="25642" y="20780"/>
              <a:ext cx="1358716" cy="483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100">
                  <a:solidFill>
                    <a:srgbClr val="FFFFFF"/>
                  </a:solidFill>
                  <a:latin typeface="Helvetica Neue"/>
                  <a:ea typeface="Helvetica Neue"/>
                  <a:cs typeface="Helvetica Neue"/>
                  <a:sym typeface="Helvetica Neue"/>
                </a:defRPr>
              </a:lvl1pPr>
            </a:lstStyle>
            <a:p>
              <a:pPr/>
              <a:r>
                <a:t>Diagramme de déploiement</a:t>
              </a:r>
            </a:p>
          </p:txBody>
        </p:sp>
      </p:grpSp>
      <p:sp>
        <p:nvSpPr>
          <p:cNvPr id="263" name="Google Shape;171;p16"/>
          <p:cNvSpPr/>
          <p:nvPr/>
        </p:nvSpPr>
        <p:spPr>
          <a:xfrm>
            <a:off x="2956829" y="2340603"/>
            <a:ext cx="1002347" cy="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a:solidFill>
              <a:srgbClr val="D9D9D9"/>
            </a:solidFill>
            <a:tailEnd type="triangle"/>
          </a:ln>
        </p:spPr>
        <p:txBody>
          <a:bodyPr/>
          <a:lstStyle/>
          <a:p>
            <a:pPr/>
          </a:p>
        </p:txBody>
      </p:sp>
      <p:sp>
        <p:nvSpPr>
          <p:cNvPr id="264" name="Google Shape;172;p16"/>
          <p:cNvSpPr/>
          <p:nvPr/>
        </p:nvSpPr>
        <p:spPr>
          <a:xfrm>
            <a:off x="2956560" y="1744980"/>
            <a:ext cx="1002031" cy="5956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86" y="21600"/>
                </a:lnTo>
                <a:lnTo>
                  <a:pt x="10786" y="0"/>
                </a:lnTo>
                <a:lnTo>
                  <a:pt x="21600" y="0"/>
                </a:lnTo>
              </a:path>
            </a:pathLst>
          </a:custGeom>
          <a:ln>
            <a:solidFill>
              <a:srgbClr val="D9D9D9"/>
            </a:solidFill>
            <a:tailEnd type="triangle"/>
          </a:ln>
        </p:spPr>
        <p:txBody>
          <a:bodyPr/>
          <a:lstStyle/>
          <a:p>
            <a:pPr/>
          </a:p>
        </p:txBody>
      </p:sp>
      <p:sp>
        <p:nvSpPr>
          <p:cNvPr id="265" name="Google Shape;173;p16"/>
          <p:cNvSpPr/>
          <p:nvPr/>
        </p:nvSpPr>
        <p:spPr>
          <a:xfrm>
            <a:off x="2956560" y="1150620"/>
            <a:ext cx="1002031" cy="11899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86" y="21600"/>
                </a:lnTo>
                <a:lnTo>
                  <a:pt x="10786" y="0"/>
                </a:lnTo>
                <a:lnTo>
                  <a:pt x="21600" y="0"/>
                </a:lnTo>
              </a:path>
            </a:pathLst>
          </a:custGeom>
          <a:ln>
            <a:solidFill>
              <a:srgbClr val="D9D9D9"/>
            </a:solidFill>
            <a:tailEnd type="triangle"/>
          </a:ln>
        </p:spPr>
        <p:txBody>
          <a:bodyPr/>
          <a:lstStyle/>
          <a:p>
            <a:pPr/>
          </a:p>
        </p:txBody>
      </p:sp>
      <p:sp>
        <p:nvSpPr>
          <p:cNvPr id="266" name="Google Shape;174;p16"/>
          <p:cNvSpPr/>
          <p:nvPr/>
        </p:nvSpPr>
        <p:spPr>
          <a:xfrm>
            <a:off x="2956560" y="556260"/>
            <a:ext cx="1002031" cy="17843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86" y="21600"/>
                </a:lnTo>
                <a:lnTo>
                  <a:pt x="10786" y="0"/>
                </a:lnTo>
                <a:lnTo>
                  <a:pt x="21600" y="0"/>
                </a:lnTo>
              </a:path>
            </a:pathLst>
          </a:custGeom>
          <a:ln>
            <a:solidFill>
              <a:srgbClr val="D9D9D9"/>
            </a:solidFill>
            <a:tailEnd type="triangle"/>
          </a:ln>
        </p:spPr>
        <p:txBody>
          <a:bodyPr/>
          <a:lstStyle/>
          <a:p>
            <a:pPr/>
          </a:p>
        </p:txBody>
      </p:sp>
      <p:sp>
        <p:nvSpPr>
          <p:cNvPr id="267" name="Google Shape;175;p16"/>
          <p:cNvSpPr/>
          <p:nvPr/>
        </p:nvSpPr>
        <p:spPr>
          <a:xfrm>
            <a:off x="5368290" y="556260"/>
            <a:ext cx="1469390"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path>
            </a:pathLst>
          </a:custGeom>
          <a:ln>
            <a:solidFill>
              <a:srgbClr val="D9D9D9"/>
            </a:solidFill>
            <a:tailEnd type="triangle"/>
          </a:ln>
        </p:spPr>
        <p:txBody>
          <a:bodyPr/>
          <a:lstStyle/>
          <a:p>
            <a:pPr/>
          </a:p>
        </p:txBody>
      </p:sp>
      <p:sp>
        <p:nvSpPr>
          <p:cNvPr id="268" name="Google Shape;176;p16"/>
          <p:cNvSpPr/>
          <p:nvPr/>
        </p:nvSpPr>
        <p:spPr>
          <a:xfrm>
            <a:off x="5368290" y="556260"/>
            <a:ext cx="1469390" cy="11887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9" y="0"/>
                </a:lnTo>
                <a:lnTo>
                  <a:pt x="10809" y="21600"/>
                </a:lnTo>
                <a:lnTo>
                  <a:pt x="21600" y="21600"/>
                </a:lnTo>
              </a:path>
            </a:pathLst>
          </a:custGeom>
          <a:ln>
            <a:solidFill>
              <a:srgbClr val="D9D9D9"/>
            </a:solidFill>
            <a:tailEnd type="triangle"/>
          </a:ln>
        </p:spPr>
        <p:txBody>
          <a:bodyPr/>
          <a:lstStyle/>
          <a:p>
            <a:pPr/>
          </a:p>
        </p:txBody>
      </p:sp>
      <p:sp>
        <p:nvSpPr>
          <p:cNvPr id="269" name="Google Shape;177;p16"/>
          <p:cNvSpPr/>
          <p:nvPr/>
        </p:nvSpPr>
        <p:spPr>
          <a:xfrm>
            <a:off x="5368290" y="556260"/>
            <a:ext cx="1469390" cy="5943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9" y="0"/>
                </a:lnTo>
                <a:lnTo>
                  <a:pt x="10809" y="21600"/>
                </a:lnTo>
                <a:lnTo>
                  <a:pt x="21600" y="21600"/>
                </a:lnTo>
              </a:path>
            </a:pathLst>
          </a:custGeom>
          <a:ln>
            <a:solidFill>
              <a:srgbClr val="D9D9D9"/>
            </a:solidFill>
            <a:tailEnd type="triangle"/>
          </a:ln>
        </p:spPr>
        <p:txBody>
          <a:bodyPr/>
          <a:lstStyle/>
          <a:p>
            <a:pPr/>
          </a:p>
        </p:txBody>
      </p:sp>
      <p:sp>
        <p:nvSpPr>
          <p:cNvPr id="270" name="Google Shape;178;p16"/>
          <p:cNvSpPr/>
          <p:nvPr/>
        </p:nvSpPr>
        <p:spPr>
          <a:xfrm>
            <a:off x="5368290" y="556260"/>
            <a:ext cx="1469390" cy="17830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9" y="0"/>
                </a:lnTo>
                <a:lnTo>
                  <a:pt x="10809" y="21600"/>
                </a:lnTo>
                <a:lnTo>
                  <a:pt x="21600" y="21600"/>
                </a:lnTo>
              </a:path>
            </a:pathLst>
          </a:custGeom>
          <a:ln>
            <a:solidFill>
              <a:srgbClr val="D9D9D9"/>
            </a:solidFill>
            <a:tailEnd type="triangle"/>
          </a:ln>
        </p:spPr>
        <p:txBody>
          <a:bodyPr/>
          <a:lstStyle/>
          <a:p>
            <a:pPr/>
          </a:p>
        </p:txBody>
      </p:sp>
      <p:sp>
        <p:nvSpPr>
          <p:cNvPr id="271" name="Google Shape;179;p16"/>
          <p:cNvSpPr/>
          <p:nvPr/>
        </p:nvSpPr>
        <p:spPr>
          <a:xfrm>
            <a:off x="2956560" y="2999740"/>
            <a:ext cx="1002031" cy="3975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86" y="21600"/>
                </a:lnTo>
                <a:lnTo>
                  <a:pt x="10786" y="0"/>
                </a:lnTo>
                <a:lnTo>
                  <a:pt x="21600" y="0"/>
                </a:lnTo>
              </a:path>
            </a:pathLst>
          </a:custGeom>
          <a:ln>
            <a:solidFill>
              <a:srgbClr val="D9D9D9"/>
            </a:solidFill>
            <a:tailEnd type="triangle"/>
          </a:ln>
        </p:spPr>
        <p:txBody>
          <a:bodyPr/>
          <a:lstStyle/>
          <a:p>
            <a:pPr/>
          </a:p>
        </p:txBody>
      </p:sp>
      <p:sp>
        <p:nvSpPr>
          <p:cNvPr id="272" name="Google Shape;180;p16"/>
          <p:cNvSpPr/>
          <p:nvPr/>
        </p:nvSpPr>
        <p:spPr>
          <a:xfrm>
            <a:off x="2956560" y="3397250"/>
            <a:ext cx="1002031" cy="358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786" y="0"/>
                </a:lnTo>
                <a:lnTo>
                  <a:pt x="10786" y="21600"/>
                </a:lnTo>
                <a:lnTo>
                  <a:pt x="21600" y="21600"/>
                </a:lnTo>
              </a:path>
            </a:pathLst>
          </a:custGeom>
          <a:ln>
            <a:solidFill>
              <a:srgbClr val="D9D9D9"/>
            </a:solidFill>
            <a:tailEnd type="triangle"/>
          </a:ln>
        </p:spPr>
        <p:txBody>
          <a:bodyPr/>
          <a:lstStyle/>
          <a:p>
            <a:pPr/>
          </a:p>
        </p:txBody>
      </p:sp>
      <p:sp>
        <p:nvSpPr>
          <p:cNvPr id="273" name="Google Shape;181;p16"/>
          <p:cNvSpPr/>
          <p:nvPr/>
        </p:nvSpPr>
        <p:spPr>
          <a:xfrm>
            <a:off x="2956560" y="3397250"/>
            <a:ext cx="1002031" cy="1056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786" y="0"/>
                </a:lnTo>
                <a:lnTo>
                  <a:pt x="10786" y="21600"/>
                </a:lnTo>
                <a:lnTo>
                  <a:pt x="21600" y="21600"/>
                </a:lnTo>
              </a:path>
            </a:pathLst>
          </a:custGeom>
          <a:ln>
            <a:solidFill>
              <a:srgbClr val="D9D9D9"/>
            </a:solidFill>
            <a:tailEnd type="triangle"/>
          </a:ln>
        </p:spPr>
        <p:txBody>
          <a:bodyPr/>
          <a:lstStyle/>
          <a:p>
            <a:pPr/>
          </a:p>
        </p:txBody>
      </p:sp>
      <p:sp>
        <p:nvSpPr>
          <p:cNvPr id="274" name="Google Shape;182;p16"/>
          <p:cNvSpPr/>
          <p:nvPr/>
        </p:nvSpPr>
        <p:spPr>
          <a:xfrm>
            <a:off x="2956560" y="3397250"/>
            <a:ext cx="2912110"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path>
            </a:pathLst>
          </a:custGeom>
          <a:ln>
            <a:solidFill>
              <a:srgbClr val="D9D9D9"/>
            </a:solidFill>
            <a:tailEnd type="triangle"/>
          </a:ln>
        </p:spPr>
        <p:txBody>
          <a:bodyPr/>
          <a:lstStyle/>
          <a:p>
            <a:pPr/>
          </a:p>
        </p:txBody>
      </p:sp>
      <p:sp>
        <p:nvSpPr>
          <p:cNvPr id="275" name="Google Shape;183;p16"/>
          <p:cNvSpPr/>
          <p:nvPr/>
        </p:nvSpPr>
        <p:spPr>
          <a:xfrm>
            <a:off x="2956560" y="3397250"/>
            <a:ext cx="2912110" cy="5943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396" y="0"/>
                </a:lnTo>
                <a:lnTo>
                  <a:pt x="19396" y="21600"/>
                </a:lnTo>
                <a:lnTo>
                  <a:pt x="21600" y="21600"/>
                </a:lnTo>
              </a:path>
            </a:pathLst>
          </a:custGeom>
          <a:ln>
            <a:solidFill>
              <a:srgbClr val="D9D9D9"/>
            </a:solidFill>
            <a:tailEnd type="triangle"/>
          </a:ln>
        </p:spPr>
        <p:txBody>
          <a:bodyPr/>
          <a:lstStyle/>
          <a:p>
            <a:pPr/>
          </a:p>
        </p:txBody>
      </p:sp>
      <p:sp>
        <p:nvSpPr>
          <p:cNvPr id="276" name="Google Shape;184;p16"/>
          <p:cNvSpPr/>
          <p:nvPr/>
        </p:nvSpPr>
        <p:spPr>
          <a:xfrm>
            <a:off x="2956560" y="3397250"/>
            <a:ext cx="2912110" cy="11887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396" y="0"/>
                </a:lnTo>
                <a:lnTo>
                  <a:pt x="19396" y="21600"/>
                </a:lnTo>
                <a:lnTo>
                  <a:pt x="21600" y="21600"/>
                </a:lnTo>
              </a:path>
            </a:pathLst>
          </a:custGeom>
          <a:ln>
            <a:solidFill>
              <a:srgbClr val="D9D9D9"/>
            </a:solidFill>
            <a:tailEnd type="triangle"/>
          </a:ln>
        </p:spPr>
        <p:txBody>
          <a:bodyPr/>
          <a:lstStyle/>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Google Shape;189;p17"/>
          <p:cNvSpPr txBox="1"/>
          <p:nvPr/>
        </p:nvSpPr>
        <p:spPr>
          <a:xfrm>
            <a:off x="1031474" y="110174"/>
            <a:ext cx="7731002"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marL="457200" indent="-457200">
              <a:buClr>
                <a:srgbClr val="FFFFFF"/>
              </a:buClr>
              <a:buSzPts val="3600"/>
              <a:buAutoNum type="romanUcPeriod" startAt="1"/>
              <a:defRPr sz="3600">
                <a:solidFill>
                  <a:srgbClr val="FFFFFF"/>
                </a:solidFill>
                <a:latin typeface="Helvetica Neue"/>
                <a:ea typeface="Helvetica Neue"/>
                <a:cs typeface="Helvetica Neue"/>
                <a:sym typeface="Helvetica Neue"/>
              </a:defRPr>
            </a:lvl1pPr>
          </a:lstStyle>
          <a:p>
            <a:pPr/>
            <a:r>
              <a:t>UML pour modéliser</a:t>
            </a:r>
          </a:p>
        </p:txBody>
      </p:sp>
      <p:sp>
        <p:nvSpPr>
          <p:cNvPr id="279" name="Google Shape;190;p17"/>
          <p:cNvSpPr txBox="1"/>
          <p:nvPr/>
        </p:nvSpPr>
        <p:spPr>
          <a:xfrm>
            <a:off x="1031474" y="1440474"/>
            <a:ext cx="7414802" cy="2157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1800">
                <a:solidFill>
                  <a:srgbClr val="FFFFFF"/>
                </a:solidFill>
                <a:latin typeface="Helvetica Neue"/>
                <a:ea typeface="Helvetica Neue"/>
                <a:cs typeface="Helvetica Neue"/>
                <a:sym typeface="Helvetica Neue"/>
              </a:defRPr>
            </a:pPr>
            <a:r>
              <a:t>On peut séparer ces diagrammes en deux catégories:</a:t>
            </a:r>
          </a:p>
          <a:p>
            <a:pPr indent="457200">
              <a:defRPr>
                <a:solidFill>
                  <a:srgbClr val="000000"/>
                </a:solidFill>
              </a:defRPr>
            </a:pPr>
            <a:endParaRPr sz="1800">
              <a:solidFill>
                <a:srgbClr val="FFFFFF"/>
              </a:solidFill>
              <a:latin typeface="Helvetica Neue"/>
              <a:ea typeface="Helvetica Neue"/>
              <a:cs typeface="Helvetica Neue"/>
              <a:sym typeface="Helvetica Neue"/>
            </a:endParaRPr>
          </a:p>
          <a:p>
            <a:pPr indent="457200">
              <a:defRPr>
                <a:solidFill>
                  <a:srgbClr val="000000"/>
                </a:solidFill>
              </a:defRPr>
            </a:pPr>
            <a:endParaRPr sz="1800">
              <a:solidFill>
                <a:srgbClr val="FFFFFF"/>
              </a:solidFill>
              <a:latin typeface="Helvetica Neue"/>
              <a:ea typeface="Helvetica Neue"/>
              <a:cs typeface="Helvetica Neue"/>
              <a:sym typeface="Helvetica Neue"/>
            </a:endParaRPr>
          </a:p>
          <a:p>
            <a:pPr marL="457200" indent="-342900">
              <a:buClr>
                <a:srgbClr val="FFFFFF"/>
              </a:buClr>
              <a:buSzPts val="1800"/>
              <a:buFont typeface="Helvetica"/>
              <a:buChar char="-"/>
              <a:defRPr b="1" sz="1800">
                <a:solidFill>
                  <a:srgbClr val="FFFFFF"/>
                </a:solidFill>
                <a:latin typeface="Helvetica Neue"/>
                <a:ea typeface="Helvetica Neue"/>
                <a:cs typeface="Helvetica Neue"/>
                <a:sym typeface="Helvetica Neue"/>
              </a:defRPr>
            </a:pPr>
            <a:r>
              <a:t>Aspect fonctionnel </a:t>
            </a:r>
            <a:r>
              <a:rPr b="0"/>
              <a:t>: Pour qui ? Pour quoi ? Comment ? Avec quoi ?</a:t>
            </a:r>
          </a:p>
          <a:p>
            <a:pPr marL="457200" indent="-342900">
              <a:buClr>
                <a:srgbClr val="FFFFFF"/>
              </a:buClr>
              <a:buSzPts val="1800"/>
              <a:buFont typeface="Helvetica"/>
              <a:buChar char="-"/>
              <a:defRPr b="1" sz="1800">
                <a:solidFill>
                  <a:srgbClr val="FFFFFF"/>
                </a:solidFill>
                <a:latin typeface="Helvetica Neue"/>
                <a:ea typeface="Helvetica Neue"/>
                <a:cs typeface="Helvetica Neue"/>
                <a:sym typeface="Helvetica Neue"/>
              </a:defRPr>
            </a:pPr>
            <a:r>
              <a:t>Aspect architecture </a:t>
            </a:r>
            <a:r>
              <a:rPr b="0"/>
              <a:t>: Avec quels composants (BDD, lib …) ? Sur quel matériel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83" name="Google Shape;195;p18"/>
          <p:cNvGrpSpPr/>
          <p:nvPr/>
        </p:nvGrpSpPr>
        <p:grpSpPr>
          <a:xfrm>
            <a:off x="6186289" y="2657275"/>
            <a:ext cx="1538101" cy="442501"/>
            <a:chOff x="0" y="0"/>
            <a:chExt cx="1538100" cy="442499"/>
          </a:xfrm>
        </p:grpSpPr>
        <p:sp>
          <p:nvSpPr>
            <p:cNvPr id="281" name="Rounded Rectangle"/>
            <p:cNvSpPr/>
            <p:nvPr/>
          </p:nvSpPr>
          <p:spPr>
            <a:xfrm>
              <a:off x="0" y="0"/>
              <a:ext cx="1538101" cy="442500"/>
            </a:xfrm>
            <a:prstGeom prst="roundRect">
              <a:avLst>
                <a:gd name="adj" fmla="val 50000"/>
              </a:avLst>
            </a:prstGeom>
            <a:solidFill>
              <a:srgbClr val="0D5DDF"/>
            </a:solidFill>
            <a:ln w="12700" cap="flat">
              <a:noFill/>
              <a:miter lim="400000"/>
            </a:ln>
            <a:effectLst/>
          </p:spPr>
          <p:txBody>
            <a:bodyPr wrap="square" lIns="0" tIns="0" rIns="0" bIns="0" numCol="1" anchor="ctr">
              <a:noAutofit/>
            </a:bodyPr>
            <a:lstStyle/>
            <a:p>
              <a:pPr algn="ctr">
                <a:defRPr>
                  <a:solidFill>
                    <a:srgbClr val="FFFFFF"/>
                  </a:solidFill>
                </a:defRPr>
              </a:pPr>
            </a:p>
          </p:txBody>
        </p:sp>
        <p:sp>
          <p:nvSpPr>
            <p:cNvPr id="282" name="Aspect architecture"/>
            <p:cNvSpPr txBox="1"/>
            <p:nvPr/>
          </p:nvSpPr>
          <p:spPr>
            <a:xfrm>
              <a:off x="64801" y="55402"/>
              <a:ext cx="1408498" cy="3316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000">
                  <a:solidFill>
                    <a:srgbClr val="FFFFFF"/>
                  </a:solidFill>
                  <a:latin typeface="Helvetica Neue"/>
                  <a:ea typeface="Helvetica Neue"/>
                  <a:cs typeface="Helvetica Neue"/>
                  <a:sym typeface="Helvetica Neue"/>
                </a:defRPr>
              </a:lvl1pPr>
            </a:lstStyle>
            <a:p>
              <a:pPr/>
              <a:r>
                <a:t>Aspect architecture</a:t>
              </a:r>
            </a:p>
          </p:txBody>
        </p:sp>
      </p:grpSp>
      <p:grpSp>
        <p:nvGrpSpPr>
          <p:cNvPr id="286" name="Google Shape;196;p18"/>
          <p:cNvGrpSpPr/>
          <p:nvPr/>
        </p:nvGrpSpPr>
        <p:grpSpPr>
          <a:xfrm>
            <a:off x="1419596" y="2657275"/>
            <a:ext cx="1538101" cy="442501"/>
            <a:chOff x="0" y="0"/>
            <a:chExt cx="1538100" cy="442499"/>
          </a:xfrm>
        </p:grpSpPr>
        <p:sp>
          <p:nvSpPr>
            <p:cNvPr id="284" name="Rounded Rectangle"/>
            <p:cNvSpPr/>
            <p:nvPr/>
          </p:nvSpPr>
          <p:spPr>
            <a:xfrm>
              <a:off x="0" y="0"/>
              <a:ext cx="1538101" cy="442500"/>
            </a:xfrm>
            <a:prstGeom prst="roundRect">
              <a:avLst>
                <a:gd name="adj" fmla="val 50000"/>
              </a:avLst>
            </a:prstGeom>
            <a:solidFill>
              <a:srgbClr val="0D5DDF"/>
            </a:solidFill>
            <a:ln w="12700" cap="flat">
              <a:noFill/>
              <a:miter lim="400000"/>
            </a:ln>
            <a:effectLst/>
          </p:spPr>
          <p:txBody>
            <a:bodyPr wrap="square" lIns="0" tIns="0" rIns="0" bIns="0" numCol="1" anchor="ctr">
              <a:noAutofit/>
            </a:bodyPr>
            <a:lstStyle/>
            <a:p>
              <a:pPr algn="ctr">
                <a:defRPr>
                  <a:solidFill>
                    <a:srgbClr val="FFFFFF"/>
                  </a:solidFill>
                </a:defRPr>
              </a:pPr>
            </a:p>
          </p:txBody>
        </p:sp>
        <p:sp>
          <p:nvSpPr>
            <p:cNvPr id="285" name="Aspect Fonctionnel"/>
            <p:cNvSpPr txBox="1"/>
            <p:nvPr/>
          </p:nvSpPr>
          <p:spPr>
            <a:xfrm>
              <a:off x="64801" y="55402"/>
              <a:ext cx="1408498" cy="3316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000">
                  <a:solidFill>
                    <a:srgbClr val="FFFFFF"/>
                  </a:solidFill>
                  <a:latin typeface="Helvetica Neue"/>
                  <a:ea typeface="Helvetica Neue"/>
                  <a:cs typeface="Helvetica Neue"/>
                  <a:sym typeface="Helvetica Neue"/>
                </a:defRPr>
              </a:lvl1pPr>
            </a:lstStyle>
            <a:p>
              <a:pPr/>
              <a:r>
                <a:t>Aspect Fonctionnel</a:t>
              </a:r>
            </a:p>
          </p:txBody>
        </p:sp>
      </p:grpSp>
      <p:grpSp>
        <p:nvGrpSpPr>
          <p:cNvPr id="289" name="Google Shape;197;p18"/>
          <p:cNvGrpSpPr/>
          <p:nvPr/>
        </p:nvGrpSpPr>
        <p:grpSpPr>
          <a:xfrm>
            <a:off x="574350" y="3556977"/>
            <a:ext cx="1538101" cy="442501"/>
            <a:chOff x="0" y="0"/>
            <a:chExt cx="1538100" cy="442499"/>
          </a:xfrm>
        </p:grpSpPr>
        <p:sp>
          <p:nvSpPr>
            <p:cNvPr id="287" name="Rounded Rectangle"/>
            <p:cNvSpPr/>
            <p:nvPr/>
          </p:nvSpPr>
          <p:spPr>
            <a:xfrm>
              <a:off x="0" y="0"/>
              <a:ext cx="1538101" cy="442500"/>
            </a:xfrm>
            <a:prstGeom prst="roundRect">
              <a:avLst>
                <a:gd name="adj" fmla="val 50000"/>
              </a:avLst>
            </a:prstGeom>
            <a:solidFill>
              <a:srgbClr val="6AA84F"/>
            </a:solidFill>
            <a:ln w="12700" cap="flat">
              <a:noFill/>
              <a:miter lim="400000"/>
            </a:ln>
            <a:effectLst/>
          </p:spPr>
          <p:txBody>
            <a:bodyPr wrap="square" lIns="0" tIns="0" rIns="0" bIns="0" numCol="1" anchor="ctr">
              <a:noAutofit/>
            </a:bodyPr>
            <a:lstStyle/>
            <a:p>
              <a:pPr algn="ctr">
                <a:defRPr>
                  <a:solidFill>
                    <a:srgbClr val="FFFFFF"/>
                  </a:solidFill>
                </a:defRPr>
              </a:pPr>
            </a:p>
          </p:txBody>
        </p:sp>
        <p:sp>
          <p:nvSpPr>
            <p:cNvPr id="288" name="Vue logique"/>
            <p:cNvSpPr txBox="1"/>
            <p:nvPr/>
          </p:nvSpPr>
          <p:spPr>
            <a:xfrm>
              <a:off x="64801" y="55402"/>
              <a:ext cx="1408498" cy="3316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000">
                  <a:solidFill>
                    <a:srgbClr val="FFFFFF"/>
                  </a:solidFill>
                  <a:latin typeface="Helvetica Neue"/>
                  <a:ea typeface="Helvetica Neue"/>
                  <a:cs typeface="Helvetica Neue"/>
                  <a:sym typeface="Helvetica Neue"/>
                </a:defRPr>
              </a:lvl1pPr>
            </a:lstStyle>
            <a:p>
              <a:pPr/>
              <a:r>
                <a:t>Vue logique</a:t>
              </a:r>
            </a:p>
          </p:txBody>
        </p:sp>
      </p:grpSp>
      <p:grpSp>
        <p:nvGrpSpPr>
          <p:cNvPr id="292" name="Google Shape;198;p18"/>
          <p:cNvGrpSpPr/>
          <p:nvPr/>
        </p:nvGrpSpPr>
        <p:grpSpPr>
          <a:xfrm>
            <a:off x="2264842" y="3556977"/>
            <a:ext cx="1538101" cy="442501"/>
            <a:chOff x="0" y="0"/>
            <a:chExt cx="1538100" cy="442499"/>
          </a:xfrm>
        </p:grpSpPr>
        <p:sp>
          <p:nvSpPr>
            <p:cNvPr id="290" name="Rounded Rectangle"/>
            <p:cNvSpPr/>
            <p:nvPr/>
          </p:nvSpPr>
          <p:spPr>
            <a:xfrm>
              <a:off x="0" y="0"/>
              <a:ext cx="1538101" cy="442500"/>
            </a:xfrm>
            <a:prstGeom prst="roundRect">
              <a:avLst>
                <a:gd name="adj" fmla="val 50000"/>
              </a:avLst>
            </a:prstGeom>
            <a:solidFill>
              <a:srgbClr val="6AA84F"/>
            </a:solidFill>
            <a:ln w="12700" cap="flat">
              <a:noFill/>
              <a:miter lim="400000"/>
            </a:ln>
            <a:effectLst/>
          </p:spPr>
          <p:txBody>
            <a:bodyPr wrap="square" lIns="0" tIns="0" rIns="0" bIns="0" numCol="1" anchor="ctr">
              <a:noAutofit/>
            </a:bodyPr>
            <a:lstStyle/>
            <a:p>
              <a:pPr algn="ctr">
                <a:defRPr>
                  <a:solidFill>
                    <a:srgbClr val="FFFFFF"/>
                  </a:solidFill>
                </a:defRPr>
              </a:pPr>
            </a:p>
          </p:txBody>
        </p:sp>
        <p:sp>
          <p:nvSpPr>
            <p:cNvPr id="291" name="Vue des processus"/>
            <p:cNvSpPr txBox="1"/>
            <p:nvPr/>
          </p:nvSpPr>
          <p:spPr>
            <a:xfrm>
              <a:off x="64801" y="55402"/>
              <a:ext cx="1408498" cy="3316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000">
                  <a:solidFill>
                    <a:srgbClr val="FFFFFF"/>
                  </a:solidFill>
                  <a:latin typeface="Helvetica Neue"/>
                  <a:ea typeface="Helvetica Neue"/>
                  <a:cs typeface="Helvetica Neue"/>
                  <a:sym typeface="Helvetica Neue"/>
                </a:defRPr>
              </a:lvl1pPr>
            </a:lstStyle>
            <a:p>
              <a:pPr/>
              <a:r>
                <a:t>Vue des processus</a:t>
              </a:r>
            </a:p>
          </p:txBody>
        </p:sp>
      </p:grpSp>
      <p:grpSp>
        <p:nvGrpSpPr>
          <p:cNvPr id="295" name="Google Shape;199;p18"/>
          <p:cNvGrpSpPr/>
          <p:nvPr/>
        </p:nvGrpSpPr>
        <p:grpSpPr>
          <a:xfrm>
            <a:off x="5341049" y="3556977"/>
            <a:ext cx="1538101" cy="442501"/>
            <a:chOff x="0" y="0"/>
            <a:chExt cx="1538100" cy="442499"/>
          </a:xfrm>
        </p:grpSpPr>
        <p:sp>
          <p:nvSpPr>
            <p:cNvPr id="293" name="Rounded Rectangle"/>
            <p:cNvSpPr/>
            <p:nvPr/>
          </p:nvSpPr>
          <p:spPr>
            <a:xfrm>
              <a:off x="0" y="0"/>
              <a:ext cx="1538101" cy="442500"/>
            </a:xfrm>
            <a:prstGeom prst="roundRect">
              <a:avLst>
                <a:gd name="adj" fmla="val 50000"/>
              </a:avLst>
            </a:prstGeom>
            <a:solidFill>
              <a:srgbClr val="6AA84F"/>
            </a:solidFill>
            <a:ln w="12700" cap="flat">
              <a:noFill/>
              <a:miter lim="400000"/>
            </a:ln>
            <a:effectLst/>
          </p:spPr>
          <p:txBody>
            <a:bodyPr wrap="square" lIns="0" tIns="0" rIns="0" bIns="0" numCol="1" anchor="ctr">
              <a:noAutofit/>
            </a:bodyPr>
            <a:lstStyle/>
            <a:p>
              <a:pPr algn="ctr">
                <a:defRPr>
                  <a:solidFill>
                    <a:srgbClr val="FFFFFF"/>
                  </a:solidFill>
                </a:defRPr>
              </a:pPr>
            </a:p>
          </p:txBody>
        </p:sp>
        <p:sp>
          <p:nvSpPr>
            <p:cNvPr id="294" name="Vue des composants"/>
            <p:cNvSpPr txBox="1"/>
            <p:nvPr/>
          </p:nvSpPr>
          <p:spPr>
            <a:xfrm>
              <a:off x="64801" y="55402"/>
              <a:ext cx="1408498" cy="3316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000">
                  <a:solidFill>
                    <a:srgbClr val="FFFFFF"/>
                  </a:solidFill>
                  <a:latin typeface="Helvetica Neue"/>
                  <a:ea typeface="Helvetica Neue"/>
                  <a:cs typeface="Helvetica Neue"/>
                  <a:sym typeface="Helvetica Neue"/>
                </a:defRPr>
              </a:lvl1pPr>
            </a:lstStyle>
            <a:p>
              <a:pPr/>
              <a:r>
                <a:t>Vue des composants</a:t>
              </a:r>
            </a:p>
          </p:txBody>
        </p:sp>
      </p:grpSp>
      <p:grpSp>
        <p:nvGrpSpPr>
          <p:cNvPr id="298" name="Google Shape;200;p18"/>
          <p:cNvGrpSpPr/>
          <p:nvPr/>
        </p:nvGrpSpPr>
        <p:grpSpPr>
          <a:xfrm>
            <a:off x="7031542" y="3556977"/>
            <a:ext cx="1538101" cy="442501"/>
            <a:chOff x="0" y="0"/>
            <a:chExt cx="1538100" cy="442499"/>
          </a:xfrm>
        </p:grpSpPr>
        <p:sp>
          <p:nvSpPr>
            <p:cNvPr id="296" name="Rounded Rectangle"/>
            <p:cNvSpPr/>
            <p:nvPr/>
          </p:nvSpPr>
          <p:spPr>
            <a:xfrm>
              <a:off x="0" y="0"/>
              <a:ext cx="1538101" cy="442500"/>
            </a:xfrm>
            <a:prstGeom prst="roundRect">
              <a:avLst>
                <a:gd name="adj" fmla="val 50000"/>
              </a:avLst>
            </a:prstGeom>
            <a:solidFill>
              <a:srgbClr val="6AA84F"/>
            </a:solidFill>
            <a:ln w="12700" cap="flat">
              <a:noFill/>
              <a:miter lim="400000"/>
            </a:ln>
            <a:effectLst/>
          </p:spPr>
          <p:txBody>
            <a:bodyPr wrap="square" lIns="0" tIns="0" rIns="0" bIns="0" numCol="1" anchor="ctr">
              <a:noAutofit/>
            </a:bodyPr>
            <a:lstStyle/>
            <a:p>
              <a:pPr algn="ctr">
                <a:defRPr>
                  <a:solidFill>
                    <a:srgbClr val="FFFFFF"/>
                  </a:solidFill>
                </a:defRPr>
              </a:pPr>
            </a:p>
          </p:txBody>
        </p:sp>
        <p:sp>
          <p:nvSpPr>
            <p:cNvPr id="297" name="Vue déploiement"/>
            <p:cNvSpPr txBox="1"/>
            <p:nvPr/>
          </p:nvSpPr>
          <p:spPr>
            <a:xfrm>
              <a:off x="64801" y="55402"/>
              <a:ext cx="1408498" cy="3316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000">
                  <a:solidFill>
                    <a:srgbClr val="FFFFFF"/>
                  </a:solidFill>
                  <a:latin typeface="Helvetica Neue"/>
                  <a:ea typeface="Helvetica Neue"/>
                  <a:cs typeface="Helvetica Neue"/>
                  <a:sym typeface="Helvetica Neue"/>
                </a:defRPr>
              </a:lvl1pPr>
            </a:lstStyle>
            <a:p>
              <a:pPr/>
              <a:r>
                <a:t>Vue déploiement</a:t>
              </a:r>
            </a:p>
          </p:txBody>
        </p:sp>
      </p:grpSp>
      <p:sp>
        <p:nvSpPr>
          <p:cNvPr id="308" name="Google Shape;201;p18"/>
          <p:cNvSpPr/>
          <p:nvPr/>
        </p:nvSpPr>
        <p:spPr>
          <a:xfrm>
            <a:off x="2188210" y="3098800"/>
            <a:ext cx="844550" cy="457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2000"/>
                </a:lnTo>
                <a:lnTo>
                  <a:pt x="10816" y="12000"/>
                </a:lnTo>
                <a:lnTo>
                  <a:pt x="10816" y="9600"/>
                </a:lnTo>
                <a:lnTo>
                  <a:pt x="21600" y="9600"/>
                </a:lnTo>
                <a:lnTo>
                  <a:pt x="21600" y="21600"/>
                </a:lnTo>
              </a:path>
            </a:pathLst>
          </a:custGeom>
          <a:ln>
            <a:solidFill>
              <a:srgbClr val="C2C2C2"/>
            </a:solidFill>
          </a:ln>
        </p:spPr>
        <p:txBody>
          <a:bodyPr/>
          <a:lstStyle/>
          <a:p>
            <a:pPr/>
          </a:p>
        </p:txBody>
      </p:sp>
      <p:sp>
        <p:nvSpPr>
          <p:cNvPr id="309" name="Google Shape;202;p18"/>
          <p:cNvSpPr/>
          <p:nvPr/>
        </p:nvSpPr>
        <p:spPr>
          <a:xfrm>
            <a:off x="1342389" y="3098800"/>
            <a:ext cx="845821" cy="457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9600"/>
                </a:lnTo>
                <a:lnTo>
                  <a:pt x="10800" y="9600"/>
                </a:lnTo>
                <a:lnTo>
                  <a:pt x="10800" y="12000"/>
                </a:lnTo>
                <a:lnTo>
                  <a:pt x="21600" y="12000"/>
                </a:lnTo>
                <a:lnTo>
                  <a:pt x="21600" y="0"/>
                </a:lnTo>
              </a:path>
            </a:pathLst>
          </a:custGeom>
          <a:ln>
            <a:solidFill>
              <a:srgbClr val="C2C2C2"/>
            </a:solidFill>
          </a:ln>
        </p:spPr>
        <p:txBody>
          <a:bodyPr/>
          <a:lstStyle/>
          <a:p>
            <a:pPr/>
          </a:p>
        </p:txBody>
      </p:sp>
      <p:sp>
        <p:nvSpPr>
          <p:cNvPr id="310" name="Google Shape;203;p18"/>
          <p:cNvSpPr/>
          <p:nvPr/>
        </p:nvSpPr>
        <p:spPr>
          <a:xfrm>
            <a:off x="6954520" y="3098800"/>
            <a:ext cx="845821" cy="457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2000"/>
                </a:lnTo>
                <a:lnTo>
                  <a:pt x="10800" y="12000"/>
                </a:lnTo>
                <a:lnTo>
                  <a:pt x="10800" y="9600"/>
                </a:lnTo>
                <a:lnTo>
                  <a:pt x="21600" y="9600"/>
                </a:lnTo>
                <a:lnTo>
                  <a:pt x="21600" y="21600"/>
                </a:lnTo>
              </a:path>
            </a:pathLst>
          </a:custGeom>
          <a:ln>
            <a:solidFill>
              <a:srgbClr val="C2C2C2"/>
            </a:solidFill>
          </a:ln>
        </p:spPr>
        <p:txBody>
          <a:bodyPr/>
          <a:lstStyle/>
          <a:p>
            <a:pPr/>
          </a:p>
        </p:txBody>
      </p:sp>
      <p:sp>
        <p:nvSpPr>
          <p:cNvPr id="311" name="Google Shape;204;p18"/>
          <p:cNvSpPr/>
          <p:nvPr/>
        </p:nvSpPr>
        <p:spPr>
          <a:xfrm>
            <a:off x="6109970" y="3098800"/>
            <a:ext cx="844550" cy="457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9600"/>
                </a:lnTo>
                <a:lnTo>
                  <a:pt x="10784" y="9600"/>
                </a:lnTo>
                <a:lnTo>
                  <a:pt x="10784" y="12000"/>
                </a:lnTo>
                <a:lnTo>
                  <a:pt x="21600" y="12000"/>
                </a:lnTo>
                <a:lnTo>
                  <a:pt x="21600" y="0"/>
                </a:lnTo>
              </a:path>
            </a:pathLst>
          </a:custGeom>
          <a:ln>
            <a:solidFill>
              <a:srgbClr val="C2C2C2"/>
            </a:solidFill>
          </a:ln>
        </p:spPr>
        <p:txBody>
          <a:bodyPr/>
          <a:lstStyle/>
          <a:p>
            <a:pPr/>
          </a:p>
        </p:txBody>
      </p:sp>
      <p:grpSp>
        <p:nvGrpSpPr>
          <p:cNvPr id="305" name="Google Shape;205;p18"/>
          <p:cNvGrpSpPr/>
          <p:nvPr/>
        </p:nvGrpSpPr>
        <p:grpSpPr>
          <a:xfrm>
            <a:off x="3802946" y="2636528"/>
            <a:ext cx="1538101" cy="484095"/>
            <a:chOff x="0" y="1778"/>
            <a:chExt cx="1538100" cy="484093"/>
          </a:xfrm>
        </p:grpSpPr>
        <p:sp>
          <p:nvSpPr>
            <p:cNvPr id="303" name="Rounded Rectangle"/>
            <p:cNvSpPr/>
            <p:nvPr/>
          </p:nvSpPr>
          <p:spPr>
            <a:xfrm>
              <a:off x="0" y="22575"/>
              <a:ext cx="1538101" cy="442501"/>
            </a:xfrm>
            <a:prstGeom prst="roundRect">
              <a:avLst>
                <a:gd name="adj" fmla="val 50000"/>
              </a:avLst>
            </a:prstGeom>
            <a:solidFill>
              <a:srgbClr val="674EA7"/>
            </a:solidFill>
            <a:ln w="12700" cap="flat">
              <a:noFill/>
              <a:miter lim="400000"/>
            </a:ln>
            <a:effectLst/>
          </p:spPr>
          <p:txBody>
            <a:bodyPr wrap="square" lIns="0" tIns="0" rIns="0" bIns="0" numCol="1" anchor="ctr">
              <a:noAutofit/>
            </a:bodyPr>
            <a:lstStyle/>
            <a:p>
              <a:pPr algn="ctr">
                <a:defRPr>
                  <a:solidFill>
                    <a:srgbClr val="FFFFFF"/>
                  </a:solidFill>
                </a:defRPr>
              </a:pPr>
            </a:p>
          </p:txBody>
        </p:sp>
        <p:sp>
          <p:nvSpPr>
            <p:cNvPr id="304" name="Besoin des utilisateurs"/>
            <p:cNvSpPr txBox="1"/>
            <p:nvPr/>
          </p:nvSpPr>
          <p:spPr>
            <a:xfrm>
              <a:off x="64801" y="1778"/>
              <a:ext cx="1408498" cy="4840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000">
                  <a:solidFill>
                    <a:srgbClr val="FFFFFF"/>
                  </a:solidFill>
                  <a:latin typeface="Helvetica Neue"/>
                  <a:ea typeface="Helvetica Neue"/>
                  <a:cs typeface="Helvetica Neue"/>
                  <a:sym typeface="Helvetica Neue"/>
                </a:defRPr>
              </a:lvl1pPr>
            </a:lstStyle>
            <a:p>
              <a:pPr/>
              <a:r>
                <a:t>Besoin des utilisateurs</a:t>
              </a:r>
            </a:p>
          </p:txBody>
        </p:sp>
      </p:grpSp>
      <p:sp>
        <p:nvSpPr>
          <p:cNvPr id="306" name="Google Shape;206;p18"/>
          <p:cNvSpPr txBox="1"/>
          <p:nvPr/>
        </p:nvSpPr>
        <p:spPr>
          <a:xfrm>
            <a:off x="3219099" y="1571425"/>
            <a:ext cx="2705801" cy="4558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800">
                <a:solidFill>
                  <a:srgbClr val="FFFFFF"/>
                </a:solidFill>
                <a:latin typeface="Helvetica Neue"/>
                <a:ea typeface="Helvetica Neue"/>
                <a:cs typeface="Helvetica Neue"/>
                <a:sym typeface="Helvetica Neue"/>
              </a:defRPr>
            </a:lvl1pPr>
          </a:lstStyle>
          <a:p>
            <a:pPr/>
            <a:r>
              <a:t>Le modèle des 4+1 vues</a:t>
            </a:r>
          </a:p>
        </p:txBody>
      </p:sp>
      <p:sp>
        <p:nvSpPr>
          <p:cNvPr id="307" name="Google Shape;207;p18"/>
          <p:cNvSpPr txBox="1"/>
          <p:nvPr/>
        </p:nvSpPr>
        <p:spPr>
          <a:xfrm>
            <a:off x="1031474" y="110174"/>
            <a:ext cx="7731002"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marL="457200" indent="-457200">
              <a:buClr>
                <a:srgbClr val="FFFFFF"/>
              </a:buClr>
              <a:buSzPts val="3600"/>
              <a:buAutoNum type="romanUcPeriod" startAt="1"/>
              <a:defRPr sz="3600">
                <a:solidFill>
                  <a:srgbClr val="FFFFFF"/>
                </a:solidFill>
                <a:latin typeface="Helvetica Neue"/>
                <a:ea typeface="Helvetica Neue"/>
                <a:cs typeface="Helvetica Neue"/>
                <a:sym typeface="Helvetica Neue"/>
              </a:defRPr>
            </a:lvl1pPr>
          </a:lstStyle>
          <a:p>
            <a:pPr/>
            <a:r>
              <a:t>UML pour modéliser</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Google Shape;212;p19"/>
          <p:cNvSpPr txBox="1"/>
          <p:nvPr/>
        </p:nvSpPr>
        <p:spPr>
          <a:xfrm>
            <a:off x="1031474" y="110174"/>
            <a:ext cx="7731002"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3600">
                <a:solidFill>
                  <a:srgbClr val="FFFFFF"/>
                </a:solidFill>
                <a:latin typeface="Helvetica Neue"/>
                <a:ea typeface="Helvetica Neue"/>
                <a:cs typeface="Helvetica Neue"/>
                <a:sym typeface="Helvetica Neue"/>
              </a:defRPr>
            </a:lvl1pPr>
          </a:lstStyle>
          <a:p>
            <a:pPr/>
            <a:r>
              <a:t>II. Vue besoin utilisateur</a:t>
            </a:r>
          </a:p>
        </p:txBody>
      </p:sp>
      <p:sp>
        <p:nvSpPr>
          <p:cNvPr id="314" name="Google Shape;213;p19"/>
          <p:cNvSpPr txBox="1"/>
          <p:nvPr/>
        </p:nvSpPr>
        <p:spPr>
          <a:xfrm>
            <a:off x="2975386" y="1156424"/>
            <a:ext cx="3170577" cy="4558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800">
                <a:solidFill>
                  <a:srgbClr val="FFFFFF"/>
                </a:solidFill>
                <a:latin typeface="Helvetica Neue"/>
                <a:ea typeface="Helvetica Neue"/>
                <a:cs typeface="Helvetica Neue"/>
                <a:sym typeface="Helvetica Neue"/>
              </a:defRPr>
            </a:lvl1pPr>
          </a:lstStyle>
          <a:p>
            <a:pPr/>
            <a:r>
              <a:t>Le diagramme de “use-case”</a:t>
            </a:r>
          </a:p>
        </p:txBody>
      </p:sp>
      <p:sp>
        <p:nvSpPr>
          <p:cNvPr id="315" name="Google Shape;214;p19"/>
          <p:cNvSpPr txBox="1"/>
          <p:nvPr/>
        </p:nvSpPr>
        <p:spPr>
          <a:xfrm>
            <a:off x="1042799" y="1942375"/>
            <a:ext cx="7058402" cy="10146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42900">
              <a:buClr>
                <a:srgbClr val="FFFFFF"/>
              </a:buClr>
              <a:buSzPts val="1800"/>
              <a:buFont typeface="Helvetica"/>
              <a:buChar char="➔"/>
              <a:defRPr sz="1800">
                <a:solidFill>
                  <a:srgbClr val="FFFFFF"/>
                </a:solidFill>
                <a:latin typeface="Helvetica Neue"/>
                <a:ea typeface="Helvetica Neue"/>
                <a:cs typeface="Helvetica Neue"/>
                <a:sym typeface="Helvetica Neue"/>
              </a:defRPr>
            </a:pPr>
            <a:r>
              <a:t>Schéma qui regroupe les activités d’un utilisateur</a:t>
            </a:r>
          </a:p>
          <a:p>
            <a:pPr marL="457200" indent="-342900">
              <a:buClr>
                <a:srgbClr val="FFFFFF"/>
              </a:buClr>
              <a:buSzPts val="1800"/>
              <a:buFont typeface="Helvetica"/>
              <a:buChar char="➔"/>
              <a:defRPr sz="1800">
                <a:solidFill>
                  <a:srgbClr val="FFFFFF"/>
                </a:solidFill>
                <a:latin typeface="Helvetica Neue"/>
                <a:ea typeface="Helvetica Neue"/>
                <a:cs typeface="Helvetica Neue"/>
                <a:sym typeface="Helvetica Neue"/>
              </a:defRPr>
            </a:pPr>
            <a:r>
              <a:t>Matérialiser le besoin utilisateur (souvent non tech) sous une forme simple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Google Shape;219;p20"/>
          <p:cNvSpPr txBox="1"/>
          <p:nvPr/>
        </p:nvSpPr>
        <p:spPr>
          <a:xfrm>
            <a:off x="1031474" y="110174"/>
            <a:ext cx="7731002"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3600">
                <a:solidFill>
                  <a:srgbClr val="FFFFFF"/>
                </a:solidFill>
                <a:latin typeface="Helvetica Neue"/>
                <a:ea typeface="Helvetica Neue"/>
                <a:cs typeface="Helvetica Neue"/>
                <a:sym typeface="Helvetica Neue"/>
              </a:defRPr>
            </a:lvl1pPr>
          </a:lstStyle>
          <a:p>
            <a:pPr/>
            <a:r>
              <a:t>II. Vue besoin utilisateur</a:t>
            </a:r>
          </a:p>
        </p:txBody>
      </p:sp>
      <p:sp>
        <p:nvSpPr>
          <p:cNvPr id="318" name="Google Shape;220;p20"/>
          <p:cNvSpPr txBox="1"/>
          <p:nvPr/>
        </p:nvSpPr>
        <p:spPr>
          <a:xfrm>
            <a:off x="2972733" y="950318"/>
            <a:ext cx="3198534" cy="4558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800">
                <a:solidFill>
                  <a:srgbClr val="FFFFFF"/>
                </a:solidFill>
                <a:latin typeface="Helvetica Neue"/>
                <a:ea typeface="Helvetica Neue"/>
                <a:cs typeface="Helvetica Neue"/>
                <a:sym typeface="Helvetica Neue"/>
              </a:defRPr>
            </a:lvl1pPr>
          </a:lstStyle>
          <a:p>
            <a:pPr/>
            <a:r>
              <a:t>Le diagramme de “use-case”</a:t>
            </a:r>
          </a:p>
        </p:txBody>
      </p:sp>
      <p:sp>
        <p:nvSpPr>
          <p:cNvPr id="319" name="Google Shape;221;p20"/>
          <p:cNvSpPr/>
          <p:nvPr/>
        </p:nvSpPr>
        <p:spPr>
          <a:xfrm>
            <a:off x="1064775" y="2371949"/>
            <a:ext cx="1154401" cy="399601"/>
          </a:xfrm>
          <a:prstGeom prst="ellipse">
            <a:avLst/>
          </a:prstGeom>
          <a:ln>
            <a:solidFill>
              <a:srgbClr val="D9D9D9"/>
            </a:solidFill>
          </a:ln>
        </p:spPr>
        <p:txBody>
          <a:bodyPr lIns="0" tIns="0" rIns="0" bIns="0" anchor="ctr"/>
          <a:lstStyle/>
          <a:p>
            <a:pPr>
              <a:defRPr>
                <a:solidFill>
                  <a:srgbClr val="000000"/>
                </a:solidFill>
              </a:defRPr>
            </a:pPr>
          </a:p>
        </p:txBody>
      </p:sp>
      <p:sp>
        <p:nvSpPr>
          <p:cNvPr id="320" name="Google Shape;222;p20"/>
          <p:cNvSpPr txBox="1"/>
          <p:nvPr/>
        </p:nvSpPr>
        <p:spPr>
          <a:xfrm>
            <a:off x="2449650" y="1778064"/>
            <a:ext cx="1850101" cy="3810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a:solidFill>
                  <a:srgbClr val="FFFFFF"/>
                </a:solidFill>
                <a:latin typeface="Helvetica Neue"/>
                <a:ea typeface="Helvetica Neue"/>
                <a:cs typeface="Helvetica Neue"/>
                <a:sym typeface="Helvetica Neue"/>
              </a:defRPr>
            </a:lvl1pPr>
          </a:lstStyle>
          <a:p>
            <a:pPr/>
            <a:r>
              <a:t>Association</a:t>
            </a:r>
          </a:p>
        </p:txBody>
      </p:sp>
      <p:sp>
        <p:nvSpPr>
          <p:cNvPr id="321" name="Google Shape;223;p20"/>
          <p:cNvSpPr txBox="1"/>
          <p:nvPr/>
        </p:nvSpPr>
        <p:spPr>
          <a:xfrm>
            <a:off x="2449650" y="2381214"/>
            <a:ext cx="1850101" cy="3810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a:solidFill>
                  <a:srgbClr val="FFFFFF"/>
                </a:solidFill>
                <a:latin typeface="Helvetica Neue"/>
                <a:ea typeface="Helvetica Neue"/>
                <a:cs typeface="Helvetica Neue"/>
                <a:sym typeface="Helvetica Neue"/>
              </a:defRPr>
            </a:lvl1pPr>
          </a:lstStyle>
          <a:p>
            <a:pPr/>
            <a:r>
              <a:t>Cas d’utilisation</a:t>
            </a:r>
          </a:p>
        </p:txBody>
      </p:sp>
      <p:sp>
        <p:nvSpPr>
          <p:cNvPr id="322" name="Google Shape;224;p20"/>
          <p:cNvSpPr/>
          <p:nvPr/>
        </p:nvSpPr>
        <p:spPr>
          <a:xfrm>
            <a:off x="1161925" y="2982499"/>
            <a:ext cx="1057201" cy="614101"/>
          </a:xfrm>
          <a:prstGeom prst="rect">
            <a:avLst/>
          </a:prstGeom>
          <a:ln>
            <a:solidFill>
              <a:srgbClr val="D9D9D9"/>
            </a:solidFill>
          </a:ln>
        </p:spPr>
        <p:txBody>
          <a:bodyPr lIns="0" tIns="0" rIns="0" bIns="0" anchor="ctr"/>
          <a:lstStyle/>
          <a:p>
            <a:pPr>
              <a:defRPr>
                <a:solidFill>
                  <a:srgbClr val="000000"/>
                </a:solidFill>
              </a:defRPr>
            </a:pPr>
          </a:p>
        </p:txBody>
      </p:sp>
      <p:sp>
        <p:nvSpPr>
          <p:cNvPr id="323" name="Google Shape;225;p20"/>
          <p:cNvSpPr txBox="1"/>
          <p:nvPr/>
        </p:nvSpPr>
        <p:spPr>
          <a:xfrm>
            <a:off x="2449650" y="3099014"/>
            <a:ext cx="1850101" cy="3810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a:solidFill>
                  <a:srgbClr val="FFFFFF"/>
                </a:solidFill>
                <a:latin typeface="Helvetica Neue"/>
                <a:ea typeface="Helvetica Neue"/>
                <a:cs typeface="Helvetica Neue"/>
                <a:sym typeface="Helvetica Neue"/>
              </a:defRPr>
            </a:lvl1pPr>
          </a:lstStyle>
          <a:p>
            <a:pPr/>
            <a:r>
              <a:t>Système</a:t>
            </a:r>
          </a:p>
        </p:txBody>
      </p:sp>
      <p:grpSp>
        <p:nvGrpSpPr>
          <p:cNvPr id="326" name="Google Shape;226;p20"/>
          <p:cNvGrpSpPr/>
          <p:nvPr/>
        </p:nvGrpSpPr>
        <p:grpSpPr>
          <a:xfrm>
            <a:off x="1531375" y="3744774"/>
            <a:ext cx="318301" cy="310801"/>
            <a:chOff x="0" y="0"/>
            <a:chExt cx="318299" cy="310799"/>
          </a:xfrm>
        </p:grpSpPr>
        <p:sp>
          <p:nvSpPr>
            <p:cNvPr id="324" name="Shape"/>
            <p:cNvSpPr/>
            <p:nvPr/>
          </p:nvSpPr>
          <p:spPr>
            <a:xfrm>
              <a:off x="91584" y="92736"/>
              <a:ext cx="135132" cy="323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1186" y="0"/>
                    <a:pt x="2650" y="0"/>
                  </a:cubicBezTo>
                  <a:cubicBezTo>
                    <a:pt x="4113" y="0"/>
                    <a:pt x="5300" y="4835"/>
                    <a:pt x="5300" y="10800"/>
                  </a:cubicBezTo>
                  <a:cubicBezTo>
                    <a:pt x="5300" y="16765"/>
                    <a:pt x="4113" y="21600"/>
                    <a:pt x="2650" y="21600"/>
                  </a:cubicBezTo>
                  <a:cubicBezTo>
                    <a:pt x="1186" y="21600"/>
                    <a:pt x="0" y="16765"/>
                    <a:pt x="0" y="10800"/>
                  </a:cubicBezTo>
                  <a:moveTo>
                    <a:pt x="16300" y="10800"/>
                  </a:moveTo>
                  <a:cubicBezTo>
                    <a:pt x="16300" y="4835"/>
                    <a:pt x="17487" y="0"/>
                    <a:pt x="18950" y="0"/>
                  </a:cubicBezTo>
                  <a:cubicBezTo>
                    <a:pt x="20414" y="0"/>
                    <a:pt x="21600" y="4835"/>
                    <a:pt x="21600" y="10800"/>
                  </a:cubicBezTo>
                  <a:cubicBezTo>
                    <a:pt x="21600" y="16765"/>
                    <a:pt x="20414" y="21600"/>
                    <a:pt x="18950" y="21600"/>
                  </a:cubicBezTo>
                  <a:cubicBezTo>
                    <a:pt x="17487" y="21600"/>
                    <a:pt x="16300" y="16765"/>
                    <a:pt x="16300" y="10800"/>
                  </a:cubicBezTo>
                </a:path>
              </a:pathLst>
            </a:custGeom>
            <a:noFill/>
            <a:ln w="9525" cap="flat">
              <a:solidFill>
                <a:srgbClr val="D9D9D9"/>
              </a:solidFill>
              <a:prstDash val="solid"/>
              <a:round/>
            </a:ln>
            <a:effectLst/>
          </p:spPr>
          <p:txBody>
            <a:bodyPr wrap="square" lIns="0" tIns="0" rIns="0" bIns="0" numCol="1" anchor="ctr">
              <a:noAutofit/>
            </a:bodyPr>
            <a:lstStyle/>
            <a:p>
              <a:pPr>
                <a:defRPr>
                  <a:solidFill>
                    <a:srgbClr val="000000"/>
                  </a:solidFill>
                </a:defRPr>
              </a:pPr>
            </a:p>
          </p:txBody>
        </p:sp>
        <p:sp>
          <p:nvSpPr>
            <p:cNvPr id="325" name="Shape"/>
            <p:cNvSpPr/>
            <p:nvPr/>
          </p:nvSpPr>
          <p:spPr>
            <a:xfrm>
              <a:off x="0" y="0"/>
              <a:ext cx="318300" cy="310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946" y="15510"/>
                  </a:moveTo>
                  <a:cubicBezTo>
                    <a:pt x="8849" y="18190"/>
                    <a:pt x="12747" y="18190"/>
                    <a:pt x="16640" y="15510"/>
                  </a:cubicBezTo>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noFill/>
            <a:ln w="9525" cap="flat">
              <a:solidFill>
                <a:srgbClr val="D9D9D9"/>
              </a:solidFill>
              <a:prstDash val="solid"/>
              <a:round/>
            </a:ln>
            <a:effectLst/>
          </p:spPr>
          <p:txBody>
            <a:bodyPr wrap="square" lIns="0" tIns="0" rIns="0" bIns="0" numCol="1" anchor="ctr">
              <a:noAutofit/>
            </a:bodyPr>
            <a:lstStyle/>
            <a:p>
              <a:pPr>
                <a:defRPr>
                  <a:solidFill>
                    <a:srgbClr val="000000"/>
                  </a:solidFill>
                </a:defRPr>
              </a:pPr>
            </a:p>
          </p:txBody>
        </p:sp>
      </p:grpSp>
      <p:sp>
        <p:nvSpPr>
          <p:cNvPr id="327" name="Google Shape;227;p20"/>
          <p:cNvSpPr/>
          <p:nvPr/>
        </p:nvSpPr>
        <p:spPr>
          <a:xfrm flipH="1">
            <a:off x="1687224" y="4055574"/>
            <a:ext cx="3301" cy="384901"/>
          </a:xfrm>
          <a:prstGeom prst="line">
            <a:avLst/>
          </a:prstGeom>
          <a:ln>
            <a:solidFill>
              <a:srgbClr val="D9D9D9"/>
            </a:solidFill>
          </a:ln>
        </p:spPr>
        <p:txBody>
          <a:bodyPr lIns="0" tIns="0" rIns="0" bIns="0"/>
          <a:lstStyle/>
          <a:p>
            <a:pPr/>
          </a:p>
        </p:txBody>
      </p:sp>
      <p:sp>
        <p:nvSpPr>
          <p:cNvPr id="328" name="Google Shape;228;p20"/>
          <p:cNvSpPr/>
          <p:nvPr/>
        </p:nvSpPr>
        <p:spPr>
          <a:xfrm>
            <a:off x="1690524" y="4055574"/>
            <a:ext cx="189301" cy="214801"/>
          </a:xfrm>
          <a:prstGeom prst="line">
            <a:avLst/>
          </a:prstGeom>
          <a:ln>
            <a:solidFill>
              <a:srgbClr val="D9D9D9"/>
            </a:solidFill>
          </a:ln>
        </p:spPr>
        <p:txBody>
          <a:bodyPr lIns="0" tIns="0" rIns="0" bIns="0"/>
          <a:lstStyle/>
          <a:p>
            <a:pPr/>
          </a:p>
        </p:txBody>
      </p:sp>
      <p:sp>
        <p:nvSpPr>
          <p:cNvPr id="329" name="Google Shape;229;p20"/>
          <p:cNvSpPr/>
          <p:nvPr/>
        </p:nvSpPr>
        <p:spPr>
          <a:xfrm flipH="1">
            <a:off x="1502424" y="4055574"/>
            <a:ext cx="188101" cy="214801"/>
          </a:xfrm>
          <a:prstGeom prst="line">
            <a:avLst/>
          </a:prstGeom>
          <a:ln>
            <a:solidFill>
              <a:srgbClr val="D9D9D9"/>
            </a:solidFill>
          </a:ln>
        </p:spPr>
        <p:txBody>
          <a:bodyPr lIns="0" tIns="0" rIns="0" bIns="0"/>
          <a:lstStyle/>
          <a:p>
            <a:pPr/>
          </a:p>
        </p:txBody>
      </p:sp>
      <p:sp>
        <p:nvSpPr>
          <p:cNvPr id="330" name="Google Shape;230;p20"/>
          <p:cNvSpPr/>
          <p:nvPr/>
        </p:nvSpPr>
        <p:spPr>
          <a:xfrm>
            <a:off x="1690524" y="4440475"/>
            <a:ext cx="189301" cy="214801"/>
          </a:xfrm>
          <a:prstGeom prst="line">
            <a:avLst/>
          </a:prstGeom>
          <a:ln>
            <a:solidFill>
              <a:srgbClr val="D9D9D9"/>
            </a:solidFill>
          </a:ln>
        </p:spPr>
        <p:txBody>
          <a:bodyPr lIns="0" tIns="0" rIns="0" bIns="0"/>
          <a:lstStyle/>
          <a:p>
            <a:pPr/>
          </a:p>
        </p:txBody>
      </p:sp>
      <p:sp>
        <p:nvSpPr>
          <p:cNvPr id="331" name="Google Shape;231;p20"/>
          <p:cNvSpPr/>
          <p:nvPr/>
        </p:nvSpPr>
        <p:spPr>
          <a:xfrm flipH="1">
            <a:off x="1502424" y="4440475"/>
            <a:ext cx="188101" cy="214801"/>
          </a:xfrm>
          <a:prstGeom prst="line">
            <a:avLst/>
          </a:prstGeom>
          <a:ln>
            <a:solidFill>
              <a:srgbClr val="D9D9D9"/>
            </a:solidFill>
          </a:ln>
        </p:spPr>
        <p:txBody>
          <a:bodyPr lIns="0" tIns="0" rIns="0" bIns="0"/>
          <a:lstStyle/>
          <a:p>
            <a:pPr/>
          </a:p>
        </p:txBody>
      </p:sp>
      <p:sp>
        <p:nvSpPr>
          <p:cNvPr id="332" name="Google Shape;232;p20"/>
          <p:cNvSpPr txBox="1"/>
          <p:nvPr/>
        </p:nvSpPr>
        <p:spPr>
          <a:xfrm>
            <a:off x="2449650" y="3972439"/>
            <a:ext cx="1850101" cy="3810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a:solidFill>
                  <a:srgbClr val="FFFFFF"/>
                </a:solidFill>
                <a:latin typeface="Helvetica Neue"/>
                <a:ea typeface="Helvetica Neue"/>
                <a:cs typeface="Helvetica Neue"/>
                <a:sym typeface="Helvetica Neue"/>
              </a:defRPr>
            </a:lvl1pPr>
          </a:lstStyle>
          <a:p>
            <a:pPr/>
            <a:r>
              <a:t>Acteur</a:t>
            </a:r>
          </a:p>
        </p:txBody>
      </p:sp>
      <p:sp>
        <p:nvSpPr>
          <p:cNvPr id="333" name="Google Shape;233;p20"/>
          <p:cNvSpPr/>
          <p:nvPr/>
        </p:nvSpPr>
        <p:spPr>
          <a:xfrm flipV="1">
            <a:off x="5007374" y="1987024"/>
            <a:ext cx="1006502" cy="7501"/>
          </a:xfrm>
          <a:prstGeom prst="line">
            <a:avLst/>
          </a:prstGeom>
          <a:ln w="12700">
            <a:solidFill>
              <a:srgbClr val="D9D9D9"/>
            </a:solidFill>
            <a:tailEnd type="triangle"/>
          </a:ln>
        </p:spPr>
        <p:txBody>
          <a:bodyPr lIns="0" tIns="0" rIns="0" bIns="0"/>
          <a:lstStyle/>
          <a:p>
            <a:pPr/>
          </a:p>
        </p:txBody>
      </p:sp>
      <p:sp>
        <p:nvSpPr>
          <p:cNvPr id="334" name="Google Shape;234;p20"/>
          <p:cNvSpPr/>
          <p:nvPr/>
        </p:nvSpPr>
        <p:spPr>
          <a:xfrm>
            <a:off x="1094324" y="1990774"/>
            <a:ext cx="1095301" cy="1"/>
          </a:xfrm>
          <a:prstGeom prst="line">
            <a:avLst/>
          </a:prstGeom>
          <a:ln>
            <a:solidFill>
              <a:srgbClr val="D9D9D9"/>
            </a:solidFill>
          </a:ln>
        </p:spPr>
        <p:txBody>
          <a:bodyPr lIns="0" tIns="0" rIns="0" bIns="0"/>
          <a:lstStyle/>
          <a:p>
            <a:pPr/>
          </a:p>
        </p:txBody>
      </p:sp>
      <p:sp>
        <p:nvSpPr>
          <p:cNvPr id="335" name="Google Shape;235;p20"/>
          <p:cNvSpPr txBox="1"/>
          <p:nvPr/>
        </p:nvSpPr>
        <p:spPr>
          <a:xfrm>
            <a:off x="6294999" y="1778064"/>
            <a:ext cx="1850101" cy="3810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a:solidFill>
                  <a:srgbClr val="FFFFFF"/>
                </a:solidFill>
                <a:latin typeface="Helvetica Neue"/>
                <a:ea typeface="Helvetica Neue"/>
                <a:cs typeface="Helvetica Neue"/>
                <a:sym typeface="Helvetica Neue"/>
              </a:defRPr>
            </a:lvl1pPr>
          </a:lstStyle>
          <a:p>
            <a:pPr/>
            <a:r>
              <a:t>Généralisation</a:t>
            </a:r>
          </a:p>
        </p:txBody>
      </p:sp>
      <p:sp>
        <p:nvSpPr>
          <p:cNvPr id="336" name="Google Shape;236;p20"/>
          <p:cNvSpPr/>
          <p:nvPr/>
        </p:nvSpPr>
        <p:spPr>
          <a:xfrm>
            <a:off x="5007362" y="2571750"/>
            <a:ext cx="74101" cy="0"/>
          </a:xfrm>
          <a:prstGeom prst="line">
            <a:avLst/>
          </a:prstGeom>
          <a:ln>
            <a:solidFill>
              <a:srgbClr val="D9D9D9"/>
            </a:solidFill>
          </a:ln>
        </p:spPr>
        <p:txBody>
          <a:bodyPr lIns="0" tIns="0" rIns="0" bIns="0"/>
          <a:lstStyle/>
          <a:p>
            <a:pPr/>
          </a:p>
        </p:txBody>
      </p:sp>
      <p:sp>
        <p:nvSpPr>
          <p:cNvPr id="337" name="Google Shape;237;p20"/>
          <p:cNvSpPr/>
          <p:nvPr/>
        </p:nvSpPr>
        <p:spPr>
          <a:xfrm>
            <a:off x="5137563" y="2571750"/>
            <a:ext cx="74101" cy="0"/>
          </a:xfrm>
          <a:prstGeom prst="line">
            <a:avLst/>
          </a:prstGeom>
          <a:ln>
            <a:solidFill>
              <a:srgbClr val="D9D9D9"/>
            </a:solidFill>
          </a:ln>
        </p:spPr>
        <p:txBody>
          <a:bodyPr lIns="0" tIns="0" rIns="0" bIns="0"/>
          <a:lstStyle/>
          <a:p>
            <a:pPr/>
          </a:p>
        </p:txBody>
      </p:sp>
      <p:sp>
        <p:nvSpPr>
          <p:cNvPr id="338" name="Google Shape;238;p20"/>
          <p:cNvSpPr/>
          <p:nvPr/>
        </p:nvSpPr>
        <p:spPr>
          <a:xfrm>
            <a:off x="5263362" y="2571750"/>
            <a:ext cx="74101" cy="0"/>
          </a:xfrm>
          <a:prstGeom prst="line">
            <a:avLst/>
          </a:prstGeom>
          <a:ln>
            <a:solidFill>
              <a:srgbClr val="D9D9D9"/>
            </a:solidFill>
          </a:ln>
        </p:spPr>
        <p:txBody>
          <a:bodyPr lIns="0" tIns="0" rIns="0" bIns="0"/>
          <a:lstStyle/>
          <a:p>
            <a:pPr/>
          </a:p>
        </p:txBody>
      </p:sp>
      <p:sp>
        <p:nvSpPr>
          <p:cNvPr id="339" name="Google Shape;239;p20"/>
          <p:cNvSpPr/>
          <p:nvPr/>
        </p:nvSpPr>
        <p:spPr>
          <a:xfrm>
            <a:off x="5393563" y="2571750"/>
            <a:ext cx="74101" cy="0"/>
          </a:xfrm>
          <a:prstGeom prst="line">
            <a:avLst/>
          </a:prstGeom>
          <a:ln>
            <a:solidFill>
              <a:srgbClr val="D9D9D9"/>
            </a:solidFill>
          </a:ln>
        </p:spPr>
        <p:txBody>
          <a:bodyPr lIns="0" tIns="0" rIns="0" bIns="0"/>
          <a:lstStyle/>
          <a:p>
            <a:pPr/>
          </a:p>
        </p:txBody>
      </p:sp>
      <p:sp>
        <p:nvSpPr>
          <p:cNvPr id="340" name="Google Shape;240;p20"/>
          <p:cNvSpPr/>
          <p:nvPr/>
        </p:nvSpPr>
        <p:spPr>
          <a:xfrm>
            <a:off x="5500187" y="2571750"/>
            <a:ext cx="74101" cy="0"/>
          </a:xfrm>
          <a:prstGeom prst="line">
            <a:avLst/>
          </a:prstGeom>
          <a:ln>
            <a:solidFill>
              <a:srgbClr val="D9D9D9"/>
            </a:solidFill>
          </a:ln>
        </p:spPr>
        <p:txBody>
          <a:bodyPr lIns="0" tIns="0" rIns="0" bIns="0"/>
          <a:lstStyle/>
          <a:p>
            <a:pPr/>
          </a:p>
        </p:txBody>
      </p:sp>
      <p:sp>
        <p:nvSpPr>
          <p:cNvPr id="341" name="Google Shape;241;p20"/>
          <p:cNvSpPr/>
          <p:nvPr/>
        </p:nvSpPr>
        <p:spPr>
          <a:xfrm>
            <a:off x="5630388" y="2571750"/>
            <a:ext cx="74101" cy="0"/>
          </a:xfrm>
          <a:prstGeom prst="line">
            <a:avLst/>
          </a:prstGeom>
          <a:ln>
            <a:solidFill>
              <a:srgbClr val="D9D9D9"/>
            </a:solidFill>
          </a:ln>
        </p:spPr>
        <p:txBody>
          <a:bodyPr lIns="0" tIns="0" rIns="0" bIns="0"/>
          <a:lstStyle/>
          <a:p>
            <a:pPr/>
          </a:p>
        </p:txBody>
      </p:sp>
      <p:sp>
        <p:nvSpPr>
          <p:cNvPr id="342" name="Google Shape;242;p20"/>
          <p:cNvSpPr/>
          <p:nvPr/>
        </p:nvSpPr>
        <p:spPr>
          <a:xfrm>
            <a:off x="5756188" y="2571750"/>
            <a:ext cx="74101" cy="0"/>
          </a:xfrm>
          <a:prstGeom prst="line">
            <a:avLst/>
          </a:prstGeom>
          <a:ln>
            <a:solidFill>
              <a:srgbClr val="D9D9D9"/>
            </a:solidFill>
          </a:ln>
        </p:spPr>
        <p:txBody>
          <a:bodyPr lIns="0" tIns="0" rIns="0" bIns="0"/>
          <a:lstStyle/>
          <a:p>
            <a:pPr/>
          </a:p>
        </p:txBody>
      </p:sp>
      <p:sp>
        <p:nvSpPr>
          <p:cNvPr id="343" name="Google Shape;243;p20"/>
          <p:cNvSpPr/>
          <p:nvPr/>
        </p:nvSpPr>
        <p:spPr>
          <a:xfrm>
            <a:off x="5886387" y="2571750"/>
            <a:ext cx="74101" cy="0"/>
          </a:xfrm>
          <a:prstGeom prst="line">
            <a:avLst/>
          </a:prstGeom>
          <a:ln>
            <a:solidFill>
              <a:srgbClr val="D9D9D9"/>
            </a:solidFill>
            <a:tailEnd type="triangle"/>
          </a:ln>
        </p:spPr>
        <p:txBody>
          <a:bodyPr lIns="0" tIns="0" rIns="0" bIns="0"/>
          <a:lstStyle/>
          <a:p>
            <a:pPr/>
          </a:p>
        </p:txBody>
      </p:sp>
      <p:sp>
        <p:nvSpPr>
          <p:cNvPr id="344" name="Google Shape;244;p20"/>
          <p:cNvSpPr/>
          <p:nvPr/>
        </p:nvSpPr>
        <p:spPr>
          <a:xfrm>
            <a:off x="5034050" y="3289549"/>
            <a:ext cx="74101" cy="1"/>
          </a:xfrm>
          <a:prstGeom prst="line">
            <a:avLst/>
          </a:prstGeom>
          <a:ln>
            <a:solidFill>
              <a:srgbClr val="D9D9D9"/>
            </a:solidFill>
          </a:ln>
        </p:spPr>
        <p:txBody>
          <a:bodyPr lIns="0" tIns="0" rIns="0" bIns="0"/>
          <a:lstStyle/>
          <a:p>
            <a:pPr/>
          </a:p>
        </p:txBody>
      </p:sp>
      <p:sp>
        <p:nvSpPr>
          <p:cNvPr id="345" name="Google Shape;245;p20"/>
          <p:cNvSpPr/>
          <p:nvPr/>
        </p:nvSpPr>
        <p:spPr>
          <a:xfrm>
            <a:off x="5164249" y="3289549"/>
            <a:ext cx="74101" cy="1"/>
          </a:xfrm>
          <a:prstGeom prst="line">
            <a:avLst/>
          </a:prstGeom>
          <a:ln>
            <a:solidFill>
              <a:srgbClr val="D9D9D9"/>
            </a:solidFill>
          </a:ln>
        </p:spPr>
        <p:txBody>
          <a:bodyPr lIns="0" tIns="0" rIns="0" bIns="0"/>
          <a:lstStyle/>
          <a:p>
            <a:pPr/>
          </a:p>
        </p:txBody>
      </p:sp>
      <p:sp>
        <p:nvSpPr>
          <p:cNvPr id="346" name="Google Shape;246;p20"/>
          <p:cNvSpPr/>
          <p:nvPr/>
        </p:nvSpPr>
        <p:spPr>
          <a:xfrm>
            <a:off x="5290049" y="3289549"/>
            <a:ext cx="74101" cy="1"/>
          </a:xfrm>
          <a:prstGeom prst="line">
            <a:avLst/>
          </a:prstGeom>
          <a:ln>
            <a:solidFill>
              <a:srgbClr val="D9D9D9"/>
            </a:solidFill>
          </a:ln>
        </p:spPr>
        <p:txBody>
          <a:bodyPr lIns="0" tIns="0" rIns="0" bIns="0"/>
          <a:lstStyle/>
          <a:p>
            <a:pPr/>
          </a:p>
        </p:txBody>
      </p:sp>
      <p:sp>
        <p:nvSpPr>
          <p:cNvPr id="347" name="Google Shape;247;p20"/>
          <p:cNvSpPr/>
          <p:nvPr/>
        </p:nvSpPr>
        <p:spPr>
          <a:xfrm>
            <a:off x="5420250" y="3289549"/>
            <a:ext cx="74101" cy="1"/>
          </a:xfrm>
          <a:prstGeom prst="line">
            <a:avLst/>
          </a:prstGeom>
          <a:ln>
            <a:solidFill>
              <a:srgbClr val="D9D9D9"/>
            </a:solidFill>
          </a:ln>
        </p:spPr>
        <p:txBody>
          <a:bodyPr lIns="0" tIns="0" rIns="0" bIns="0"/>
          <a:lstStyle/>
          <a:p>
            <a:pPr/>
          </a:p>
        </p:txBody>
      </p:sp>
      <p:sp>
        <p:nvSpPr>
          <p:cNvPr id="348" name="Google Shape;248;p20"/>
          <p:cNvSpPr/>
          <p:nvPr/>
        </p:nvSpPr>
        <p:spPr>
          <a:xfrm>
            <a:off x="5526875" y="3289549"/>
            <a:ext cx="74101" cy="1"/>
          </a:xfrm>
          <a:prstGeom prst="line">
            <a:avLst/>
          </a:prstGeom>
          <a:ln>
            <a:solidFill>
              <a:srgbClr val="D9D9D9"/>
            </a:solidFill>
          </a:ln>
        </p:spPr>
        <p:txBody>
          <a:bodyPr lIns="0" tIns="0" rIns="0" bIns="0"/>
          <a:lstStyle/>
          <a:p>
            <a:pPr/>
          </a:p>
        </p:txBody>
      </p:sp>
      <p:sp>
        <p:nvSpPr>
          <p:cNvPr id="349" name="Google Shape;249;p20"/>
          <p:cNvSpPr/>
          <p:nvPr/>
        </p:nvSpPr>
        <p:spPr>
          <a:xfrm>
            <a:off x="5657074" y="3289549"/>
            <a:ext cx="74101" cy="1"/>
          </a:xfrm>
          <a:prstGeom prst="line">
            <a:avLst/>
          </a:prstGeom>
          <a:ln>
            <a:solidFill>
              <a:srgbClr val="D9D9D9"/>
            </a:solidFill>
          </a:ln>
        </p:spPr>
        <p:txBody>
          <a:bodyPr lIns="0" tIns="0" rIns="0" bIns="0"/>
          <a:lstStyle/>
          <a:p>
            <a:pPr/>
          </a:p>
        </p:txBody>
      </p:sp>
      <p:sp>
        <p:nvSpPr>
          <p:cNvPr id="350" name="Google Shape;250;p20"/>
          <p:cNvSpPr/>
          <p:nvPr/>
        </p:nvSpPr>
        <p:spPr>
          <a:xfrm>
            <a:off x="5782874" y="3289549"/>
            <a:ext cx="74101" cy="1"/>
          </a:xfrm>
          <a:prstGeom prst="line">
            <a:avLst/>
          </a:prstGeom>
          <a:ln>
            <a:solidFill>
              <a:srgbClr val="D9D9D9"/>
            </a:solidFill>
          </a:ln>
        </p:spPr>
        <p:txBody>
          <a:bodyPr lIns="0" tIns="0" rIns="0" bIns="0"/>
          <a:lstStyle/>
          <a:p>
            <a:pPr/>
          </a:p>
        </p:txBody>
      </p:sp>
      <p:sp>
        <p:nvSpPr>
          <p:cNvPr id="351" name="Google Shape;251;p20"/>
          <p:cNvSpPr/>
          <p:nvPr/>
        </p:nvSpPr>
        <p:spPr>
          <a:xfrm>
            <a:off x="5913075" y="3289549"/>
            <a:ext cx="74101" cy="1"/>
          </a:xfrm>
          <a:prstGeom prst="line">
            <a:avLst/>
          </a:prstGeom>
          <a:ln>
            <a:solidFill>
              <a:srgbClr val="D9D9D9"/>
            </a:solidFill>
            <a:tailEnd type="triangle"/>
          </a:ln>
        </p:spPr>
        <p:txBody>
          <a:bodyPr lIns="0" tIns="0" rIns="0" bIns="0"/>
          <a:lstStyle/>
          <a:p>
            <a:pPr/>
          </a:p>
        </p:txBody>
      </p:sp>
      <p:sp>
        <p:nvSpPr>
          <p:cNvPr id="352" name="Google Shape;252;p20"/>
          <p:cNvSpPr txBox="1"/>
          <p:nvPr/>
        </p:nvSpPr>
        <p:spPr>
          <a:xfrm>
            <a:off x="5144675" y="2250502"/>
            <a:ext cx="838501" cy="33169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1000">
                <a:solidFill>
                  <a:srgbClr val="FFFFFF"/>
                </a:solidFill>
                <a:latin typeface="Helvetica Neue"/>
                <a:ea typeface="Helvetica Neue"/>
                <a:cs typeface="Helvetica Neue"/>
                <a:sym typeface="Helvetica Neue"/>
              </a:defRPr>
            </a:lvl1pPr>
          </a:lstStyle>
          <a:p>
            <a:pPr/>
            <a:r>
              <a:t>&lt;includes&gt;</a:t>
            </a:r>
          </a:p>
        </p:txBody>
      </p:sp>
      <p:sp>
        <p:nvSpPr>
          <p:cNvPr id="353" name="Google Shape;253;p20"/>
          <p:cNvSpPr txBox="1"/>
          <p:nvPr/>
        </p:nvSpPr>
        <p:spPr>
          <a:xfrm>
            <a:off x="5148674" y="2960828"/>
            <a:ext cx="838501" cy="33169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1000">
                <a:solidFill>
                  <a:srgbClr val="FFFFFF"/>
                </a:solidFill>
                <a:latin typeface="Helvetica Neue"/>
                <a:ea typeface="Helvetica Neue"/>
                <a:cs typeface="Helvetica Neue"/>
                <a:sym typeface="Helvetica Neue"/>
              </a:defRPr>
            </a:lvl1pPr>
          </a:lstStyle>
          <a:p>
            <a:pPr/>
            <a:r>
              <a:t>&lt;extends&gt;</a:t>
            </a:r>
          </a:p>
        </p:txBody>
      </p:sp>
      <p:sp>
        <p:nvSpPr>
          <p:cNvPr id="354" name="Google Shape;254;p20"/>
          <p:cNvSpPr txBox="1"/>
          <p:nvPr/>
        </p:nvSpPr>
        <p:spPr>
          <a:xfrm>
            <a:off x="6301099" y="2381214"/>
            <a:ext cx="1850101" cy="3810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a:solidFill>
                  <a:srgbClr val="FFFFFF"/>
                </a:solidFill>
                <a:latin typeface="Helvetica Neue"/>
                <a:ea typeface="Helvetica Neue"/>
                <a:cs typeface="Helvetica Neue"/>
                <a:sym typeface="Helvetica Neue"/>
              </a:defRPr>
            </a:lvl1pPr>
          </a:lstStyle>
          <a:p>
            <a:pPr/>
            <a:r>
              <a:t>Inclusion</a:t>
            </a:r>
          </a:p>
        </p:txBody>
      </p:sp>
      <p:sp>
        <p:nvSpPr>
          <p:cNvPr id="355" name="Google Shape;255;p20"/>
          <p:cNvSpPr txBox="1"/>
          <p:nvPr/>
        </p:nvSpPr>
        <p:spPr>
          <a:xfrm>
            <a:off x="6299275" y="3099014"/>
            <a:ext cx="1850101" cy="3810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a:solidFill>
                  <a:srgbClr val="FFFFFF"/>
                </a:solidFill>
                <a:latin typeface="Helvetica Neue"/>
                <a:ea typeface="Helvetica Neue"/>
                <a:cs typeface="Helvetica Neue"/>
                <a:sym typeface="Helvetica Neue"/>
              </a:defRPr>
            </a:lvl1pPr>
          </a:lstStyle>
          <a:p>
            <a:pPr/>
            <a:r>
              <a:t>Extension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7" name="Google Shape;260;p21"/>
          <p:cNvSpPr txBox="1"/>
          <p:nvPr/>
        </p:nvSpPr>
        <p:spPr>
          <a:xfrm>
            <a:off x="1031474" y="110174"/>
            <a:ext cx="7731002" cy="716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3600">
                <a:solidFill>
                  <a:srgbClr val="FFFFFF"/>
                </a:solidFill>
                <a:latin typeface="Helvetica Neue"/>
                <a:ea typeface="Helvetica Neue"/>
                <a:cs typeface="Helvetica Neue"/>
                <a:sym typeface="Helvetica Neue"/>
              </a:defRPr>
            </a:lvl1pPr>
          </a:lstStyle>
          <a:p>
            <a:pPr/>
            <a:r>
              <a:t>II. Vue besoin utilisateur</a:t>
            </a:r>
          </a:p>
        </p:txBody>
      </p:sp>
      <p:sp>
        <p:nvSpPr>
          <p:cNvPr id="358" name="Google Shape;261;p21"/>
          <p:cNvSpPr txBox="1"/>
          <p:nvPr/>
        </p:nvSpPr>
        <p:spPr>
          <a:xfrm>
            <a:off x="3063750" y="785700"/>
            <a:ext cx="3016500" cy="4558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1800">
                <a:solidFill>
                  <a:srgbClr val="FFFFFF"/>
                </a:solidFill>
                <a:latin typeface="Helvetica Neue"/>
                <a:ea typeface="Helvetica Neue"/>
                <a:cs typeface="Helvetica Neue"/>
                <a:sym typeface="Helvetica Neue"/>
              </a:defRPr>
            </a:lvl1pPr>
          </a:lstStyle>
          <a:p>
            <a:pPr/>
            <a:r>
              <a:t>Exercice</a:t>
            </a:r>
          </a:p>
        </p:txBody>
      </p:sp>
      <p:sp>
        <p:nvSpPr>
          <p:cNvPr id="359" name="Google Shape;262;p21"/>
          <p:cNvSpPr txBox="1"/>
          <p:nvPr/>
        </p:nvSpPr>
        <p:spPr>
          <a:xfrm>
            <a:off x="1031474" y="1287600"/>
            <a:ext cx="7058402" cy="291893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gn="just">
              <a:defRPr sz="2000">
                <a:solidFill>
                  <a:srgbClr val="FFFFFF"/>
                </a:solidFill>
                <a:latin typeface="Helvetica Neue"/>
                <a:ea typeface="Helvetica Neue"/>
                <a:cs typeface="Helvetica Neue"/>
                <a:sym typeface="Helvetica Neue"/>
              </a:defRPr>
            </a:pPr>
            <a:r>
              <a:t>Réaliser le diagramme de use-case de ce scénario:</a:t>
            </a:r>
          </a:p>
          <a:p>
            <a:pPr algn="just">
              <a:defRPr>
                <a:solidFill>
                  <a:srgbClr val="000000"/>
                </a:solidFill>
              </a:defRPr>
            </a:pPr>
            <a:endParaRPr sz="2000">
              <a:solidFill>
                <a:srgbClr val="FFFFFF"/>
              </a:solidFill>
              <a:latin typeface="Helvetica Neue"/>
              <a:ea typeface="Helvetica Neue"/>
              <a:cs typeface="Helvetica Neue"/>
              <a:sym typeface="Helvetica Neue"/>
            </a:endParaRPr>
          </a:p>
          <a:p>
            <a:pPr algn="just">
              <a:defRPr sz="2000">
                <a:solidFill>
                  <a:srgbClr val="FFFFFF"/>
                </a:solidFill>
                <a:latin typeface="Helvetica Neue"/>
                <a:ea typeface="Helvetica Neue"/>
                <a:cs typeface="Helvetica Neue"/>
                <a:sym typeface="Helvetica Neue"/>
              </a:defRPr>
            </a:pPr>
            <a:r>
              <a:t>Un magasin dispose d’une caisse automatique. Un responsable magasin initialise la machine chaque matin (s’il ne l’a pas fait un conseiller peut s’en charger). Un client peut ensuite scanner ses articles un à un puis passer au paiement. On lui proposera plusieurs moyens de paiements ainsi que la possibilité de scanner des bons de réduction. A la suite de ce paiement le ticket de caisse est délivré.</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1B212C"/>
      </a:lt1>
      <a:dk2>
        <a:srgbClr val="A7A7A7"/>
      </a:dk2>
      <a:lt2>
        <a:srgbClr val="535353"/>
      </a:lt2>
      <a:accent1>
        <a:srgbClr val="0145AC"/>
      </a:accent1>
      <a:accent2>
        <a:srgbClr val="EECE1A"/>
      </a:accent2>
      <a:accent3>
        <a:srgbClr val="4E5567"/>
      </a:accent3>
      <a:accent4>
        <a:srgbClr val="F4D6AD"/>
      </a:accent4>
      <a:accent5>
        <a:srgbClr val="7890CD"/>
      </a:accent5>
      <a:accent6>
        <a:srgbClr val="F15E22"/>
      </a:accent6>
      <a:hlink>
        <a:srgbClr val="0000FF"/>
      </a:hlink>
      <a:folHlink>
        <a:srgbClr val="FF00FF"/>
      </a:folHlink>
    </a:clrScheme>
    <a:fontScheme name="Focus">
      <a:majorFont>
        <a:latin typeface="Arial"/>
        <a:ea typeface="Arial"/>
        <a:cs typeface="Arial"/>
      </a:majorFont>
      <a:minorFont>
        <a:latin typeface="Helvetica"/>
        <a:ea typeface="Helvetica"/>
        <a:cs typeface="Helvetica"/>
      </a:minorFont>
    </a:fontScheme>
    <a:fmtScheme name="Focu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ocus">
  <a:themeElements>
    <a:clrScheme name="Focus">
      <a:dk1>
        <a:srgbClr val="000000"/>
      </a:dk1>
      <a:lt1>
        <a:srgbClr val="FFFFFF"/>
      </a:lt1>
      <a:dk2>
        <a:srgbClr val="A7A7A7"/>
      </a:dk2>
      <a:lt2>
        <a:srgbClr val="535353"/>
      </a:lt2>
      <a:accent1>
        <a:srgbClr val="0145AC"/>
      </a:accent1>
      <a:accent2>
        <a:srgbClr val="EECE1A"/>
      </a:accent2>
      <a:accent3>
        <a:srgbClr val="4E5567"/>
      </a:accent3>
      <a:accent4>
        <a:srgbClr val="F4D6AD"/>
      </a:accent4>
      <a:accent5>
        <a:srgbClr val="7890CD"/>
      </a:accent5>
      <a:accent6>
        <a:srgbClr val="F15E22"/>
      </a:accent6>
      <a:hlink>
        <a:srgbClr val="0000FF"/>
      </a:hlink>
      <a:folHlink>
        <a:srgbClr val="FF00FF"/>
      </a:folHlink>
    </a:clrScheme>
    <a:fontScheme name="Focus">
      <a:majorFont>
        <a:latin typeface="Arial"/>
        <a:ea typeface="Arial"/>
        <a:cs typeface="Arial"/>
      </a:majorFont>
      <a:minorFont>
        <a:latin typeface="Helvetica"/>
        <a:ea typeface="Helvetica"/>
        <a:cs typeface="Helvetica"/>
      </a:minorFont>
    </a:fontScheme>
    <a:fmtScheme name="Focu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