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E2"/>
          </a:solidFill>
        </a:fill>
      </a:tcStyle>
    </a:wholeTbl>
    <a:band2H>
      <a:tcTxStyle b="def" i="def"/>
      <a:tcStyle>
        <a:tcBdr/>
        <a:fill>
          <a:solidFill>
            <a:srgbClr val="E6E8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 b="def" i="def"/>
      <a:tcStyle>
        <a:tcBdr/>
        <a:fill>
          <a:solidFill>
            <a:srgbClr val="E8E9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1CB"/>
          </a:solidFill>
        </a:fill>
      </a:tcStyle>
    </a:wholeTbl>
    <a:band2H>
      <a:tcTxStyle b="def" i="def"/>
      <a:tcStyle>
        <a:tcBdr/>
        <a:fill>
          <a:solidFill>
            <a:srgbClr val="FC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firstCol>
    <a:la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 rot="5400000">
            <a:off x="7500300" y="504"/>
            <a:ext cx="1643701" cy="1643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303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6" name="Google Shape;11;p2"/>
          <p:cNvGrpSpPr/>
          <p:nvPr/>
        </p:nvGrpSpPr>
        <p:grpSpPr>
          <a:xfrm>
            <a:off x="-1" y="490"/>
            <a:ext cx="5153707" cy="5134399"/>
            <a:chOff x="0" y="0"/>
            <a:chExt cx="5153705" cy="5134398"/>
          </a:xfrm>
        </p:grpSpPr>
        <p:sp>
          <p:nvSpPr>
            <p:cNvPr id="12" name="Google Shape;12;p2"/>
            <p:cNvSpPr/>
            <p:nvPr/>
          </p:nvSpPr>
          <p:spPr>
            <a:xfrm rot="16200000">
              <a:off x="9730" y="-9576"/>
              <a:ext cx="5134250" cy="515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6200000">
              <a:off x="7343" y="1134430"/>
              <a:ext cx="3982213" cy="39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95"/>
                  </a:moveTo>
                  <a:lnTo>
                    <a:pt x="1269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16200000">
              <a:off x="5786" y="-4290"/>
              <a:ext cx="2291521" cy="23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87836"/>
              <a:ext cx="2300101" cy="229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" name="Title Text"/>
          <p:cNvSpPr txBox="1"/>
          <p:nvPr>
            <p:ph type="title"/>
          </p:nvPr>
        </p:nvSpPr>
        <p:spPr>
          <a:xfrm>
            <a:off x="3537149" y="1578399"/>
            <a:ext cx="5017501" cy="15789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5083950" y="3924925"/>
            <a:ext cx="34707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06;p11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152" name="Google Shape;107;p11"/>
            <p:cNvSpPr/>
            <p:nvPr/>
          </p:nvSpPr>
          <p:spPr>
            <a:xfrm rot="5400000">
              <a:off x="1799" y="-1801"/>
              <a:ext cx="4734002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Google Shape;108;p11"/>
            <p:cNvSpPr/>
            <p:nvPr/>
          </p:nvSpPr>
          <p:spPr>
            <a:xfrm rot="5400000">
              <a:off x="434724" y="5700"/>
              <a:ext cx="4298102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Google Shape;109;p11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Google Shape;110;p11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Google Shape;111;p11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Google Shape;112;p11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" name="Google Shape;113;p11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" name="Google Shape;114;p11"/>
            <p:cNvSpPr/>
            <p:nvPr/>
          </p:nvSpPr>
          <p:spPr>
            <a:xfrm flipH="1">
              <a:off x="2501699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" name="Google Shape;115;p11"/>
            <p:cNvSpPr/>
            <p:nvPr/>
          </p:nvSpPr>
          <p:spPr>
            <a:xfrm rot="16200000">
              <a:off x="2454741" y="247780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" name="Google Shape;116;p11"/>
            <p:cNvSpPr/>
            <p:nvPr/>
          </p:nvSpPr>
          <p:spPr>
            <a:xfrm flipH="1">
              <a:off x="3558866" y="269296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" name="Google Shape;117;p11"/>
            <p:cNvSpPr/>
            <p:nvPr/>
          </p:nvSpPr>
          <p:spPr>
            <a:xfrm flipH="1">
              <a:off x="3738681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" name="Google Shape;118;p11"/>
            <p:cNvSpPr/>
            <p:nvPr/>
          </p:nvSpPr>
          <p:spPr>
            <a:xfrm rot="16200000">
              <a:off x="2641199" y="309501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4" name="Google Shape;119;p11"/>
            <p:cNvSpPr/>
            <p:nvPr/>
          </p:nvSpPr>
          <p:spPr>
            <a:xfrm flipH="1">
              <a:off x="2870249" y="330250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5" name="Google Shape;120;p11"/>
            <p:cNvSpPr/>
            <p:nvPr/>
          </p:nvSpPr>
          <p:spPr>
            <a:xfrm rot="16200000">
              <a:off x="2821014" y="371080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" name="Google Shape;121;p11"/>
            <p:cNvSpPr/>
            <p:nvPr/>
          </p:nvSpPr>
          <p:spPr>
            <a:xfrm flipH="1">
              <a:off x="3056047" y="3918294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7" name="Google Shape;122;p11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8" name="Google Shape;123;p11"/>
            <p:cNvSpPr/>
            <p:nvPr/>
          </p:nvSpPr>
          <p:spPr>
            <a:xfrm flipH="1">
              <a:off x="3928133" y="392595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9" name="Google Shape;124;p11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71" name="xx%"/>
          <p:cNvSpPr txBox="1"/>
          <p:nvPr>
            <p:ph type="title" hasCustomPrompt="1"/>
          </p:nvPr>
        </p:nvSpPr>
        <p:spPr>
          <a:xfrm>
            <a:off x="823850" y="1284674"/>
            <a:ext cx="4776000" cy="1300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xx%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823850" y="2643123"/>
            <a:ext cx="4776000" cy="1218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0;p3"/>
          <p:cNvGrpSpPr/>
          <p:nvPr/>
        </p:nvGrpSpPr>
        <p:grpSpPr>
          <a:xfrm>
            <a:off x="4406399" y="-1"/>
            <a:ext cx="4737602" cy="5143067"/>
            <a:chOff x="0" y="0"/>
            <a:chExt cx="4737600" cy="5143065"/>
          </a:xfrm>
        </p:grpSpPr>
        <p:sp>
          <p:nvSpPr>
            <p:cNvPr id="26" name="Google Shape;21;p3"/>
            <p:cNvSpPr/>
            <p:nvPr/>
          </p:nvSpPr>
          <p:spPr>
            <a:xfrm rot="5400000">
              <a:off x="1799" y="-1801"/>
              <a:ext cx="4734002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Google Shape;22;p3"/>
            <p:cNvSpPr/>
            <p:nvPr/>
          </p:nvSpPr>
          <p:spPr>
            <a:xfrm rot="5400000">
              <a:off x="434724" y="5700"/>
              <a:ext cx="4298102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" name="Google Shape;23;p3"/>
            <p:cNvSpPr/>
            <p:nvPr/>
          </p:nvSpPr>
          <p:spPr>
            <a:xfrm rot="16200000">
              <a:off x="1211998" y="123646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Google Shape;24;p3"/>
            <p:cNvSpPr/>
            <p:nvPr/>
          </p:nvSpPr>
          <p:spPr>
            <a:xfrm flipH="1">
              <a:off x="1443456" y="144395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" name="Google Shape;25;p3"/>
            <p:cNvSpPr/>
            <p:nvPr/>
          </p:nvSpPr>
          <p:spPr>
            <a:xfrm rot="16200000">
              <a:off x="1580680" y="24694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Google Shape;26;p3"/>
            <p:cNvSpPr/>
            <p:nvPr/>
          </p:nvSpPr>
          <p:spPr>
            <a:xfrm flipH="1">
              <a:off x="1815714" y="267695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Google Shape;27;p3"/>
            <p:cNvSpPr/>
            <p:nvPr/>
          </p:nvSpPr>
          <p:spPr>
            <a:xfrm rot="16200000">
              <a:off x="2268940" y="186201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Google Shape;28;p3"/>
            <p:cNvSpPr/>
            <p:nvPr/>
          </p:nvSpPr>
          <p:spPr>
            <a:xfrm flipH="1">
              <a:off x="2501699" y="206950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Google Shape;29;p3"/>
            <p:cNvSpPr/>
            <p:nvPr/>
          </p:nvSpPr>
          <p:spPr>
            <a:xfrm rot="16200000">
              <a:off x="2454741" y="247780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Google Shape;30;p3"/>
            <p:cNvSpPr/>
            <p:nvPr/>
          </p:nvSpPr>
          <p:spPr>
            <a:xfrm flipH="1">
              <a:off x="3558866" y="269296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Google Shape;31;p3"/>
            <p:cNvSpPr/>
            <p:nvPr/>
          </p:nvSpPr>
          <p:spPr>
            <a:xfrm flipH="1">
              <a:off x="3738681" y="33087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Google Shape;32;p3"/>
            <p:cNvSpPr/>
            <p:nvPr/>
          </p:nvSpPr>
          <p:spPr>
            <a:xfrm rot="16200000">
              <a:off x="2641199" y="309501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Google Shape;33;p3"/>
            <p:cNvSpPr/>
            <p:nvPr/>
          </p:nvSpPr>
          <p:spPr>
            <a:xfrm flipH="1">
              <a:off x="2870249" y="330250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Google Shape;34;p3"/>
            <p:cNvSpPr/>
            <p:nvPr/>
          </p:nvSpPr>
          <p:spPr>
            <a:xfrm rot="16200000">
              <a:off x="2821014" y="371080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Google Shape;35;p3"/>
            <p:cNvSpPr/>
            <p:nvPr/>
          </p:nvSpPr>
          <p:spPr>
            <a:xfrm flipH="1">
              <a:off x="3056047" y="3918294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Google Shape;36;p3"/>
            <p:cNvSpPr/>
            <p:nvPr/>
          </p:nvSpPr>
          <p:spPr>
            <a:xfrm rot="16200000">
              <a:off x="3696091" y="371847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Google Shape;37;p3"/>
            <p:cNvSpPr/>
            <p:nvPr/>
          </p:nvSpPr>
          <p:spPr>
            <a:xfrm flipH="1">
              <a:off x="3928133" y="392595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Google Shape;38;p3"/>
            <p:cNvSpPr/>
            <p:nvPr/>
          </p:nvSpPr>
          <p:spPr>
            <a:xfrm rot="16200000">
              <a:off x="3881890" y="433426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5" name="Title Text"/>
          <p:cNvSpPr txBox="1"/>
          <p:nvPr>
            <p:ph type="title"/>
          </p:nvPr>
        </p:nvSpPr>
        <p:spPr>
          <a:xfrm>
            <a:off x="823850" y="2053000"/>
            <a:ext cx="4587000" cy="1148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2;p4"/>
          <p:cNvGrpSpPr/>
          <p:nvPr/>
        </p:nvGrpSpPr>
        <p:grpSpPr>
          <a:xfrm>
            <a:off x="0" y="381001"/>
            <a:ext cx="1037851" cy="1016288"/>
            <a:chOff x="0" y="0"/>
            <a:chExt cx="1037850" cy="1016287"/>
          </a:xfrm>
        </p:grpSpPr>
        <p:sp>
          <p:nvSpPr>
            <p:cNvPr id="53" name="Google Shape;43;p4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Google Shape;44;p4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97499" y="1567549"/>
            <a:ext cx="70389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49;p5"/>
          <p:cNvGrpSpPr/>
          <p:nvPr/>
        </p:nvGrpSpPr>
        <p:grpSpPr>
          <a:xfrm>
            <a:off x="0" y="381001"/>
            <a:ext cx="1037851" cy="1016288"/>
            <a:chOff x="0" y="0"/>
            <a:chExt cx="1037850" cy="1016287"/>
          </a:xfrm>
        </p:grpSpPr>
        <p:sp>
          <p:nvSpPr>
            <p:cNvPr id="65" name="Google Shape;50;p5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" name="Google Shape;51;p5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8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1297499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Google Shape;54;p5"/>
          <p:cNvSpPr txBox="1"/>
          <p:nvPr>
            <p:ph type="body" sz="half" idx="21"/>
          </p:nvPr>
        </p:nvSpPr>
        <p:spPr>
          <a:xfrm>
            <a:off x="4933220" y="1567549"/>
            <a:ext cx="3403201" cy="2911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57;p6"/>
          <p:cNvGrpSpPr/>
          <p:nvPr/>
        </p:nvGrpSpPr>
        <p:grpSpPr>
          <a:xfrm>
            <a:off x="0" y="381001"/>
            <a:ext cx="1037851" cy="1016288"/>
            <a:chOff x="0" y="0"/>
            <a:chExt cx="1037850" cy="1016287"/>
          </a:xfrm>
        </p:grpSpPr>
        <p:sp>
          <p:nvSpPr>
            <p:cNvPr id="78" name="Google Shape;58;p6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" name="Google Shape;59;p6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81" name="Title Text"/>
          <p:cNvSpPr txBox="1"/>
          <p:nvPr>
            <p:ph type="title"/>
          </p:nvPr>
        </p:nvSpPr>
        <p:spPr>
          <a:xfrm>
            <a:off x="1297499" y="393749"/>
            <a:ext cx="7038901" cy="914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63;p7"/>
          <p:cNvGrpSpPr/>
          <p:nvPr/>
        </p:nvGrpSpPr>
        <p:grpSpPr>
          <a:xfrm>
            <a:off x="0" y="381001"/>
            <a:ext cx="1037851" cy="1016288"/>
            <a:chOff x="0" y="0"/>
            <a:chExt cx="1037850" cy="1016287"/>
          </a:xfrm>
        </p:grpSpPr>
        <p:sp>
          <p:nvSpPr>
            <p:cNvPr id="89" name="Google Shape;64;p7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" name="Google Shape;65;p7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2" name="Title Text"/>
          <p:cNvSpPr txBox="1"/>
          <p:nvPr>
            <p:ph type="title"/>
          </p:nvPr>
        </p:nvSpPr>
        <p:spPr>
          <a:xfrm>
            <a:off x="1297499" y="393749"/>
            <a:ext cx="3798901" cy="1493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97499" y="1972549"/>
            <a:ext cx="3798901" cy="2415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70;p8"/>
          <p:cNvGrpSpPr/>
          <p:nvPr/>
        </p:nvGrpSpPr>
        <p:grpSpPr>
          <a:xfrm>
            <a:off x="4406399" y="-1"/>
            <a:ext cx="4737602" cy="5143502"/>
            <a:chOff x="0" y="0"/>
            <a:chExt cx="4737600" cy="5143500"/>
          </a:xfrm>
        </p:grpSpPr>
        <p:sp>
          <p:nvSpPr>
            <p:cNvPr id="101" name="Google Shape;71;p8"/>
            <p:cNvSpPr/>
            <p:nvPr/>
          </p:nvSpPr>
          <p:spPr>
            <a:xfrm rot="5400000">
              <a:off x="1499" y="-1501"/>
              <a:ext cx="4734602" cy="47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Google Shape;72;p8"/>
            <p:cNvSpPr/>
            <p:nvPr/>
          </p:nvSpPr>
          <p:spPr>
            <a:xfrm rot="5400000">
              <a:off x="434424" y="5999"/>
              <a:ext cx="4298702" cy="428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Google Shape;73;p8"/>
            <p:cNvSpPr/>
            <p:nvPr/>
          </p:nvSpPr>
          <p:spPr>
            <a:xfrm rot="16200000">
              <a:off x="1211998" y="123664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Google Shape;74;p8"/>
            <p:cNvSpPr/>
            <p:nvPr/>
          </p:nvSpPr>
          <p:spPr>
            <a:xfrm flipH="1">
              <a:off x="1443456" y="144407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Google Shape;75;p8"/>
            <p:cNvSpPr/>
            <p:nvPr/>
          </p:nvSpPr>
          <p:spPr>
            <a:xfrm rot="16200000">
              <a:off x="1580680" y="2469743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Google Shape;76;p8"/>
            <p:cNvSpPr/>
            <p:nvPr/>
          </p:nvSpPr>
          <p:spPr>
            <a:xfrm flipH="1">
              <a:off x="1815714" y="2677179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Google Shape;77;p8"/>
            <p:cNvSpPr/>
            <p:nvPr/>
          </p:nvSpPr>
          <p:spPr>
            <a:xfrm rot="16200000">
              <a:off x="2268940" y="1862244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Google Shape;78;p8"/>
            <p:cNvSpPr/>
            <p:nvPr/>
          </p:nvSpPr>
          <p:spPr>
            <a:xfrm flipH="1">
              <a:off x="2501699" y="206968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79;p8"/>
            <p:cNvSpPr/>
            <p:nvPr/>
          </p:nvSpPr>
          <p:spPr>
            <a:xfrm rot="16200000">
              <a:off x="2454741" y="247808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Google Shape;80;p8"/>
            <p:cNvSpPr/>
            <p:nvPr/>
          </p:nvSpPr>
          <p:spPr>
            <a:xfrm flipH="1">
              <a:off x="3558866" y="269319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Google Shape;81;p8"/>
            <p:cNvSpPr/>
            <p:nvPr/>
          </p:nvSpPr>
          <p:spPr>
            <a:xfrm flipH="1">
              <a:off x="3738681" y="3309036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Google Shape;82;p8"/>
            <p:cNvSpPr/>
            <p:nvPr/>
          </p:nvSpPr>
          <p:spPr>
            <a:xfrm rot="16200000">
              <a:off x="2641199" y="3095344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" name="Google Shape;83;p8"/>
            <p:cNvSpPr/>
            <p:nvPr/>
          </p:nvSpPr>
          <p:spPr>
            <a:xfrm flipH="1">
              <a:off x="2870249" y="330278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" name="Google Shape;84;p8"/>
            <p:cNvSpPr/>
            <p:nvPr/>
          </p:nvSpPr>
          <p:spPr>
            <a:xfrm rot="16200000">
              <a:off x="2821014" y="3711188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Google Shape;85;p8"/>
            <p:cNvSpPr/>
            <p:nvPr/>
          </p:nvSpPr>
          <p:spPr>
            <a:xfrm flipH="1">
              <a:off x="3056047" y="391862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Google Shape;86;p8"/>
            <p:cNvSpPr/>
            <p:nvPr/>
          </p:nvSpPr>
          <p:spPr>
            <a:xfrm rot="16200000">
              <a:off x="3696091" y="3718855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Google Shape;87;p8"/>
            <p:cNvSpPr/>
            <p:nvPr/>
          </p:nvSpPr>
          <p:spPr>
            <a:xfrm flipH="1">
              <a:off x="3928133" y="3926292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Google Shape;88;p8"/>
            <p:cNvSpPr/>
            <p:nvPr/>
          </p:nvSpPr>
          <p:spPr>
            <a:xfrm rot="16200000">
              <a:off x="3881890" y="4334700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20" name="Title Text"/>
          <p:cNvSpPr txBox="1"/>
          <p:nvPr>
            <p:ph type="title"/>
          </p:nvPr>
        </p:nvSpPr>
        <p:spPr>
          <a:xfrm>
            <a:off x="823850" y="866775"/>
            <a:ext cx="4587000" cy="3521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92;p9"/>
          <p:cNvGrpSpPr/>
          <p:nvPr/>
        </p:nvGrpSpPr>
        <p:grpSpPr>
          <a:xfrm>
            <a:off x="0" y="381001"/>
            <a:ext cx="1037851" cy="1016288"/>
            <a:chOff x="0" y="0"/>
            <a:chExt cx="1037850" cy="1016287"/>
          </a:xfrm>
        </p:grpSpPr>
        <p:sp>
          <p:nvSpPr>
            <p:cNvPr id="128" name="Google Shape;93;p9"/>
            <p:cNvSpPr/>
            <p:nvPr/>
          </p:nvSpPr>
          <p:spPr>
            <a:xfrm rot="16200000">
              <a:off x="0" y="-1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Google Shape;94;p9"/>
            <p:cNvSpPr/>
            <p:nvPr/>
          </p:nvSpPr>
          <p:spPr>
            <a:xfrm flipH="1">
              <a:off x="229050" y="207487"/>
              <a:ext cx="808801" cy="80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1" name="Title Text"/>
          <p:cNvSpPr txBox="1"/>
          <p:nvPr>
            <p:ph type="title"/>
          </p:nvPr>
        </p:nvSpPr>
        <p:spPr>
          <a:xfrm>
            <a:off x="1297499" y="1658324"/>
            <a:ext cx="3036301" cy="1751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1297499" y="3537999"/>
            <a:ext cx="3036301" cy="50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Google Shape;97;p9"/>
          <p:cNvSpPr txBox="1"/>
          <p:nvPr>
            <p:ph type="body" sz="quarter" idx="21"/>
          </p:nvPr>
        </p:nvSpPr>
        <p:spPr>
          <a:xfrm>
            <a:off x="4648200" y="1696599"/>
            <a:ext cx="3676800" cy="23475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00;p10"/>
          <p:cNvGrpSpPr/>
          <p:nvPr/>
        </p:nvGrpSpPr>
        <p:grpSpPr>
          <a:xfrm>
            <a:off x="-1" y="4128572"/>
            <a:ext cx="698927" cy="684658"/>
            <a:chOff x="0" y="0"/>
            <a:chExt cx="698925" cy="684657"/>
          </a:xfrm>
        </p:grpSpPr>
        <p:sp>
          <p:nvSpPr>
            <p:cNvPr id="141" name="Google Shape;101;p10"/>
            <p:cNvSpPr/>
            <p:nvPr/>
          </p:nvSpPr>
          <p:spPr>
            <a:xfrm rot="16200000">
              <a:off x="-1" y="-1"/>
              <a:ext cx="544802" cy="5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" name="Google Shape;102;p10"/>
            <p:cNvSpPr/>
            <p:nvPr/>
          </p:nvSpPr>
          <p:spPr>
            <a:xfrm flipH="1">
              <a:off x="154125" y="139856"/>
              <a:ext cx="544801" cy="5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812725" y="4305375"/>
            <a:ext cx="6936000" cy="523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83" y="4694169"/>
            <a:ext cx="336775" cy="331695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34;p13"/>
          <p:cNvSpPr txBox="1"/>
          <p:nvPr/>
        </p:nvSpPr>
        <p:spPr>
          <a:xfrm>
            <a:off x="-1" y="4637399"/>
            <a:ext cx="3470702" cy="455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André Martel</a:t>
            </a:r>
          </a:p>
        </p:txBody>
      </p:sp>
      <p:sp>
        <p:nvSpPr>
          <p:cNvPr id="190" name="Google Shape;135;p13"/>
          <p:cNvSpPr txBox="1"/>
          <p:nvPr/>
        </p:nvSpPr>
        <p:spPr>
          <a:xfrm>
            <a:off x="5673299" y="4637399"/>
            <a:ext cx="3470701" cy="455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r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2023-2024</a:t>
            </a:r>
          </a:p>
        </p:txBody>
      </p:sp>
      <p:sp>
        <p:nvSpPr>
          <p:cNvPr id="191" name="Google Shape;136;p13"/>
          <p:cNvSpPr txBox="1"/>
          <p:nvPr/>
        </p:nvSpPr>
        <p:spPr>
          <a:xfrm>
            <a:off x="3507549" y="1210650"/>
            <a:ext cx="5017501" cy="2607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COO Partie 4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4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Grands principes de conception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95;p22"/>
          <p:cNvSpPr txBox="1"/>
          <p:nvPr/>
        </p:nvSpPr>
        <p:spPr>
          <a:xfrm>
            <a:off x="1031474" y="110174"/>
            <a:ext cx="7731002" cy="71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II. Principes de POO</a:t>
            </a:r>
          </a:p>
        </p:txBody>
      </p:sp>
      <p:sp>
        <p:nvSpPr>
          <p:cNvPr id="224" name="Google Shape;196;p22"/>
          <p:cNvSpPr txBox="1"/>
          <p:nvPr/>
        </p:nvSpPr>
        <p:spPr>
          <a:xfrm>
            <a:off x="1633949" y="1127399"/>
            <a:ext cx="5876102" cy="60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Interface segregation principle</a:t>
            </a:r>
          </a:p>
        </p:txBody>
      </p:sp>
      <p:sp>
        <p:nvSpPr>
          <p:cNvPr id="225" name="Google Shape;197;p22"/>
          <p:cNvSpPr txBox="1"/>
          <p:nvPr/>
        </p:nvSpPr>
        <p:spPr>
          <a:xfrm>
            <a:off x="706499" y="1699174"/>
            <a:ext cx="7731002" cy="185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just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Toujours préférer plusieurs petites interfaces spécifiques qu’une seule grosse interface. Aucun client ne devrait être forcé d'implémenter des méthodes / fonctions qu'il n'utilise pas.</a:t>
            </a:r>
          </a:p>
          <a:p>
            <a:pPr algn="just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just">
              <a:defRPr>
                <a:solidFill>
                  <a:srgbClr val="000000"/>
                </a:solidFill>
              </a:defRPr>
            </a:pP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just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 système est alors plus découplé et donc facilement modifiable.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02;p23"/>
          <p:cNvSpPr txBox="1"/>
          <p:nvPr/>
        </p:nvSpPr>
        <p:spPr>
          <a:xfrm>
            <a:off x="1031474" y="110174"/>
            <a:ext cx="7731002" cy="71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II. Principes de POO</a:t>
            </a:r>
          </a:p>
        </p:txBody>
      </p:sp>
      <p:sp>
        <p:nvSpPr>
          <p:cNvPr id="228" name="Google Shape;203;p23"/>
          <p:cNvSpPr txBox="1"/>
          <p:nvPr/>
        </p:nvSpPr>
        <p:spPr>
          <a:xfrm>
            <a:off x="1633949" y="1127399"/>
            <a:ext cx="5876102" cy="60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Dependency inversion principle</a:t>
            </a:r>
          </a:p>
        </p:txBody>
      </p:sp>
      <p:sp>
        <p:nvSpPr>
          <p:cNvPr id="229" name="Google Shape;204;p23"/>
          <p:cNvSpPr txBox="1"/>
          <p:nvPr/>
        </p:nvSpPr>
        <p:spPr>
          <a:xfrm>
            <a:off x="706499" y="1699174"/>
            <a:ext cx="7731002" cy="7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just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Une classe ne devrait pas dépendre directement d’une autre classe mais d’une abstraction de celle-ci.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09;p24"/>
          <p:cNvSpPr txBox="1"/>
          <p:nvPr/>
        </p:nvSpPr>
        <p:spPr>
          <a:xfrm>
            <a:off x="1633949" y="2238749"/>
            <a:ext cx="5876102" cy="46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DRY, YAGNI, KISS …</a:t>
            </a:r>
          </a:p>
        </p:txBody>
      </p:sp>
      <p:sp>
        <p:nvSpPr>
          <p:cNvPr id="232" name="Google Shape;210;p24"/>
          <p:cNvSpPr txBox="1"/>
          <p:nvPr/>
        </p:nvSpPr>
        <p:spPr>
          <a:xfrm>
            <a:off x="1031474" y="110174"/>
            <a:ext cx="7731002" cy="71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II. Principes de POO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41;p14"/>
          <p:cNvSpPr txBox="1"/>
          <p:nvPr/>
        </p:nvSpPr>
        <p:spPr>
          <a:xfrm>
            <a:off x="1031474" y="110174"/>
            <a:ext cx="7731002" cy="71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457200">
              <a:buClr>
                <a:srgbClr val="FFFFFF"/>
              </a:buClr>
              <a:buSzPts val="3600"/>
              <a:buAutoNum type="romanUcPeriod" startAt="1"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Avantages de la POO</a:t>
            </a:r>
          </a:p>
        </p:txBody>
      </p:sp>
      <p:sp>
        <p:nvSpPr>
          <p:cNvPr id="194" name="Google Shape;142;p14"/>
          <p:cNvSpPr txBox="1"/>
          <p:nvPr/>
        </p:nvSpPr>
        <p:spPr>
          <a:xfrm>
            <a:off x="2228475" y="1739400"/>
            <a:ext cx="4032301" cy="1573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La POO permet d’écrire un code: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indent="-342900">
              <a:buClr>
                <a:srgbClr val="FFFFFF"/>
              </a:buClr>
              <a:buSzPts val="1800"/>
              <a:buFont typeface="Helvetica"/>
              <a:buChar char="➔"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Modulaire</a:t>
            </a:r>
          </a:p>
          <a:p>
            <a:pPr marL="914400" indent="-342900">
              <a:buClr>
                <a:srgbClr val="FFFFFF"/>
              </a:buClr>
              <a:buSzPts val="1800"/>
              <a:buFont typeface="Helvetica"/>
              <a:buChar char="➔"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Réutilisable</a:t>
            </a:r>
          </a:p>
          <a:p>
            <a:pPr marL="914400" indent="-342900">
              <a:buClr>
                <a:srgbClr val="FFFFFF"/>
              </a:buClr>
              <a:buSzPts val="1800"/>
              <a:buFont typeface="Helvetica"/>
              <a:buChar char="➔"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Faiblement couplé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47;p15"/>
          <p:cNvSpPr txBox="1"/>
          <p:nvPr/>
        </p:nvSpPr>
        <p:spPr>
          <a:xfrm>
            <a:off x="1633949" y="2238749"/>
            <a:ext cx="5876102" cy="1036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From STUPID code to SOLID code !</a:t>
            </a:r>
          </a:p>
        </p:txBody>
      </p:sp>
      <p:sp>
        <p:nvSpPr>
          <p:cNvPr id="197" name="Google Shape;148;p15"/>
          <p:cNvSpPr txBox="1"/>
          <p:nvPr/>
        </p:nvSpPr>
        <p:spPr>
          <a:xfrm>
            <a:off x="1031474" y="110174"/>
            <a:ext cx="7731002" cy="71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457200">
              <a:buClr>
                <a:srgbClr val="FFFFFF"/>
              </a:buClr>
              <a:buSzPts val="3600"/>
              <a:buAutoNum type="romanUcPeriod" startAt="1"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Avantages de la POO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53;p16"/>
          <p:cNvSpPr txBox="1"/>
          <p:nvPr/>
        </p:nvSpPr>
        <p:spPr>
          <a:xfrm>
            <a:off x="3230099" y="1117300"/>
            <a:ext cx="2683801" cy="604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STUPID</a:t>
            </a:r>
          </a:p>
        </p:txBody>
      </p:sp>
      <p:sp>
        <p:nvSpPr>
          <p:cNvPr id="200" name="Google Shape;154;p16"/>
          <p:cNvSpPr txBox="1"/>
          <p:nvPr/>
        </p:nvSpPr>
        <p:spPr>
          <a:xfrm>
            <a:off x="1476300" y="1884199"/>
            <a:ext cx="6191400" cy="192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914400" indent="-342900">
              <a:buClr>
                <a:srgbClr val="FFFFFF"/>
              </a:buClr>
              <a:buSzPts val="1800"/>
              <a:buFont typeface="Helvetica"/>
              <a:buChar char="➔"/>
              <a:defRPr b="1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</a:t>
            </a:r>
            <a:r>
              <a:rPr b="0"/>
              <a:t>ingleton everywhere</a:t>
            </a:r>
          </a:p>
          <a:p>
            <a:pPr marL="914400" indent="-342900">
              <a:buClr>
                <a:srgbClr val="FFFFFF"/>
              </a:buClr>
              <a:buSzPts val="1800"/>
              <a:buFont typeface="Helvetica"/>
              <a:buChar char="➔"/>
              <a:defRPr b="1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</a:t>
            </a:r>
            <a:r>
              <a:rPr b="0"/>
              <a:t>ight coupling</a:t>
            </a:r>
          </a:p>
          <a:p>
            <a:pPr marL="914400" indent="-342900">
              <a:buClr>
                <a:srgbClr val="FFFFFF"/>
              </a:buClr>
              <a:buSzPts val="1800"/>
              <a:buFont typeface="Helvetica"/>
              <a:buChar char="➔"/>
              <a:defRPr b="1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</a:t>
            </a:r>
            <a:r>
              <a:rPr b="0"/>
              <a:t>ntestability</a:t>
            </a:r>
          </a:p>
          <a:p>
            <a:pPr marL="914400" indent="-342900">
              <a:buClr>
                <a:srgbClr val="FFFFFF"/>
              </a:buClr>
              <a:buSzPts val="1800"/>
              <a:buFont typeface="Helvetica"/>
              <a:buChar char="➔"/>
              <a:defRPr b="1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</a:t>
            </a:r>
            <a:r>
              <a:rPr b="0"/>
              <a:t>remature optimization</a:t>
            </a:r>
          </a:p>
          <a:p>
            <a:pPr marL="914400" indent="-342900">
              <a:buClr>
                <a:srgbClr val="FFFFFF"/>
              </a:buClr>
              <a:buSzPts val="1800"/>
              <a:buFont typeface="Helvetica"/>
              <a:buChar char="➔"/>
              <a:defRPr b="1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</a:t>
            </a:r>
            <a:r>
              <a:rPr b="0"/>
              <a:t>ndescriptive naming</a:t>
            </a:r>
          </a:p>
          <a:p>
            <a:pPr marL="914400" indent="-342900">
              <a:buClr>
                <a:srgbClr val="FFFFFF"/>
              </a:buClr>
              <a:buSzPts val="1800"/>
              <a:buFont typeface="Helvetica"/>
              <a:buChar char="➔"/>
              <a:defRPr b="1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</a:t>
            </a:r>
            <a:r>
              <a:rPr b="0"/>
              <a:t>uplication</a:t>
            </a:r>
          </a:p>
        </p:txBody>
      </p:sp>
      <p:sp>
        <p:nvSpPr>
          <p:cNvPr id="201" name="Google Shape;155;p16"/>
          <p:cNvSpPr txBox="1"/>
          <p:nvPr/>
        </p:nvSpPr>
        <p:spPr>
          <a:xfrm>
            <a:off x="1031474" y="110174"/>
            <a:ext cx="7731002" cy="71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II. Principes de POO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60;p17"/>
          <p:cNvSpPr txBox="1"/>
          <p:nvPr/>
        </p:nvSpPr>
        <p:spPr>
          <a:xfrm>
            <a:off x="1031474" y="110174"/>
            <a:ext cx="7731002" cy="71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II. Principes de POO</a:t>
            </a:r>
          </a:p>
        </p:txBody>
      </p:sp>
      <p:sp>
        <p:nvSpPr>
          <p:cNvPr id="204" name="Google Shape;161;p17"/>
          <p:cNvSpPr txBox="1"/>
          <p:nvPr/>
        </p:nvSpPr>
        <p:spPr>
          <a:xfrm>
            <a:off x="3230099" y="1117300"/>
            <a:ext cx="2683801" cy="604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SOLID</a:t>
            </a:r>
          </a:p>
        </p:txBody>
      </p:sp>
      <p:sp>
        <p:nvSpPr>
          <p:cNvPr id="205" name="Google Shape;162;p17"/>
          <p:cNvSpPr txBox="1"/>
          <p:nvPr/>
        </p:nvSpPr>
        <p:spPr>
          <a:xfrm>
            <a:off x="1476300" y="1884199"/>
            <a:ext cx="6191400" cy="163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914400" indent="-342900">
              <a:buClr>
                <a:srgbClr val="FFFFFF"/>
              </a:buClr>
              <a:buSzPts val="1800"/>
              <a:buFont typeface="Helvetica"/>
              <a:buChar char="➔"/>
              <a:defRPr b="1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</a:t>
            </a:r>
            <a:r>
              <a:rPr b="0"/>
              <a:t>ingle responsibility principle</a:t>
            </a:r>
          </a:p>
          <a:p>
            <a:pPr marL="914400" indent="-342900">
              <a:buClr>
                <a:srgbClr val="FFFFFF"/>
              </a:buClr>
              <a:buSzPts val="1800"/>
              <a:buFont typeface="Helvetica"/>
              <a:buChar char="➔"/>
              <a:defRPr b="1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</a:t>
            </a:r>
            <a:r>
              <a:rPr b="0"/>
              <a:t>pen/Close principle</a:t>
            </a:r>
          </a:p>
          <a:p>
            <a:pPr marL="914400" indent="-342900">
              <a:buClr>
                <a:srgbClr val="FFFFFF"/>
              </a:buClr>
              <a:buSzPts val="1800"/>
              <a:buFont typeface="Helvetica"/>
              <a:buChar char="➔"/>
              <a:defRPr b="1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</a:t>
            </a:r>
            <a:r>
              <a:rPr b="0"/>
              <a:t>iskov substitution principle</a:t>
            </a:r>
          </a:p>
          <a:p>
            <a:pPr marL="914400" indent="-342900">
              <a:buClr>
                <a:srgbClr val="FFFFFF"/>
              </a:buClr>
              <a:buSzPts val="1800"/>
              <a:buFont typeface="Helvetica"/>
              <a:buChar char="➔"/>
              <a:defRPr b="1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</a:t>
            </a:r>
            <a:r>
              <a:rPr b="0"/>
              <a:t>nterface segregation principle</a:t>
            </a:r>
          </a:p>
          <a:p>
            <a:pPr marL="914400" indent="-342900">
              <a:buClr>
                <a:srgbClr val="FFFFFF"/>
              </a:buClr>
              <a:buSzPts val="1800"/>
              <a:buFont typeface="Helvetica"/>
              <a:buChar char="➔"/>
              <a:defRPr b="1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</a:t>
            </a:r>
            <a:r>
              <a:rPr b="0"/>
              <a:t>ependency inversion principle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67;p18"/>
          <p:cNvSpPr txBox="1"/>
          <p:nvPr/>
        </p:nvSpPr>
        <p:spPr>
          <a:xfrm>
            <a:off x="1031474" y="110174"/>
            <a:ext cx="7731002" cy="71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II. Principes de POO</a:t>
            </a:r>
          </a:p>
        </p:txBody>
      </p:sp>
      <p:sp>
        <p:nvSpPr>
          <p:cNvPr id="208" name="Google Shape;168;p18"/>
          <p:cNvSpPr txBox="1"/>
          <p:nvPr/>
        </p:nvSpPr>
        <p:spPr>
          <a:xfrm>
            <a:off x="1633949" y="1121975"/>
            <a:ext cx="5876102" cy="604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Single responsibility principle</a:t>
            </a:r>
          </a:p>
        </p:txBody>
      </p:sp>
      <p:sp>
        <p:nvSpPr>
          <p:cNvPr id="209" name="Google Shape;169;p18"/>
          <p:cNvSpPr txBox="1"/>
          <p:nvPr/>
        </p:nvSpPr>
        <p:spPr>
          <a:xfrm>
            <a:off x="1476300" y="2571750"/>
            <a:ext cx="6191400" cy="735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Ce n’est pas parce que vous pouvez le faire qu’il faut le faire.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74;p19"/>
          <p:cNvSpPr txBox="1"/>
          <p:nvPr/>
        </p:nvSpPr>
        <p:spPr>
          <a:xfrm>
            <a:off x="1031474" y="110174"/>
            <a:ext cx="7731002" cy="71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II. Principes de POO</a:t>
            </a:r>
          </a:p>
        </p:txBody>
      </p:sp>
      <p:sp>
        <p:nvSpPr>
          <p:cNvPr id="212" name="Google Shape;175;p19"/>
          <p:cNvSpPr txBox="1"/>
          <p:nvPr/>
        </p:nvSpPr>
        <p:spPr>
          <a:xfrm>
            <a:off x="1633949" y="1127399"/>
            <a:ext cx="5876102" cy="60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Single responsibility principle</a:t>
            </a:r>
          </a:p>
        </p:txBody>
      </p:sp>
      <p:sp>
        <p:nvSpPr>
          <p:cNvPr id="213" name="Google Shape;176;p19"/>
          <p:cNvSpPr txBox="1"/>
          <p:nvPr/>
        </p:nvSpPr>
        <p:spPr>
          <a:xfrm>
            <a:off x="706499" y="1706575"/>
            <a:ext cx="7731002" cy="185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just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Une classe doit être dédiée à une seule action pour:</a:t>
            </a:r>
          </a:p>
          <a:p>
            <a:pPr marL="914400" indent="-342900" algn="just">
              <a:buClr>
                <a:srgbClr val="FFFFFF"/>
              </a:buClr>
              <a:buSzPts val="1800"/>
              <a:buFont typeface="Helvetica"/>
              <a:buChar char="➔"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Faciliter la compréhension de la classe</a:t>
            </a:r>
          </a:p>
          <a:p>
            <a:pPr marL="914400" indent="-342900" algn="just">
              <a:buClr>
                <a:srgbClr val="FFFFFF"/>
              </a:buClr>
              <a:buSzPts val="1800"/>
              <a:buFont typeface="Helvetica"/>
              <a:buChar char="➔"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Augmenter la cohésion de l’application</a:t>
            </a:r>
          </a:p>
          <a:p>
            <a:pPr algn="just">
              <a:defRPr>
                <a:solidFill>
                  <a:srgbClr val="000000"/>
                </a:solidFill>
              </a:defRPr>
            </a:pP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just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Une classe trop complexe peut sûrement être divisée en plusieurs classes.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81;p20"/>
          <p:cNvSpPr txBox="1"/>
          <p:nvPr/>
        </p:nvSpPr>
        <p:spPr>
          <a:xfrm>
            <a:off x="1031474" y="110174"/>
            <a:ext cx="7731002" cy="71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II. Principes de POO</a:t>
            </a:r>
          </a:p>
        </p:txBody>
      </p:sp>
      <p:sp>
        <p:nvSpPr>
          <p:cNvPr id="216" name="Google Shape;182;p20"/>
          <p:cNvSpPr txBox="1"/>
          <p:nvPr/>
        </p:nvSpPr>
        <p:spPr>
          <a:xfrm>
            <a:off x="1633949" y="1127399"/>
            <a:ext cx="5876102" cy="60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Open/Close principle</a:t>
            </a:r>
          </a:p>
        </p:txBody>
      </p:sp>
      <p:sp>
        <p:nvSpPr>
          <p:cNvPr id="217" name="Google Shape;183;p20"/>
          <p:cNvSpPr txBox="1"/>
          <p:nvPr/>
        </p:nvSpPr>
        <p:spPr>
          <a:xfrm>
            <a:off x="706499" y="1699174"/>
            <a:ext cx="7731002" cy="10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just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Une classe doit être ouverte à l’extension mais fermée à la modification.</a:t>
            </a:r>
          </a:p>
          <a:p>
            <a:pPr algn="just">
              <a:defRPr>
                <a:solidFill>
                  <a:srgbClr val="000000"/>
                </a:solidFill>
              </a:defRPr>
            </a:pP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just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Encourage l’utilisation d’interfaces et de classes abstraites.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88;p21"/>
          <p:cNvSpPr txBox="1"/>
          <p:nvPr/>
        </p:nvSpPr>
        <p:spPr>
          <a:xfrm>
            <a:off x="1031474" y="110174"/>
            <a:ext cx="7731002" cy="71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II. Principes de POO</a:t>
            </a:r>
          </a:p>
        </p:txBody>
      </p:sp>
      <p:sp>
        <p:nvSpPr>
          <p:cNvPr id="220" name="Google Shape;189;p21"/>
          <p:cNvSpPr txBox="1"/>
          <p:nvPr/>
        </p:nvSpPr>
        <p:spPr>
          <a:xfrm>
            <a:off x="1633949" y="1127399"/>
            <a:ext cx="5876102" cy="60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Liskov substitution principle</a:t>
            </a:r>
          </a:p>
        </p:txBody>
      </p:sp>
      <p:sp>
        <p:nvSpPr>
          <p:cNvPr id="221" name="Google Shape;190;p21"/>
          <p:cNvSpPr txBox="1"/>
          <p:nvPr/>
        </p:nvSpPr>
        <p:spPr>
          <a:xfrm>
            <a:off x="706499" y="1699174"/>
            <a:ext cx="7731002" cy="157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just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Une instance de type A doit pouvoir être remplacée par une instance d’un sous-type B sans que cela altère la cohérence du programme.</a:t>
            </a:r>
          </a:p>
          <a:p>
            <a:pPr algn="just">
              <a:defRPr>
                <a:solidFill>
                  <a:srgbClr val="000000"/>
                </a:solidFill>
              </a:defRPr>
            </a:pP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just"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Derrière ce principe, se cache en réalité une aide à la décision de quand faire hériter nos classes.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1B212C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