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9" r:id="rId2"/>
    <p:sldId id="293" r:id="rId3"/>
    <p:sldId id="306" r:id="rId4"/>
    <p:sldId id="307" r:id="rId5"/>
    <p:sldId id="308" r:id="rId6"/>
    <p:sldId id="305" r:id="rId7"/>
    <p:sldId id="304" r:id="rId8"/>
    <p:sldId id="301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0" autoAdjust="0"/>
    <p:restoredTop sz="90868" autoAdjust="0"/>
  </p:normalViewPr>
  <p:slideViewPr>
    <p:cSldViewPr snapToGrid="0" showGuides="1">
      <p:cViewPr varScale="1">
        <p:scale>
          <a:sx n="62" d="100"/>
          <a:sy n="62" d="100"/>
        </p:scale>
        <p:origin x="588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9AE01-76B9-47F1-97D9-9D931A3E7CA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4B973-0F44-4F11-9718-D0FF27145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5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6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5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CE61-5F21-426D-AF09-9606C5740CEC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E3E3-DF99-42F6-AEF0-5873CBE6D8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548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ree-power-point-templat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9C8A1-6BCF-4D46-8A2E-39220EDB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4694-13DE-4520-91BF-1120F145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3E67-6E1E-4F7F-803B-82FD3FEF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E073-B2A3-429B-9FF7-963590C1FEA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AFC3-B5B0-4D84-9026-862ADD73C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AEC9-268F-4DD2-B9AE-1DA766BF8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C297-5864-4FDA-A08A-9B4C53B07E2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94191-4856-4F6A-9D3A-09FBC339697C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32FAA-E2F6-408E-8C70-5501A36FC3DA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39154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-214860" y="-454701"/>
            <a:ext cx="12801600" cy="73127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B2034-7A62-4BDE-9527-A5E00C9B5CD8}"/>
              </a:ext>
            </a:extLst>
          </p:cNvPr>
          <p:cNvSpPr/>
          <p:nvPr/>
        </p:nvSpPr>
        <p:spPr>
          <a:xfrm>
            <a:off x="877213" y="5486391"/>
            <a:ext cx="6407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D8AC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Eng. Augusto Antunes Francisco</a:t>
            </a:r>
            <a:endParaRPr lang="en-US" sz="2800" dirty="0">
              <a:solidFill>
                <a:srgbClr val="0D8AC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5E835-6286-4ADE-A314-16EECF21300D}"/>
              </a:ext>
            </a:extLst>
          </p:cNvPr>
          <p:cNvSpPr txBox="1"/>
          <p:nvPr/>
        </p:nvSpPr>
        <p:spPr>
          <a:xfrm>
            <a:off x="663250" y="816320"/>
            <a:ext cx="117036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b="1" kern="100" spc="600" dirty="0" smtClean="0">
                <a:solidFill>
                  <a:srgbClr val="0D8AC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Computação Gráfica</a:t>
            </a:r>
          </a:p>
          <a:p>
            <a:endParaRPr lang="pt-PT" sz="8000" b="1" kern="100" spc="600" dirty="0" smtClean="0">
              <a:solidFill>
                <a:srgbClr val="0D8AC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PT" sz="4000" b="1" kern="100" spc="600" dirty="0" smtClean="0">
                <a:solidFill>
                  <a:srgbClr val="0D8AC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Materiais e Mapeamento com Texturas</a:t>
            </a:r>
            <a:endParaRPr lang="pt-PT" sz="4000" b="1" kern="100" spc="600" dirty="0">
              <a:solidFill>
                <a:srgbClr val="0D8AC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B5E835-6286-4ADE-A314-16EECF21300D}"/>
              </a:ext>
            </a:extLst>
          </p:cNvPr>
          <p:cNvSpPr txBox="1"/>
          <p:nvPr/>
        </p:nvSpPr>
        <p:spPr>
          <a:xfrm>
            <a:off x="553323" y="336635"/>
            <a:ext cx="8027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kern="100" spc="6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pt-PT" sz="4000" b="1" kern="100" spc="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53323" y="1215318"/>
            <a:ext cx="10879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Em 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computação </a:t>
            </a: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gráfica entende-se material como 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um conjunto de propriedades que definem como a superfície de um objeto </a:t>
            </a: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vai interagir 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com a luz </a:t>
            </a: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e como será renderizado.</a:t>
            </a:r>
          </a:p>
          <a:p>
            <a:pPr algn="just"/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O material determina a aparência visual do objeto, incluindo sua cor, brilho, textura, transparência e como ele reflete ou absorve a </a:t>
            </a: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luz.</a:t>
            </a:r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379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B5E835-6286-4ADE-A314-16EECF21300D}"/>
              </a:ext>
            </a:extLst>
          </p:cNvPr>
          <p:cNvSpPr txBox="1"/>
          <p:nvPr/>
        </p:nvSpPr>
        <p:spPr>
          <a:xfrm>
            <a:off x="553323" y="336635"/>
            <a:ext cx="8027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kern="100" spc="6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pt-PT" sz="4000" b="1" kern="100" spc="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53323" y="1215318"/>
            <a:ext cx="10879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Em </a:t>
            </a:r>
            <a:r>
              <a:rPr lang="pt-PT" sz="36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threejs</a:t>
            </a: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 é possível determinarmos as características de um material através de algumas propriedades como: </a:t>
            </a:r>
          </a:p>
          <a:p>
            <a:pPr algn="just"/>
            <a:endParaRPr lang="pt-PT" sz="3600" dirty="0" smtClean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r>
              <a:rPr lang="pt-PT" sz="3600" dirty="0" smtClean="0">
                <a:solidFill>
                  <a:srgbClr val="0070C0"/>
                </a:solidFill>
                <a:latin typeface="Open Sans" panose="020B0606030504020204"/>
              </a:rPr>
              <a:t>color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: A cor base do material.</a:t>
            </a:r>
          </a:p>
          <a:p>
            <a:pPr algn="just"/>
            <a:r>
              <a:rPr lang="pt-PT" sz="3600" dirty="0">
                <a:solidFill>
                  <a:srgbClr val="0070C0"/>
                </a:solidFill>
                <a:latin typeface="Open Sans" panose="020B0606030504020204"/>
              </a:rPr>
              <a:t>texture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 (</a:t>
            </a:r>
            <a:r>
              <a:rPr lang="pt-PT" sz="3600" dirty="0" err="1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map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): Imagem aplicada à superfície do objeto para dar detalhes visuais.</a:t>
            </a:r>
          </a:p>
          <a:p>
            <a:pPr algn="just"/>
            <a:r>
              <a:rPr lang="pt-PT" sz="3600" dirty="0" err="1">
                <a:solidFill>
                  <a:srgbClr val="0070C0"/>
                </a:solidFill>
                <a:latin typeface="Open Sans" panose="020B0606030504020204"/>
              </a:rPr>
              <a:t>opacity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: O grau de transparência do material (0 a 1).</a:t>
            </a:r>
          </a:p>
          <a:p>
            <a:pPr algn="just"/>
            <a:r>
              <a:rPr lang="pt-PT" sz="3600" dirty="0" err="1">
                <a:solidFill>
                  <a:srgbClr val="0070C0"/>
                </a:solidFill>
                <a:latin typeface="Open Sans" panose="020B0606030504020204"/>
              </a:rPr>
              <a:t>transparent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: Um booleano que determina se o material deve ser renderizado como transparente</a:t>
            </a: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33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B5E835-6286-4ADE-A314-16EECF21300D}"/>
              </a:ext>
            </a:extLst>
          </p:cNvPr>
          <p:cNvSpPr txBox="1"/>
          <p:nvPr/>
        </p:nvSpPr>
        <p:spPr>
          <a:xfrm>
            <a:off x="553323" y="336635"/>
            <a:ext cx="8027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kern="100" spc="6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pt-PT" sz="4000" b="1" kern="100" spc="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53323" y="1215318"/>
            <a:ext cx="10879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dirty="0" err="1" smtClean="0">
                <a:solidFill>
                  <a:srgbClr val="0070C0"/>
                </a:solidFill>
                <a:latin typeface="Open Sans" panose="020B0606030504020204"/>
              </a:rPr>
              <a:t>shininess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: O brilho especular do material (usado em modelos como </a:t>
            </a:r>
            <a:r>
              <a:rPr lang="pt-PT" sz="3600" dirty="0" err="1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Phong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).</a:t>
            </a:r>
          </a:p>
          <a:p>
            <a:pPr algn="just"/>
            <a:r>
              <a:rPr lang="pt-PT" sz="3600" dirty="0" err="1">
                <a:solidFill>
                  <a:srgbClr val="0070C0"/>
                </a:solidFill>
                <a:latin typeface="Open Sans" panose="020B0606030504020204"/>
              </a:rPr>
              <a:t>roughness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: Aspereza da superfície (em materiais PBR).</a:t>
            </a:r>
          </a:p>
          <a:p>
            <a:pPr algn="just"/>
            <a:r>
              <a:rPr lang="pt-PT" sz="3600" dirty="0" err="1">
                <a:solidFill>
                  <a:srgbClr val="0070C0"/>
                </a:solidFill>
                <a:latin typeface="Open Sans" panose="020B0606030504020204"/>
              </a:rPr>
              <a:t>metalness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: Grau de </a:t>
            </a:r>
            <a:r>
              <a:rPr lang="pt-PT" sz="3600" dirty="0" err="1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metalidade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 do material (em materiais PBR).</a:t>
            </a:r>
          </a:p>
          <a:p>
            <a:pPr algn="just"/>
            <a:r>
              <a:rPr lang="pt-PT" sz="3600" dirty="0" err="1">
                <a:solidFill>
                  <a:srgbClr val="0070C0"/>
                </a:solidFill>
                <a:latin typeface="Open Sans" panose="020B0606030504020204"/>
              </a:rPr>
              <a:t>emissive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: A cor de emissão, simulando luz própria.</a:t>
            </a:r>
          </a:p>
        </p:txBody>
      </p:sp>
    </p:spTree>
    <p:extLst>
      <p:ext uri="{BB962C8B-B14F-4D97-AF65-F5344CB8AC3E}">
        <p14:creationId xmlns:p14="http://schemas.microsoft.com/office/powerpoint/2010/main" val="39201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B5E835-6286-4ADE-A314-16EECF21300D}"/>
              </a:ext>
            </a:extLst>
          </p:cNvPr>
          <p:cNvSpPr txBox="1"/>
          <p:nvPr/>
        </p:nvSpPr>
        <p:spPr>
          <a:xfrm>
            <a:off x="553323" y="336635"/>
            <a:ext cx="8027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kern="100" spc="6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Tipos de Material</a:t>
            </a:r>
            <a:endParaRPr lang="pt-PT" sz="4000" b="1" kern="100" spc="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88300" y="1189000"/>
            <a:ext cx="531282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/>
              </a:rPr>
              <a:t>Basic</a:t>
            </a:r>
            <a:endParaRPr lang="pt-PT" sz="3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Não afetado por luzes;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Gera cor independente de luz.</a:t>
            </a:r>
          </a:p>
          <a:p>
            <a:pPr algn="just"/>
            <a:endParaRPr lang="pt-PT" sz="3600" u="sng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r>
              <a:rPr lang="pt-PT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/>
              </a:rPr>
              <a:t>Lambert</a:t>
            </a:r>
            <a:endParaRPr lang="pt-PT" sz="3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Não Baseada em Física;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Sem brilho;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Pedras;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Madeira;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Detalhe com SpotLight</a:t>
            </a:r>
          </a:p>
          <a:p>
            <a:pPr algn="just"/>
            <a:endParaRPr lang="pt-PT" sz="3600" dirty="0" smtClean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540194" y="819667"/>
            <a:ext cx="42395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dirty="0">
                <a:latin typeface="Open Sans" panose="020B0606030504020204"/>
              </a:rPr>
              <a:t>Standard</a:t>
            </a:r>
            <a:endParaRPr lang="pt-PT" sz="3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Renderização</a:t>
            </a:r>
            <a:r>
              <a:rPr lang="pt-PT" sz="24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 Baseada em Física (PBR);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Unity</a:t>
            </a:r>
            <a:r>
              <a:rPr lang="pt-PT" sz="24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, </a:t>
            </a:r>
            <a:r>
              <a:rPr lang="pt-PT" sz="2400" dirty="0" err="1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Unreal</a:t>
            </a:r>
            <a:r>
              <a:rPr lang="pt-PT" sz="24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 e 3D </a:t>
            </a:r>
            <a:r>
              <a:rPr lang="pt-PT" sz="2400" dirty="0" err="1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Studio</a:t>
            </a:r>
            <a:r>
              <a:rPr lang="pt-PT" sz="24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 Max;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Padrão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.</a:t>
            </a:r>
          </a:p>
          <a:p>
            <a:pPr algn="just"/>
            <a:endParaRPr lang="pt-PT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/>
            </a:endParaRPr>
          </a:p>
          <a:p>
            <a:pPr algn="just"/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r>
              <a:rPr lang="pt-PT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/>
              </a:rPr>
              <a:t>Physical</a:t>
            </a:r>
            <a:endParaRPr lang="pt-PT" sz="3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/>
            </a:endParaRPr>
          </a:p>
          <a:p>
            <a:pPr fontAlgn="base"/>
            <a:r>
              <a:rPr lang="pt-PT" sz="2400" dirty="0" err="1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Renderização</a:t>
            </a:r>
            <a:r>
              <a:rPr lang="pt-PT" sz="24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 Baseada em Física (PBR);</a:t>
            </a:r>
          </a:p>
          <a:p>
            <a:pPr fontAlgn="base"/>
            <a:r>
              <a:rPr lang="pt-PT" sz="24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Propriedades mais avançadas;</a:t>
            </a:r>
          </a:p>
          <a:p>
            <a:pPr fontAlgn="base"/>
            <a:r>
              <a:rPr lang="pt-PT" sz="2400" dirty="0" err="1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Transmission</a:t>
            </a:r>
            <a:r>
              <a:rPr lang="pt-PT" sz="24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;</a:t>
            </a:r>
          </a:p>
          <a:p>
            <a:pPr fontAlgn="base"/>
            <a:r>
              <a:rPr lang="pt-PT" sz="24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Vidro.</a:t>
            </a:r>
          </a:p>
          <a:p>
            <a:pPr algn="just"/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347147" y="2614181"/>
            <a:ext cx="3537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/>
              </a:rPr>
              <a:t>Phong</a:t>
            </a:r>
            <a:endParaRPr lang="pt-PT" sz="3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Não Baseada em Física;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Possui brilho;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Verniz;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Brilhante.</a:t>
            </a:r>
          </a:p>
          <a:p>
            <a:pPr algn="just"/>
            <a:endParaRPr lang="pt-PT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77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B5E835-6286-4ADE-A314-16EECF21300D}"/>
              </a:ext>
            </a:extLst>
          </p:cNvPr>
          <p:cNvSpPr txBox="1"/>
          <p:nvPr/>
        </p:nvSpPr>
        <p:spPr>
          <a:xfrm>
            <a:off x="553323" y="336635"/>
            <a:ext cx="8027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kern="100" spc="6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Definição de Classe</a:t>
            </a:r>
            <a:endParaRPr lang="pt-PT" sz="4000" b="1" kern="100" spc="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53323" y="1215318"/>
            <a:ext cx="10879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Em Three.js, assim como em muitos outros </a:t>
            </a:r>
            <a:r>
              <a:rPr lang="pt-PT" sz="3600" dirty="0" err="1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frameworks</a:t>
            </a: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 e bibliotecas de gráficos 3D, o mapeamento de textura é uma técnica fundamental para adicionar detalhes visuais realistas aos objetos 3D.</a:t>
            </a:r>
          </a:p>
          <a:p>
            <a:pPr algn="just"/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1672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B5E835-6286-4ADE-A314-16EECF21300D}"/>
              </a:ext>
            </a:extLst>
          </p:cNvPr>
          <p:cNvSpPr txBox="1"/>
          <p:nvPr/>
        </p:nvSpPr>
        <p:spPr>
          <a:xfrm>
            <a:off x="553323" y="336635"/>
            <a:ext cx="8027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kern="100" spc="6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Mapeamento</a:t>
            </a:r>
            <a:endParaRPr lang="pt-PT" sz="4000" b="1" kern="100" spc="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53323" y="1215318"/>
            <a:ext cx="10879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O mapeamento de textura envolve aplicar uma imagem bidimensional (textura) a uma superfície tridimensional (geometria). Isso é feito atribuindo coordenadas de textura a cada vértice da geometria. Essas coordenadas de textura determinam como a textura é "colada" na superfície do objeto 3D.</a:t>
            </a:r>
          </a:p>
          <a:p>
            <a:pPr algn="just"/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9569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B5E835-6286-4ADE-A314-16EECF21300D}"/>
              </a:ext>
            </a:extLst>
          </p:cNvPr>
          <p:cNvSpPr txBox="1"/>
          <p:nvPr/>
        </p:nvSpPr>
        <p:spPr>
          <a:xfrm>
            <a:off x="553323" y="336635"/>
            <a:ext cx="8027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kern="100" spc="6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Modelos de mapeamento</a:t>
            </a:r>
            <a:endParaRPr lang="pt-PT" sz="4000" b="1" kern="100" spc="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53322" y="1165351"/>
            <a:ext cx="53128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/>
              </a:rPr>
              <a:t>Map</a:t>
            </a:r>
            <a:endParaRPr lang="pt-PT" sz="3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color</a:t>
            </a:r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36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basecolor</a:t>
            </a:r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endParaRPr lang="pt-PT" sz="3600" u="sng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r>
              <a:rPr lang="pt-PT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/>
              </a:rPr>
              <a:t>AlphaMap</a:t>
            </a:r>
            <a:endParaRPr lang="pt-PT" sz="3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36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metalic</a:t>
            </a:r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endParaRPr lang="pt-PT" sz="3600" dirty="0" smtClean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r>
              <a:rPr lang="pt-PT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/>
              </a:rPr>
              <a:t>roughnessMap</a:t>
            </a:r>
            <a:endParaRPr lang="pt-PT" sz="3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36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roughness</a:t>
            </a:r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077853" y="1044521"/>
            <a:ext cx="4681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/>
              </a:rPr>
              <a:t>MetanessMap</a:t>
            </a:r>
            <a:endParaRPr lang="pt-PT" sz="3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36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Metalic</a:t>
            </a:r>
            <a:endParaRPr lang="pt-PT" sz="3600" dirty="0" smtClean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endParaRPr lang="pt-PT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/>
            </a:endParaRPr>
          </a:p>
          <a:p>
            <a:pPr algn="just"/>
            <a:r>
              <a:rPr lang="pt-PT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/>
              </a:rPr>
              <a:t>normalMap</a:t>
            </a:r>
            <a:endParaRPr lang="pt-PT" sz="3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36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Metalic</a:t>
            </a:r>
            <a:endParaRPr lang="pt-PT" sz="3600" dirty="0" smtClean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r>
              <a:rPr lang="pt-PT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/>
              </a:rPr>
              <a:t>aoMap</a:t>
            </a:r>
            <a:endParaRPr lang="pt-PT" sz="3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36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Occlusio</a:t>
            </a:r>
            <a:endParaRPr lang="pt-PT" sz="3600" dirty="0" smtClean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36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ambienteOcclusion</a:t>
            </a:r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  <a:p>
            <a:pPr algn="just"/>
            <a:endParaRPr lang="pt-PT" sz="3600" dirty="0">
              <a:solidFill>
                <a:schemeClr val="bg1">
                  <a:lumMod val="50000"/>
                </a:schemeClr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3596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20000" y="732113"/>
            <a:ext cx="8486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 smtClean="0">
                <a:solidFill>
                  <a:srgbClr val="0070C0"/>
                </a:solidFill>
                <a:latin typeface="Tahoma"/>
                <a:cs typeface="Tahoma"/>
              </a:rPr>
              <a:t>Bibliografica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91999" y="1439999"/>
            <a:ext cx="11023763" cy="499880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880"/>
              </a:spcBef>
              <a:buClr>
                <a:srgbClr val="3232CC"/>
              </a:buClr>
              <a:buSzPct val="59375"/>
              <a:tabLst>
                <a:tab pos="354965" algn="l"/>
                <a:tab pos="355600" algn="l"/>
              </a:tabLst>
            </a:pPr>
            <a:r>
              <a:rPr lang="pt-PT" sz="2950" dirty="0" err="1">
                <a:latin typeface="Tahoma"/>
                <a:cs typeface="Tahoma"/>
              </a:rPr>
              <a:t>Donald</a:t>
            </a:r>
            <a:r>
              <a:rPr lang="pt-PT" sz="2950" dirty="0">
                <a:latin typeface="Tahoma"/>
                <a:cs typeface="Tahoma"/>
              </a:rPr>
              <a:t> </a:t>
            </a:r>
            <a:r>
              <a:rPr lang="pt-PT" sz="2950" dirty="0" err="1">
                <a:latin typeface="Tahoma"/>
                <a:cs typeface="Tahoma"/>
              </a:rPr>
              <a:t>Hearn</a:t>
            </a:r>
            <a:r>
              <a:rPr lang="pt-PT" sz="2950" dirty="0">
                <a:latin typeface="Tahoma"/>
                <a:cs typeface="Tahoma"/>
              </a:rPr>
              <a:t> e M. </a:t>
            </a:r>
            <a:r>
              <a:rPr lang="pt-PT" sz="2950" dirty="0" err="1">
                <a:latin typeface="Tahoma"/>
                <a:cs typeface="Tahoma"/>
              </a:rPr>
              <a:t>Pauline</a:t>
            </a:r>
            <a:r>
              <a:rPr lang="pt-PT" sz="2950" dirty="0">
                <a:latin typeface="Tahoma"/>
                <a:cs typeface="Tahoma"/>
              </a:rPr>
              <a:t> </a:t>
            </a:r>
            <a:r>
              <a:rPr lang="pt-PT" sz="2950" dirty="0" err="1">
                <a:latin typeface="Tahoma"/>
                <a:cs typeface="Tahoma"/>
              </a:rPr>
              <a:t>Baker</a:t>
            </a:r>
            <a:r>
              <a:rPr lang="pt-PT" sz="2950" dirty="0">
                <a:latin typeface="Tahoma"/>
                <a:cs typeface="Tahoma"/>
              </a:rPr>
              <a:t>, autores do livro "</a:t>
            </a:r>
            <a:r>
              <a:rPr lang="pt-PT" sz="2950" dirty="0" err="1">
                <a:latin typeface="Tahoma"/>
                <a:cs typeface="Tahoma"/>
              </a:rPr>
              <a:t>Computer</a:t>
            </a:r>
            <a:r>
              <a:rPr lang="pt-PT" sz="2950" dirty="0">
                <a:latin typeface="Tahoma"/>
                <a:cs typeface="Tahoma"/>
              </a:rPr>
              <a:t> </a:t>
            </a:r>
            <a:r>
              <a:rPr lang="pt-PT" sz="2950" dirty="0" err="1">
                <a:latin typeface="Tahoma"/>
                <a:cs typeface="Tahoma"/>
              </a:rPr>
              <a:t>Graphics</a:t>
            </a:r>
            <a:r>
              <a:rPr lang="pt-PT" sz="2950" dirty="0">
                <a:latin typeface="Tahoma"/>
                <a:cs typeface="Tahoma"/>
              </a:rPr>
              <a:t>: C </a:t>
            </a:r>
            <a:r>
              <a:rPr lang="pt-PT" sz="2950" dirty="0" err="1">
                <a:latin typeface="Tahoma"/>
                <a:cs typeface="Tahoma"/>
              </a:rPr>
              <a:t>Version</a:t>
            </a:r>
            <a:r>
              <a:rPr lang="pt-PT" sz="2950" dirty="0">
                <a:latin typeface="Tahoma"/>
                <a:cs typeface="Tahoma"/>
              </a:rPr>
              <a:t>"</a:t>
            </a:r>
          </a:p>
          <a:p>
            <a:pPr marL="12065" algn="just">
              <a:lnSpc>
                <a:spcPct val="100000"/>
              </a:lnSpc>
              <a:spcBef>
                <a:spcPts val="880"/>
              </a:spcBef>
              <a:buClr>
                <a:srgbClr val="3232CC"/>
              </a:buClr>
              <a:buSzPct val="59375"/>
              <a:tabLst>
                <a:tab pos="354965" algn="l"/>
                <a:tab pos="355600" algn="l"/>
              </a:tabLst>
            </a:pPr>
            <a:r>
              <a:rPr lang="pt-PT" sz="2950" dirty="0">
                <a:latin typeface="Tahoma"/>
                <a:cs typeface="Tahoma"/>
              </a:rPr>
              <a:t>James D. </a:t>
            </a:r>
            <a:r>
              <a:rPr lang="pt-PT" sz="2950" dirty="0" err="1">
                <a:latin typeface="Tahoma"/>
                <a:cs typeface="Tahoma"/>
              </a:rPr>
              <a:t>Foley</a:t>
            </a:r>
            <a:r>
              <a:rPr lang="pt-PT" sz="2950" dirty="0">
                <a:latin typeface="Tahoma"/>
                <a:cs typeface="Tahoma"/>
              </a:rPr>
              <a:t>, </a:t>
            </a:r>
            <a:r>
              <a:rPr lang="pt-PT" sz="2950" dirty="0" err="1">
                <a:latin typeface="Tahoma"/>
                <a:cs typeface="Tahoma"/>
              </a:rPr>
              <a:t>Andries</a:t>
            </a:r>
            <a:r>
              <a:rPr lang="pt-PT" sz="2950" dirty="0">
                <a:latin typeface="Tahoma"/>
                <a:cs typeface="Tahoma"/>
              </a:rPr>
              <a:t> van Dam, Steven K. </a:t>
            </a:r>
            <a:r>
              <a:rPr lang="pt-PT" sz="2950" dirty="0" err="1">
                <a:latin typeface="Tahoma"/>
                <a:cs typeface="Tahoma"/>
              </a:rPr>
              <a:t>Feiner</a:t>
            </a:r>
            <a:r>
              <a:rPr lang="pt-PT" sz="2950" dirty="0">
                <a:latin typeface="Tahoma"/>
                <a:cs typeface="Tahoma"/>
              </a:rPr>
              <a:t> e John F. </a:t>
            </a:r>
            <a:r>
              <a:rPr lang="pt-PT" sz="2950" dirty="0" err="1">
                <a:latin typeface="Tahoma"/>
                <a:cs typeface="Tahoma"/>
              </a:rPr>
              <a:t>Hughes</a:t>
            </a:r>
            <a:r>
              <a:rPr lang="pt-PT" sz="2950" dirty="0">
                <a:latin typeface="Tahoma"/>
                <a:cs typeface="Tahoma"/>
              </a:rPr>
              <a:t>, autores do livro "</a:t>
            </a:r>
            <a:r>
              <a:rPr lang="pt-PT" sz="2950" dirty="0" err="1">
                <a:latin typeface="Tahoma"/>
                <a:cs typeface="Tahoma"/>
              </a:rPr>
              <a:t>Computer</a:t>
            </a:r>
            <a:r>
              <a:rPr lang="pt-PT" sz="2950" dirty="0">
                <a:latin typeface="Tahoma"/>
                <a:cs typeface="Tahoma"/>
              </a:rPr>
              <a:t> </a:t>
            </a:r>
            <a:r>
              <a:rPr lang="pt-PT" sz="2950" dirty="0" err="1">
                <a:latin typeface="Tahoma"/>
                <a:cs typeface="Tahoma"/>
              </a:rPr>
              <a:t>Graphics</a:t>
            </a:r>
            <a:r>
              <a:rPr lang="pt-PT" sz="2950" dirty="0">
                <a:latin typeface="Tahoma"/>
                <a:cs typeface="Tahoma"/>
              </a:rPr>
              <a:t>: </a:t>
            </a:r>
            <a:r>
              <a:rPr lang="pt-PT" sz="2950" dirty="0" err="1">
                <a:latin typeface="Tahoma"/>
                <a:cs typeface="Tahoma"/>
              </a:rPr>
              <a:t>Principles</a:t>
            </a:r>
            <a:r>
              <a:rPr lang="pt-PT" sz="2950" dirty="0">
                <a:latin typeface="Tahoma"/>
                <a:cs typeface="Tahoma"/>
              </a:rPr>
              <a:t> </a:t>
            </a:r>
            <a:r>
              <a:rPr lang="pt-PT" sz="2950" dirty="0" err="1">
                <a:latin typeface="Tahoma"/>
                <a:cs typeface="Tahoma"/>
              </a:rPr>
              <a:t>and</a:t>
            </a:r>
            <a:r>
              <a:rPr lang="pt-PT" sz="2950" dirty="0">
                <a:latin typeface="Tahoma"/>
                <a:cs typeface="Tahoma"/>
              </a:rPr>
              <a:t> </a:t>
            </a:r>
            <a:r>
              <a:rPr lang="pt-PT" sz="2950" dirty="0" err="1">
                <a:latin typeface="Tahoma"/>
                <a:cs typeface="Tahoma"/>
              </a:rPr>
              <a:t>Practice</a:t>
            </a:r>
            <a:r>
              <a:rPr lang="pt-PT" sz="2950" dirty="0">
                <a:latin typeface="Tahoma"/>
                <a:cs typeface="Tahoma"/>
              </a:rPr>
              <a:t>"</a:t>
            </a:r>
          </a:p>
          <a:p>
            <a:pPr marL="12065" algn="just">
              <a:lnSpc>
                <a:spcPct val="100000"/>
              </a:lnSpc>
              <a:spcBef>
                <a:spcPts val="880"/>
              </a:spcBef>
              <a:buClr>
                <a:srgbClr val="3232CC"/>
              </a:buClr>
              <a:buSzPct val="59375"/>
              <a:tabLst>
                <a:tab pos="354965" algn="l"/>
                <a:tab pos="355600" algn="l"/>
              </a:tabLst>
            </a:pPr>
            <a:r>
              <a:rPr lang="pt-PT" sz="2950" dirty="0">
                <a:latin typeface="Tahoma"/>
                <a:cs typeface="Tahoma"/>
              </a:rPr>
              <a:t>Peter Shirley, Michael </a:t>
            </a:r>
            <a:r>
              <a:rPr lang="pt-PT" sz="2950" dirty="0" err="1">
                <a:latin typeface="Tahoma"/>
                <a:cs typeface="Tahoma"/>
              </a:rPr>
              <a:t>Ashikhmin</a:t>
            </a:r>
            <a:r>
              <a:rPr lang="pt-PT" sz="2950" dirty="0">
                <a:latin typeface="Tahoma"/>
                <a:cs typeface="Tahoma"/>
              </a:rPr>
              <a:t> e Steve </a:t>
            </a:r>
            <a:r>
              <a:rPr lang="pt-PT" sz="2950" dirty="0" err="1">
                <a:latin typeface="Tahoma"/>
                <a:cs typeface="Tahoma"/>
              </a:rPr>
              <a:t>Marschner</a:t>
            </a:r>
            <a:r>
              <a:rPr lang="pt-PT" sz="2950" dirty="0">
                <a:latin typeface="Tahoma"/>
                <a:cs typeface="Tahoma"/>
              </a:rPr>
              <a:t>, autores do livro "Fundamentals </a:t>
            </a:r>
            <a:r>
              <a:rPr lang="pt-PT" sz="2950" dirty="0" err="1">
                <a:latin typeface="Tahoma"/>
                <a:cs typeface="Tahoma"/>
              </a:rPr>
              <a:t>of</a:t>
            </a:r>
            <a:r>
              <a:rPr lang="pt-PT" sz="2950" dirty="0">
                <a:latin typeface="Tahoma"/>
                <a:cs typeface="Tahoma"/>
              </a:rPr>
              <a:t> </a:t>
            </a:r>
            <a:r>
              <a:rPr lang="pt-PT" sz="2950" dirty="0" err="1">
                <a:latin typeface="Tahoma"/>
                <a:cs typeface="Tahoma"/>
              </a:rPr>
              <a:t>Computer</a:t>
            </a:r>
            <a:r>
              <a:rPr lang="pt-PT" sz="2950" dirty="0">
                <a:latin typeface="Tahoma"/>
                <a:cs typeface="Tahoma"/>
              </a:rPr>
              <a:t> </a:t>
            </a:r>
            <a:r>
              <a:rPr lang="pt-PT" sz="2950" dirty="0" err="1">
                <a:latin typeface="Tahoma"/>
                <a:cs typeface="Tahoma"/>
              </a:rPr>
              <a:t>Graphics</a:t>
            </a:r>
            <a:r>
              <a:rPr lang="pt-PT" sz="2950" dirty="0">
                <a:latin typeface="Tahoma"/>
                <a:cs typeface="Tahoma"/>
              </a:rPr>
              <a:t>"</a:t>
            </a:r>
          </a:p>
          <a:p>
            <a:pPr marL="12065" algn="just">
              <a:lnSpc>
                <a:spcPct val="100000"/>
              </a:lnSpc>
              <a:spcBef>
                <a:spcPts val="880"/>
              </a:spcBef>
              <a:buClr>
                <a:srgbClr val="3232CC"/>
              </a:buClr>
              <a:buSzPct val="59375"/>
              <a:tabLst>
                <a:tab pos="354965" algn="l"/>
                <a:tab pos="355600" algn="l"/>
              </a:tabLst>
            </a:pPr>
            <a:r>
              <a:rPr lang="pt-PT" sz="2950" dirty="0">
                <a:latin typeface="Tahoma"/>
                <a:cs typeface="Tahoma"/>
              </a:rPr>
              <a:t>David A. </a:t>
            </a:r>
            <a:r>
              <a:rPr lang="pt-PT" sz="2950" dirty="0" err="1">
                <a:latin typeface="Tahoma"/>
                <a:cs typeface="Tahoma"/>
              </a:rPr>
              <a:t>Patterson</a:t>
            </a:r>
            <a:r>
              <a:rPr lang="pt-PT" sz="2950" dirty="0">
                <a:latin typeface="Tahoma"/>
                <a:cs typeface="Tahoma"/>
              </a:rPr>
              <a:t> e John L. </a:t>
            </a:r>
            <a:r>
              <a:rPr lang="pt-PT" sz="2950" dirty="0" err="1">
                <a:latin typeface="Tahoma"/>
                <a:cs typeface="Tahoma"/>
              </a:rPr>
              <a:t>Hennessy</a:t>
            </a:r>
            <a:r>
              <a:rPr lang="pt-PT" sz="2950" dirty="0">
                <a:latin typeface="Tahoma"/>
                <a:cs typeface="Tahoma"/>
              </a:rPr>
              <a:t>, autores do livro "</a:t>
            </a:r>
            <a:r>
              <a:rPr lang="pt-PT" sz="2950" dirty="0" err="1">
                <a:latin typeface="Tahoma"/>
                <a:cs typeface="Tahoma"/>
              </a:rPr>
              <a:t>Computer</a:t>
            </a:r>
            <a:r>
              <a:rPr lang="pt-PT" sz="2950" dirty="0">
                <a:latin typeface="Tahoma"/>
                <a:cs typeface="Tahoma"/>
              </a:rPr>
              <a:t> </a:t>
            </a:r>
            <a:r>
              <a:rPr lang="pt-PT" sz="2950" dirty="0" err="1">
                <a:latin typeface="Tahoma"/>
                <a:cs typeface="Tahoma"/>
              </a:rPr>
              <a:t>Organization</a:t>
            </a:r>
            <a:r>
              <a:rPr lang="pt-PT" sz="2950" dirty="0">
                <a:latin typeface="Tahoma"/>
                <a:cs typeface="Tahoma"/>
              </a:rPr>
              <a:t> </a:t>
            </a:r>
            <a:r>
              <a:rPr lang="pt-PT" sz="2950" dirty="0" err="1">
                <a:latin typeface="Tahoma"/>
                <a:cs typeface="Tahoma"/>
              </a:rPr>
              <a:t>and</a:t>
            </a:r>
            <a:r>
              <a:rPr lang="pt-PT" sz="2950" dirty="0">
                <a:latin typeface="Tahoma"/>
                <a:cs typeface="Tahoma"/>
              </a:rPr>
              <a:t> Design: </a:t>
            </a:r>
            <a:r>
              <a:rPr lang="pt-PT" sz="2950" dirty="0" err="1">
                <a:latin typeface="Tahoma"/>
                <a:cs typeface="Tahoma"/>
              </a:rPr>
              <a:t>The</a:t>
            </a:r>
            <a:r>
              <a:rPr lang="pt-PT" sz="2950" dirty="0">
                <a:latin typeface="Tahoma"/>
                <a:cs typeface="Tahoma"/>
              </a:rPr>
              <a:t> Hardware/Software Interface", que também cobre </a:t>
            </a:r>
            <a:r>
              <a:rPr lang="pt-PT" sz="2950" dirty="0" err="1">
                <a:latin typeface="Tahoma"/>
                <a:cs typeface="Tahoma"/>
              </a:rPr>
              <a:t>aspectos</a:t>
            </a:r>
            <a:r>
              <a:rPr lang="pt-PT" sz="2950" dirty="0">
                <a:latin typeface="Tahoma"/>
                <a:cs typeface="Tahoma"/>
              </a:rPr>
              <a:t> de computação gráfica.</a:t>
            </a:r>
          </a:p>
        </p:txBody>
      </p:sp>
    </p:spTree>
    <p:extLst>
      <p:ext uri="{BB962C8B-B14F-4D97-AF65-F5344CB8AC3E}">
        <p14:creationId xmlns:p14="http://schemas.microsoft.com/office/powerpoint/2010/main" val="21816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010-business-presentation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471</Words>
  <Application>Microsoft Office PowerPoint</Application>
  <PresentationFormat>Widescreen</PresentationFormat>
  <Paragraphs>83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Tahoma</vt:lpstr>
      <vt:lpstr>30010-business-presentation-1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30010-business-presentation-1</dc:title>
  <dc:creator>Augusto Antunes Francisco</dc:creator>
  <cp:lastModifiedBy>Lenovo</cp:lastModifiedBy>
  <cp:revision>158</cp:revision>
  <dcterms:created xsi:type="dcterms:W3CDTF">2020-03-22T07:32:46Z</dcterms:created>
  <dcterms:modified xsi:type="dcterms:W3CDTF">2024-05-27T19:57:32Z</dcterms:modified>
</cp:coreProperties>
</file>