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29"/>
    <p:restoredTop sz="94648"/>
  </p:normalViewPr>
  <p:slideViewPr>
    <p:cSldViewPr snapToGrid="0" snapToObjects="1">
      <p:cViewPr>
        <p:scale>
          <a:sx n="67" d="100"/>
          <a:sy n="67" d="100"/>
        </p:scale>
        <p:origin x="1544" y="42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7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C41A6-8CB8-2CB2-E3D9-FD0E7F3AD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C8A49E-5894-34FE-38E0-47CE2CA192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304B4-EA4B-601E-4E72-23BF31D5A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1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8.svg"/><Relationship Id="rId18" Type="http://schemas.openxmlformats.org/officeDocument/2006/relationships/image" Target="../media/image13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hyperlink" Target="edu.nl/pa78a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rbanism.org/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hyperlink" Target="mailto:rbanism@tudelft.nl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9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edu.nl/pa78a" TargetMode="External"/><Relationship Id="rId11" Type="http://schemas.openxmlformats.org/officeDocument/2006/relationships/image" Target="../media/image17.png"/><Relationship Id="rId5" Type="http://schemas.openxmlformats.org/officeDocument/2006/relationships/hyperlink" Target="http://rbanism.org/" TargetMode="External"/><Relationship Id="rId10" Type="http://schemas.openxmlformats.org/officeDocument/2006/relationships/image" Target="../media/image2.png"/><Relationship Id="rId4" Type="http://schemas.openxmlformats.org/officeDocument/2006/relationships/hyperlink" Target="mailto:rbanism@tudelft.nl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2279932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 sz="3600" dirty="0"/>
              <a:t>Geospatial Data Carpentry Workshop for Urbanism: : </a:t>
            </a: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CHEATSHEET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• </a:t>
            </a:r>
            <a:r>
              <a:rPr lang="en-US" dirty="0" err="1"/>
              <a:t>Rbanism</a:t>
            </a:r>
            <a:r>
              <a:rPr lang="en-US" dirty="0"/>
              <a:t> community </a:t>
            </a:r>
            <a:r>
              <a:rPr dirty="0"/>
              <a:t>•  </a:t>
            </a:r>
            <a:r>
              <a:rPr lang="en-US" dirty="0">
                <a:hlinkClick r:id="rId4"/>
              </a:rPr>
              <a:t>rbanism@tudelft.nl</a:t>
            </a:r>
            <a:r>
              <a:rPr lang="en-US" dirty="0"/>
              <a:t> </a:t>
            </a:r>
            <a:r>
              <a:rPr dirty="0"/>
              <a:t>• </a:t>
            </a:r>
            <a:r>
              <a:rPr lang="en-US" dirty="0"/>
              <a:t> TU Delft Library • </a:t>
            </a:r>
            <a:r>
              <a:rPr lang="en-US" dirty="0">
                <a:hlinkClick r:id="rId5"/>
              </a:rPr>
              <a:t>Rbanism.org</a:t>
            </a:r>
            <a:r>
              <a:rPr lang="en-US" dirty="0"/>
              <a:t> </a:t>
            </a:r>
            <a:r>
              <a:rPr dirty="0"/>
              <a:t>•  Learn more at 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  <a:hlinkClick r:id="rId6"/>
              </a:rPr>
              <a:t>edu.nl/pa78a</a:t>
            </a:r>
            <a:r>
              <a:rPr lang="en-US" dirty="0"/>
              <a:t> •</a:t>
            </a:r>
            <a:r>
              <a:rPr dirty="0"/>
              <a:t>  </a:t>
            </a:r>
            <a:r>
              <a:rPr lang="en-US" dirty="0"/>
              <a:t>Workshop</a:t>
            </a:r>
            <a:r>
              <a:rPr dirty="0"/>
              <a:t> version  </a:t>
            </a:r>
            <a:r>
              <a:rPr lang="en-US" dirty="0"/>
              <a:t>beta</a:t>
            </a:r>
            <a:r>
              <a:rPr dirty="0"/>
              <a:t> •  Updated: </a:t>
            </a:r>
            <a:r>
              <a:rPr lang="en-US" dirty="0"/>
              <a:t>2025-02</a:t>
            </a:r>
            <a:endParaRPr dirty="0"/>
          </a:p>
        </p:txBody>
      </p:sp>
      <p:pic>
        <p:nvPicPr>
          <p:cNvPr id="327" name="rstudio.png">
            <a:extLst>
              <a:ext uri="{FF2B5EF4-FFF2-40B4-BE49-F238E27FC236}">
                <a16:creationId xmlns:a16="http://schemas.microsoft.com/office/drawing/2014/main" id="{691BDA71-3F31-3049-2135-69A5439707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33597" y="200407"/>
            <a:ext cx="1047744" cy="12069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icture 136" descr="A logo with colorful lines&#10;&#10;AI-generated content may be incorrect.">
            <a:extLst>
              <a:ext uri="{FF2B5EF4-FFF2-40B4-BE49-F238E27FC236}">
                <a16:creationId xmlns:a16="http://schemas.microsoft.com/office/drawing/2014/main" id="{4D5A7432-B61A-5080-1914-C4FCCD8E46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0" y="9716569"/>
            <a:ext cx="1576277" cy="898164"/>
          </a:xfrm>
          <a:prstGeom prst="rect">
            <a:avLst/>
          </a:prstGeom>
        </p:spPr>
      </p:pic>
      <p:sp>
        <p:nvSpPr>
          <p:cNvPr id="193" name="Useful Elements">
            <a:extLst>
              <a:ext uri="{FF2B5EF4-FFF2-40B4-BE49-F238E27FC236}">
                <a16:creationId xmlns:a16="http://schemas.microsoft.com/office/drawing/2014/main" id="{8F20237E-737E-DBED-5408-5FBCE32EFFAC}"/>
              </a:ext>
            </a:extLst>
          </p:cNvPr>
          <p:cNvSpPr txBox="1"/>
          <p:nvPr/>
        </p:nvSpPr>
        <p:spPr>
          <a:xfrm>
            <a:off x="10411370" y="1265085"/>
            <a:ext cx="156292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Vector data</a:t>
            </a:r>
            <a:endParaRPr dirty="0"/>
          </a:p>
        </p:txBody>
      </p:sp>
      <p:sp>
        <p:nvSpPr>
          <p:cNvPr id="194" name="Line">
            <a:extLst>
              <a:ext uri="{FF2B5EF4-FFF2-40B4-BE49-F238E27FC236}">
                <a16:creationId xmlns:a16="http://schemas.microsoft.com/office/drawing/2014/main" id="{E26818A7-893E-8184-7CFF-253B3B0B63AF}"/>
              </a:ext>
            </a:extLst>
          </p:cNvPr>
          <p:cNvSpPr/>
          <p:nvPr/>
        </p:nvSpPr>
        <p:spPr>
          <a:xfrm>
            <a:off x="10384282" y="1217208"/>
            <a:ext cx="2128270" cy="2247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Rounded Rectangular Callout 195">
            <a:extLst>
              <a:ext uri="{FF2B5EF4-FFF2-40B4-BE49-F238E27FC236}">
                <a16:creationId xmlns:a16="http://schemas.microsoft.com/office/drawing/2014/main" id="{4D91F4AA-73D9-F342-020E-27F07BEDB8B8}"/>
              </a:ext>
            </a:extLst>
          </p:cNvPr>
          <p:cNvSpPr/>
          <p:nvPr/>
        </p:nvSpPr>
        <p:spPr>
          <a:xfrm>
            <a:off x="10411370" y="3731622"/>
            <a:ext cx="1401835" cy="530552"/>
          </a:xfrm>
          <a:prstGeom prst="wedgeRoundRectCallout">
            <a:avLst>
              <a:gd name="adj1" fmla="val -34956"/>
              <a:gd name="adj2" fmla="val -65473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Long output with all CRS info</a:t>
            </a:r>
          </a:p>
        </p:txBody>
      </p:sp>
      <p:pic>
        <p:nvPicPr>
          <p:cNvPr id="199" name="tibble.png">
            <a:extLst>
              <a:ext uri="{FF2B5EF4-FFF2-40B4-BE49-F238E27FC236}">
                <a16:creationId xmlns:a16="http://schemas.microsoft.com/office/drawing/2014/main" id="{8A56532C-62C6-A07A-7D99-1D44A45ECD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43597" y="1581945"/>
            <a:ext cx="799609" cy="799609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B471DBE-2FF6-F02D-CFE2-16E7AF53B671}"/>
              </a:ext>
            </a:extLst>
          </p:cNvPr>
          <p:cNvSpPr txBox="1"/>
          <p:nvPr/>
        </p:nvSpPr>
        <p:spPr>
          <a:xfrm>
            <a:off x="10369660" y="2151360"/>
            <a:ext cx="2333727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st_read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dsn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layer, ...) Read file or database vector dataset as a sf object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27A4C801-2710-2ECC-4269-F94A0A75E631}"/>
              </a:ext>
            </a:extLst>
          </p:cNvPr>
          <p:cNvSpPr txBox="1"/>
          <p:nvPr/>
        </p:nvSpPr>
        <p:spPr>
          <a:xfrm>
            <a:off x="10369660" y="2767429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st_geometry_type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by_geometry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= TRUE) Return the geometry type of an object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3A051D92-C40A-0348-D808-A39D0768E28C}"/>
              </a:ext>
            </a:extLst>
          </p:cNvPr>
          <p:cNvSpPr txBox="1"/>
          <p:nvPr/>
        </p:nvSpPr>
        <p:spPr>
          <a:xfrm>
            <a:off x="10369660" y="3270253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Set or retrieve coordinate reference system (CRS) from an sf object</a:t>
            </a:r>
          </a:p>
        </p:txBody>
      </p:sp>
      <p:sp>
        <p:nvSpPr>
          <p:cNvPr id="205" name="dplyr::lag() - Offset elements by 1…">
            <a:extLst>
              <a:ext uri="{FF2B5EF4-FFF2-40B4-BE49-F238E27FC236}">
                <a16:creationId xmlns:a16="http://schemas.microsoft.com/office/drawing/2014/main" id="{FE2955A6-6E6C-C7A2-9B0B-E80BB81744EC}"/>
              </a:ext>
            </a:extLst>
          </p:cNvPr>
          <p:cNvSpPr txBox="1"/>
          <p:nvPr/>
        </p:nvSpPr>
        <p:spPr>
          <a:xfrm>
            <a:off x="10795903" y="4319148"/>
            <a:ext cx="2354898" cy="535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…)$Name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Get CRS name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…)$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epsg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Get EPSG code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09" name="Rounded Rectangular Callout 208">
            <a:extLst>
              <a:ext uri="{FF2B5EF4-FFF2-40B4-BE49-F238E27FC236}">
                <a16:creationId xmlns:a16="http://schemas.microsoft.com/office/drawing/2014/main" id="{7F29CA34-063F-7E97-64CB-DB5379CB9B68}"/>
              </a:ext>
            </a:extLst>
          </p:cNvPr>
          <p:cNvSpPr/>
          <p:nvPr/>
        </p:nvSpPr>
        <p:spPr>
          <a:xfrm>
            <a:off x="11898558" y="3731622"/>
            <a:ext cx="1565396" cy="530552"/>
          </a:xfrm>
          <a:prstGeom prst="wedgeRoundRectCallout">
            <a:avLst>
              <a:gd name="adj1" fmla="val -41997"/>
              <a:gd name="adj2" fmla="val 63704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Short output with specific parts of CRS</a:t>
            </a:r>
          </a:p>
        </p:txBody>
      </p:sp>
      <p:sp>
        <p:nvSpPr>
          <p:cNvPr id="210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8C0DE41A-7BAA-D375-4692-1B3FB9350739}"/>
              </a:ext>
            </a:extLst>
          </p:cNvPr>
          <p:cNvSpPr txBox="1"/>
          <p:nvPr/>
        </p:nvSpPr>
        <p:spPr>
          <a:xfrm>
            <a:off x="10369660" y="4713470"/>
            <a:ext cx="320738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st_bbox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(obj, ...) Return bounding box of an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object as an object of class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bbox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with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xmin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ymin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xmax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ymax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values</a:t>
            </a:r>
          </a:p>
        </p:txBody>
      </p:sp>
      <p:sp>
        <p:nvSpPr>
          <p:cNvPr id="216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D33437FF-E66A-0384-617A-9CE53F0BD8A6}"/>
              </a:ext>
            </a:extLst>
          </p:cNvPr>
          <p:cNvSpPr txBox="1"/>
          <p:nvPr/>
        </p:nvSpPr>
        <p:spPr>
          <a:xfrm>
            <a:off x="10369660" y="5391398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st_transform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...) Convert coordinates of an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sfc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 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or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bbox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object</a:t>
            </a:r>
          </a:p>
        </p:txBody>
      </p:sp>
      <p:sp>
        <p:nvSpPr>
          <p:cNvPr id="217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990E5979-CD22-EA39-9658-9E5F29A99559}"/>
              </a:ext>
            </a:extLst>
          </p:cNvPr>
          <p:cNvSpPr txBox="1"/>
          <p:nvPr/>
        </p:nvSpPr>
        <p:spPr>
          <a:xfrm>
            <a:off x="10369660" y="5859406"/>
            <a:ext cx="3207385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st_length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...) Compute the length of a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LINESTRING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MULTILINESTRING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geometry in a projected CRS like Amersfoort / RD New (EPSG:28992)</a:t>
            </a:r>
          </a:p>
        </p:txBody>
      </p:sp>
      <p:sp>
        <p:nvSpPr>
          <p:cNvPr id="218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0A7483E-5A55-7AFA-3ECF-ABA1506C1B27}"/>
              </a:ext>
            </a:extLst>
          </p:cNvPr>
          <p:cNvSpPr txBox="1"/>
          <p:nvPr/>
        </p:nvSpPr>
        <p:spPr>
          <a:xfrm>
            <a:off x="10369660" y="6678832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st_write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(obj,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dsn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layer = NULL, ...) Write sf object to file</a:t>
            </a:r>
          </a:p>
        </p:txBody>
      </p:sp>
      <p:sp>
        <p:nvSpPr>
          <p:cNvPr id="219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8506303-835B-31C5-2EF1-76373FB36382}"/>
              </a:ext>
            </a:extLst>
          </p:cNvPr>
          <p:cNvSpPr txBox="1"/>
          <p:nvPr/>
        </p:nvSpPr>
        <p:spPr>
          <a:xfrm>
            <a:off x="10369660" y="7806580"/>
            <a:ext cx="3207385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geom_sf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visualise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objects with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ggplot2</a:t>
            </a:r>
          </a:p>
        </p:txBody>
      </p:sp>
      <p:sp>
        <p:nvSpPr>
          <p:cNvPr id="220" name="FONTS">
            <a:extLst>
              <a:ext uri="{FF2B5EF4-FFF2-40B4-BE49-F238E27FC236}">
                <a16:creationId xmlns:a16="http://schemas.microsoft.com/office/drawing/2014/main" id="{26F32717-152D-A5AE-0DD8-50718F1FB1DD}"/>
              </a:ext>
            </a:extLst>
          </p:cNvPr>
          <p:cNvSpPr txBox="1"/>
          <p:nvPr/>
        </p:nvSpPr>
        <p:spPr>
          <a:xfrm>
            <a:off x="10411370" y="1859928"/>
            <a:ext cx="7085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SF BASICS</a:t>
            </a:r>
            <a:endParaRPr dirty="0"/>
          </a:p>
        </p:txBody>
      </p:sp>
      <p:sp>
        <p:nvSpPr>
          <p:cNvPr id="221" name="Line">
            <a:extLst>
              <a:ext uri="{FF2B5EF4-FFF2-40B4-BE49-F238E27FC236}">
                <a16:creationId xmlns:a16="http://schemas.microsoft.com/office/drawing/2014/main" id="{7BFA3C87-8F92-E69D-D5F6-F2E7CF4F2226}"/>
              </a:ext>
            </a:extLst>
          </p:cNvPr>
          <p:cNvSpPr/>
          <p:nvPr/>
        </p:nvSpPr>
        <p:spPr>
          <a:xfrm>
            <a:off x="10408375" y="1814020"/>
            <a:ext cx="2333727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KEYNOTE">
            <a:extLst>
              <a:ext uri="{FF2B5EF4-FFF2-40B4-BE49-F238E27FC236}">
                <a16:creationId xmlns:a16="http://schemas.microsoft.com/office/drawing/2014/main" id="{D1D3C855-4C84-F7B0-8E2A-D301BE249466}"/>
              </a:ext>
            </a:extLst>
          </p:cNvPr>
          <p:cNvSpPr txBox="1"/>
          <p:nvPr/>
        </p:nvSpPr>
        <p:spPr>
          <a:xfrm>
            <a:off x="10405185" y="7409173"/>
            <a:ext cx="173925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VISUALISING SF OBJECTS</a:t>
            </a:r>
            <a:endParaRPr dirty="0"/>
          </a:p>
        </p:txBody>
      </p:sp>
      <p:sp>
        <p:nvSpPr>
          <p:cNvPr id="225" name="Line">
            <a:extLst>
              <a:ext uri="{FF2B5EF4-FFF2-40B4-BE49-F238E27FC236}">
                <a16:creationId xmlns:a16="http://schemas.microsoft.com/office/drawing/2014/main" id="{F6AEFA30-345B-FA77-4A0E-436C956A809E}"/>
              </a:ext>
            </a:extLst>
          </p:cNvPr>
          <p:cNvSpPr/>
          <p:nvPr/>
        </p:nvSpPr>
        <p:spPr>
          <a:xfrm>
            <a:off x="10384282" y="7348546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6662D62-97EC-3B4E-1D35-4B2A50DC1676}"/>
              </a:ext>
            </a:extLst>
          </p:cNvPr>
          <p:cNvSpPr txBox="1"/>
          <p:nvPr/>
        </p:nvSpPr>
        <p:spPr>
          <a:xfrm>
            <a:off x="10369660" y="8044705"/>
            <a:ext cx="3207385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coord_sf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() ensures that all layers use the same CRS, either specified with the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parameter or taken automatically from the first layer that defines a CRS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Source Sans Pro"/>
            </a:endParaRPr>
          </a:p>
        </p:txBody>
      </p:sp>
      <p:sp>
        <p:nvSpPr>
          <p:cNvPr id="227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E8A42A20-6779-76A6-368F-7B050B7AC19E}"/>
              </a:ext>
            </a:extLst>
          </p:cNvPr>
          <p:cNvSpPr txBox="1"/>
          <p:nvPr/>
        </p:nvSpPr>
        <p:spPr>
          <a:xfrm>
            <a:off x="10369660" y="9631135"/>
            <a:ext cx="320738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rainbow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(n) Create a vector of n colors, optionally customized with the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palette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parameter (e.g.,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palette = “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viridis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”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229" name="ggplot(mpg, aes(hwy, cty)) +…">
            <a:extLst>
              <a:ext uri="{FF2B5EF4-FFF2-40B4-BE49-F238E27FC236}">
                <a16:creationId xmlns:a16="http://schemas.microsoft.com/office/drawing/2014/main" id="{DA5ACAF7-9382-A0F6-3F47-FC96E0925696}"/>
              </a:ext>
            </a:extLst>
          </p:cNvPr>
          <p:cNvSpPr txBox="1"/>
          <p:nvPr/>
        </p:nvSpPr>
        <p:spPr>
          <a:xfrm>
            <a:off x="10413939" y="8835949"/>
            <a:ext cx="3127772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ggplot</a:t>
            </a:r>
            <a:r>
              <a:rPr dirty="0"/>
              <a:t>(</a:t>
            </a:r>
            <a:r>
              <a:rPr lang="en-US" dirty="0"/>
              <a:t>data</a:t>
            </a:r>
            <a:r>
              <a:rPr dirty="0"/>
              <a:t>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 err="1"/>
              <a:t>geom_</a:t>
            </a:r>
            <a:r>
              <a:rPr lang="en-US" dirty="0" err="1"/>
              <a:t>sf</a:t>
            </a:r>
            <a:r>
              <a:rPr dirty="0"/>
              <a:t>()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lang="en-US" dirty="0" err="1"/>
              <a:t>coord_sf</a:t>
            </a:r>
            <a:r>
              <a:rPr lang="en-US" dirty="0"/>
              <a:t>(datum = </a:t>
            </a:r>
            <a:r>
              <a:rPr lang="en-US" dirty="0" err="1"/>
              <a:t>st_crs</a:t>
            </a:r>
            <a:r>
              <a:rPr lang="en-US" dirty="0"/>
              <a:t>(28992))</a:t>
            </a:r>
            <a:endParaRPr dirty="0"/>
          </a:p>
        </p:txBody>
      </p:sp>
      <p:sp>
        <p:nvSpPr>
          <p:cNvPr id="230" name="Rounded Rectangular Callout 229">
            <a:extLst>
              <a:ext uri="{FF2B5EF4-FFF2-40B4-BE49-F238E27FC236}">
                <a16:creationId xmlns:a16="http://schemas.microsoft.com/office/drawing/2014/main" id="{AA45CF72-D604-D81B-F6AC-E547099527B0}"/>
              </a:ext>
            </a:extLst>
          </p:cNvPr>
          <p:cNvSpPr/>
          <p:nvPr/>
        </p:nvSpPr>
        <p:spPr>
          <a:xfrm>
            <a:off x="11784970" y="8607089"/>
            <a:ext cx="727582" cy="326241"/>
          </a:xfrm>
          <a:prstGeom prst="wedgeRoundRectCallout">
            <a:avLst>
              <a:gd name="adj1" fmla="val -98103"/>
              <a:gd name="adj2" fmla="val 38278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sf object</a:t>
            </a:r>
          </a:p>
        </p:txBody>
      </p:sp>
      <p:sp>
        <p:nvSpPr>
          <p:cNvPr id="232" name="Rounded Rectangular Callout 231">
            <a:extLst>
              <a:ext uri="{FF2B5EF4-FFF2-40B4-BE49-F238E27FC236}">
                <a16:creationId xmlns:a16="http://schemas.microsoft.com/office/drawing/2014/main" id="{1255A8E0-376C-FA23-1641-4806F3AFD4B6}"/>
              </a:ext>
            </a:extLst>
          </p:cNvPr>
          <p:cNvSpPr/>
          <p:nvPr/>
        </p:nvSpPr>
        <p:spPr>
          <a:xfrm>
            <a:off x="11874034" y="8948744"/>
            <a:ext cx="1901476" cy="326241"/>
          </a:xfrm>
          <a:prstGeom prst="wedgeRoundRectCallout">
            <a:avLst>
              <a:gd name="adj1" fmla="val -63982"/>
              <a:gd name="adj2" fmla="val 24403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No need to specify x and 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DF89F4-0E41-D4CF-A36A-359656112F0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58"/>
          <a:stretch/>
        </p:blipFill>
        <p:spPr>
          <a:xfrm>
            <a:off x="5263062" y="8246577"/>
            <a:ext cx="1321818" cy="847140"/>
          </a:xfrm>
          <a:prstGeom prst="rect">
            <a:avLst/>
          </a:prstGeom>
        </p:spPr>
      </p:pic>
      <p:sp>
        <p:nvSpPr>
          <p:cNvPr id="3" name="Rectangle">
            <a:extLst>
              <a:ext uri="{FF2B5EF4-FFF2-40B4-BE49-F238E27FC236}">
                <a16:creationId xmlns:a16="http://schemas.microsoft.com/office/drawing/2014/main" id="{FAA28676-555F-E07D-8225-A36ACB74B8DA}"/>
              </a:ext>
            </a:extLst>
          </p:cNvPr>
          <p:cNvSpPr/>
          <p:nvPr/>
        </p:nvSpPr>
        <p:spPr>
          <a:xfrm>
            <a:off x="3754216" y="8093842"/>
            <a:ext cx="3029623" cy="2084219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rgbClr val="424242"/>
                </a:solidFill>
              </a:rPr>
              <a:t>GROUP CASES 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424242"/>
                </a:solidFill>
              </a:rPr>
              <a:t>to create summaries 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424242"/>
                </a:solidFill>
              </a:rPr>
              <a:t>by category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4E748A9D-613E-D8B9-6BEC-F51BCA34A995}"/>
              </a:ext>
            </a:extLst>
          </p:cNvPr>
          <p:cNvSpPr/>
          <p:nvPr/>
        </p:nvSpPr>
        <p:spPr>
          <a:xfrm>
            <a:off x="7035831" y="5220082"/>
            <a:ext cx="3127589" cy="3062014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b="0" dirty="0">
                <a:solidFill>
                  <a:srgbClr val="424242"/>
                </a:solidFill>
              </a:rPr>
              <a:t>The </a:t>
            </a:r>
            <a:r>
              <a:rPr lang="en-US" dirty="0" err="1">
                <a:solidFill>
                  <a:srgbClr val="424242"/>
                </a:solidFill>
              </a:rPr>
              <a:t>geom</a:t>
            </a:r>
            <a:r>
              <a:rPr lang="en-US" dirty="0">
                <a:solidFill>
                  <a:srgbClr val="424242"/>
                </a:solidFill>
              </a:rPr>
              <a:t>_</a:t>
            </a:r>
            <a:r>
              <a:rPr lang="en-US" b="0" dirty="0">
                <a:solidFill>
                  <a:srgbClr val="424242"/>
                </a:solidFill>
              </a:rPr>
              <a:t> functions define shape of a plot.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3352AB02-B54D-1BA1-C322-242A506FD156}"/>
              </a:ext>
            </a:extLst>
          </p:cNvPr>
          <p:cNvSpPr/>
          <p:nvPr/>
        </p:nvSpPr>
        <p:spPr>
          <a:xfrm>
            <a:off x="309759" y="3269500"/>
            <a:ext cx="3204084" cy="182054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Section 3">
            <a:extLst>
              <a:ext uri="{FF2B5EF4-FFF2-40B4-BE49-F238E27FC236}">
                <a16:creationId xmlns:a16="http://schemas.microsoft.com/office/drawing/2014/main" id="{BBF6AA12-A696-DA8C-1777-D488B284C7D6}"/>
              </a:ext>
            </a:extLst>
          </p:cNvPr>
          <p:cNvSpPr txBox="1"/>
          <p:nvPr/>
        </p:nvSpPr>
        <p:spPr>
          <a:xfrm>
            <a:off x="410247" y="2077141"/>
            <a:ext cx="25715" cy="176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endParaRPr/>
          </a:p>
        </p:txBody>
      </p:sp>
      <p:sp>
        <p:nvSpPr>
          <p:cNvPr id="7" name="Basics">
            <a:extLst>
              <a:ext uri="{FF2B5EF4-FFF2-40B4-BE49-F238E27FC236}">
                <a16:creationId xmlns:a16="http://schemas.microsoft.com/office/drawing/2014/main" id="{CA64719A-CFA8-37C1-3DB5-013A96EC8BB7}"/>
              </a:ext>
            </a:extLst>
          </p:cNvPr>
          <p:cNvSpPr txBox="1"/>
          <p:nvPr/>
        </p:nvSpPr>
        <p:spPr>
          <a:xfrm>
            <a:off x="255619" y="1285569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/>
              <a:t>Basics</a:t>
            </a:r>
            <a:endParaRPr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0C7D021E-A40B-F96E-A3E7-6E61D1F2AD1F}"/>
              </a:ext>
            </a:extLst>
          </p:cNvPr>
          <p:cNvSpPr/>
          <p:nvPr/>
        </p:nvSpPr>
        <p:spPr>
          <a:xfrm>
            <a:off x="471784" y="1279326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EBFBF0A4-D660-0F16-B724-C8229B57B3A8}"/>
              </a:ext>
            </a:extLst>
          </p:cNvPr>
          <p:cNvSpPr/>
          <p:nvPr/>
        </p:nvSpPr>
        <p:spPr>
          <a:xfrm flipV="1">
            <a:off x="264269" y="1217193"/>
            <a:ext cx="3244809" cy="22489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" name="Layout Suggestions">
            <a:extLst>
              <a:ext uri="{FF2B5EF4-FFF2-40B4-BE49-F238E27FC236}">
                <a16:creationId xmlns:a16="http://schemas.microsoft.com/office/drawing/2014/main" id="{F910CE86-529A-4AD9-852B-67F2A0753FFC}"/>
              </a:ext>
            </a:extLst>
          </p:cNvPr>
          <p:cNvSpPr txBox="1"/>
          <p:nvPr/>
        </p:nvSpPr>
        <p:spPr>
          <a:xfrm>
            <a:off x="7016805" y="1286816"/>
            <a:ext cx="241252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Data visualization</a:t>
            </a:r>
            <a:endParaRPr dirty="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DDD1CE61-D31A-EE06-5693-1BCA10A1B347}"/>
              </a:ext>
            </a:extLst>
          </p:cNvPr>
          <p:cNvSpPr/>
          <p:nvPr/>
        </p:nvSpPr>
        <p:spPr>
          <a:xfrm>
            <a:off x="7029204" y="1214079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321BBE-C564-8A60-C694-3DB66DAEA2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1484" y="1623381"/>
            <a:ext cx="696038" cy="80334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D46BF8B-E3E0-5D6E-DCC2-828B653F4376}"/>
              </a:ext>
            </a:extLst>
          </p:cNvPr>
          <p:cNvGrpSpPr/>
          <p:nvPr/>
        </p:nvGrpSpPr>
        <p:grpSpPr>
          <a:xfrm>
            <a:off x="3733290" y="2248551"/>
            <a:ext cx="2210078" cy="1263325"/>
            <a:chOff x="290868" y="7010248"/>
            <a:chExt cx="2210078" cy="12633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3F64DD5-09E1-49BF-6381-3654D6AA2D3A}"/>
                </a:ext>
              </a:extLst>
            </p:cNvPr>
            <p:cNvGrpSpPr/>
            <p:nvPr/>
          </p:nvGrpSpPr>
          <p:grpSpPr>
            <a:xfrm>
              <a:off x="307594" y="7010248"/>
              <a:ext cx="2169352" cy="1263325"/>
              <a:chOff x="516786" y="6796778"/>
              <a:chExt cx="2169352" cy="1263325"/>
            </a:xfrm>
          </p:grpSpPr>
          <p:grpSp>
            <p:nvGrpSpPr>
              <p:cNvPr id="19" name="Group">
                <a:extLst>
                  <a:ext uri="{FF2B5EF4-FFF2-40B4-BE49-F238E27FC236}">
                    <a16:creationId xmlns:a16="http://schemas.microsoft.com/office/drawing/2014/main" id="{70CDC22D-7488-13CC-398E-96193AB86E57}"/>
                  </a:ext>
                </a:extLst>
              </p:cNvPr>
              <p:cNvGrpSpPr/>
              <p:nvPr/>
            </p:nvGrpSpPr>
            <p:grpSpPr>
              <a:xfrm>
                <a:off x="516786" y="6796778"/>
                <a:ext cx="2169352" cy="1263325"/>
                <a:chOff x="823" y="-1085"/>
                <a:chExt cx="1610874" cy="626369"/>
              </a:xfrm>
            </p:grpSpPr>
            <p:sp>
              <p:nvSpPr>
                <p:cNvPr id="21" name="Rectangle">
                  <a:extLst>
                    <a:ext uri="{FF2B5EF4-FFF2-40B4-BE49-F238E27FC236}">
                      <a16:creationId xmlns:a16="http://schemas.microsoft.com/office/drawing/2014/main" id="{B85D75A7-0167-4CC6-7CEA-F5553822F6D1}"/>
                    </a:ext>
                  </a:extLst>
                </p:cNvPr>
                <p:cNvSpPr/>
                <p:nvPr/>
              </p:nvSpPr>
              <p:spPr>
                <a:xfrm>
                  <a:off x="823" y="-1085"/>
                  <a:ext cx="1610874" cy="62636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FF">
                        <a:alpha val="32629"/>
                      </a:srgbClr>
                    </a:gs>
                    <a:gs pos="100000">
                      <a:srgbClr val="FABF53">
                        <a:alpha val="32629"/>
                      </a:srgbClr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>
                    <a:solidFill>
                      <a:srgbClr val="424242"/>
                    </a:solidFill>
                  </a:endParaRPr>
                </a:p>
              </p:txBody>
            </p:sp>
            <p:sp>
              <p:nvSpPr>
                <p:cNvPr id="22" name="Section 2">
                  <a:extLst>
                    <a:ext uri="{FF2B5EF4-FFF2-40B4-BE49-F238E27FC236}">
                      <a16:creationId xmlns:a16="http://schemas.microsoft.com/office/drawing/2014/main" id="{80AE5D68-D667-1AD2-E6DF-73123148ED8B}"/>
                    </a:ext>
                  </a:extLst>
                </p:cNvPr>
                <p:cNvSpPr txBox="1"/>
                <p:nvPr/>
              </p:nvSpPr>
              <p:spPr>
                <a:xfrm>
                  <a:off x="36569" y="111131"/>
                  <a:ext cx="565405" cy="8752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12700" tIns="12700" rIns="12700" bIns="12700" numCol="1" anchor="ctr">
                  <a:spAutoFit/>
                </a:bodyPr>
                <a:lstStyle/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424242"/>
                      </a:solidFill>
                    </a:defRPr>
                  </a:pPr>
                  <a:r>
                    <a:rPr lang="en-US">
                      <a:solidFill>
                        <a:srgbClr val="424242"/>
                      </a:solidFill>
                    </a:rPr>
                    <a:t>            Pipes</a:t>
                  </a:r>
                  <a:endParaRPr>
                    <a:solidFill>
                      <a:srgbClr val="424242"/>
                    </a:solidFill>
                  </a:endParaRPr>
                </a:p>
              </p:txBody>
            </p:sp>
          </p:grpSp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F6862B16-4942-2DDD-7F77-437CB43307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70672" y="6892493"/>
                <a:ext cx="301962" cy="301962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C9ABEA-0B5F-0B58-8AC3-B5F39F7706BE}"/>
                </a:ext>
              </a:extLst>
            </p:cNvPr>
            <p:cNvSpPr txBox="1"/>
            <p:nvPr/>
          </p:nvSpPr>
          <p:spPr>
            <a:xfrm>
              <a:off x="290868" y="7507062"/>
              <a:ext cx="2210078" cy="617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5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x %&gt;% f(y)        or 	      x    |&gt;   f(y)</a:t>
              </a:r>
              <a:b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becomes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f(</a:t>
              </a:r>
              <a:r>
                <a:rPr kumimoji="0" lang="en-US" sz="1200" b="1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x,y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</a:t>
              </a:r>
              <a:endParaRPr kumimoji="0" lang="nl-N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1F37D58-E85D-E849-2241-6FF385366719}"/>
              </a:ext>
            </a:extLst>
          </p:cNvPr>
          <p:cNvSpPr txBox="1"/>
          <p:nvPr/>
        </p:nvSpPr>
        <p:spPr>
          <a:xfrm>
            <a:off x="3711464" y="4406509"/>
            <a:ext cx="1849213" cy="474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</a:rPr>
              <a:t>df</a:t>
            </a:r>
            <a:r>
              <a:rPr lang="nl-NL" sz="1100" b="0" dirty="0">
                <a:latin typeface="Menlo"/>
              </a:rPr>
              <a:t> %&gt;% </a:t>
            </a:r>
            <a:r>
              <a:rPr lang="nl-NL" sz="1100" dirty="0">
                <a:solidFill>
                  <a:schemeClr val="accent1">
                    <a:lumMod val="75000"/>
                  </a:schemeClr>
                </a:solidFill>
                <a:latin typeface="Menlo"/>
              </a:rPr>
              <a:t>filter</a:t>
            </a:r>
            <a:r>
              <a:rPr lang="nl-NL" sz="1100" b="0" dirty="0">
                <a:latin typeface="Menlo"/>
              </a:rPr>
              <a:t>(</a:t>
            </a:r>
            <a:r>
              <a:rPr lang="nl-NL" sz="1100" b="0" dirty="0" err="1">
                <a:latin typeface="Menlo"/>
              </a:rPr>
              <a:t>condition</a:t>
            </a:r>
            <a:r>
              <a:rPr lang="nl-NL" sz="1100" b="0" dirty="0">
                <a:latin typeface="Menlo"/>
              </a:rPr>
              <a:t>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  <p:sp>
        <p:nvSpPr>
          <p:cNvPr id="24" name="These are just font awesome characters">
            <a:extLst>
              <a:ext uri="{FF2B5EF4-FFF2-40B4-BE49-F238E27FC236}">
                <a16:creationId xmlns:a16="http://schemas.microsoft.com/office/drawing/2014/main" id="{C7E2A0CD-3EFA-644E-5F93-D7DB84E1A136}"/>
              </a:ext>
            </a:extLst>
          </p:cNvPr>
          <p:cNvSpPr txBox="1"/>
          <p:nvPr/>
        </p:nvSpPr>
        <p:spPr>
          <a:xfrm>
            <a:off x="5553917" y="4443484"/>
            <a:ext cx="1520321" cy="796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nl-NL" sz="1100" dirty="0"/>
              <a:t>Extract </a:t>
            </a:r>
            <a:r>
              <a:rPr lang="nl-NL" sz="1100" dirty="0" err="1"/>
              <a:t>rows</a:t>
            </a:r>
            <a:r>
              <a:rPr lang="nl-NL" sz="1100" dirty="0"/>
              <a:t> meeting </a:t>
            </a:r>
            <a:r>
              <a:rPr lang="nl-NL" sz="1100" dirty="0" err="1"/>
              <a:t>logical</a:t>
            </a:r>
            <a:r>
              <a:rPr lang="nl-NL" sz="1100" dirty="0"/>
              <a:t> </a:t>
            </a:r>
            <a:r>
              <a:rPr lang="nl-NL" sz="1100" dirty="0" err="1"/>
              <a:t>condition</a:t>
            </a:r>
            <a:r>
              <a:rPr lang="nl-NL" sz="1100" dirty="0"/>
              <a:t> </a:t>
            </a:r>
            <a:endParaRPr lang="en-US" sz="1100" dirty="0"/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endParaRPr lang="nl-NL" sz="1100" dirty="0"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05053F-CD8D-9952-DF68-8CCC0CD360CD}"/>
              </a:ext>
            </a:extLst>
          </p:cNvPr>
          <p:cNvSpPr txBox="1"/>
          <p:nvPr/>
        </p:nvSpPr>
        <p:spPr>
          <a:xfrm>
            <a:off x="230469" y="2580779"/>
            <a:ext cx="2940946" cy="6976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endParaRPr lang="nl-NL" sz="1200" b="1" dirty="0"/>
          </a:p>
          <a:p>
            <a:pPr algn="l"/>
            <a:endParaRPr lang="nl-NL" sz="1200" b="1" dirty="0"/>
          </a:p>
          <a:p>
            <a:pPr algn="l"/>
            <a:endParaRPr lang="nl-NL" sz="1200" b="1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628F7A1-C1E0-15AF-D5D8-045637A7B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473185"/>
              </p:ext>
            </p:extLst>
          </p:nvPr>
        </p:nvGraphicFramePr>
        <p:xfrm>
          <a:off x="323768" y="3269500"/>
          <a:ext cx="3222547" cy="18288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500196">
                  <a:extLst>
                    <a:ext uri="{9D8B030D-6E8A-4147-A177-3AD203B41FA5}">
                      <a16:colId xmlns:a16="http://schemas.microsoft.com/office/drawing/2014/main" val="1059534430"/>
                    </a:ext>
                  </a:extLst>
                </a:gridCol>
                <a:gridCol w="897291">
                  <a:extLst>
                    <a:ext uri="{9D8B030D-6E8A-4147-A177-3AD203B41FA5}">
                      <a16:colId xmlns:a16="http://schemas.microsoft.com/office/drawing/2014/main" val="3323446887"/>
                    </a:ext>
                  </a:extLst>
                </a:gridCol>
                <a:gridCol w="825060">
                  <a:extLst>
                    <a:ext uri="{9D8B030D-6E8A-4147-A177-3AD203B41FA5}">
                      <a16:colId xmlns:a16="http://schemas.microsoft.com/office/drawing/2014/main" val="2365501380"/>
                    </a:ext>
                  </a:extLst>
                </a:gridCol>
              </a:tblGrid>
              <a:tr h="290287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as.character</a:t>
                      </a:r>
                      <a:r>
                        <a:rPr kumimoji="0" lang="nl-NL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(x)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“1” , “2”,  “</a:t>
                      </a:r>
                      <a:r>
                        <a:rPr kumimoji="0" lang="nl-NL" sz="1000" b="0" i="0" u="none" strike="noStrike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one</a:t>
                      </a:r>
                      <a:r>
                        <a:rPr kumimoji="0" lang="nl-NL" sz="1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”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Character strings</a:t>
                      </a:r>
                      <a:endParaRPr kumimoji="0" lang="nl-NL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4548895"/>
                  </a:ext>
                </a:extLst>
              </a:tr>
              <a:tr h="174172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as.numeric</a:t>
                      </a:r>
                      <a:r>
                        <a:rPr kumimoji="0" lang="nl-NL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(x)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1, 2, 1</a:t>
                      </a:r>
                      <a:endParaRPr kumimoji="0" lang="nl-NL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Menl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Numbers</a:t>
                      </a:r>
                      <a:endParaRPr kumimoji="0" lang="nl-NL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3057165"/>
                  </a:ext>
                </a:extLst>
              </a:tr>
              <a:tr h="251582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as.logical</a:t>
                      </a:r>
                      <a:r>
                        <a:rPr kumimoji="0" lang="nl-NL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(x)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TRUE, FALSE, T</a:t>
                      </a:r>
                      <a:endParaRPr kumimoji="0" lang="nl-NL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Menl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Boolean</a:t>
                      </a:r>
                      <a:endParaRPr kumimoji="0" lang="nl-NL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0475903"/>
                  </a:ext>
                </a:extLst>
              </a:tr>
              <a:tr h="445107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as.factor</a:t>
                      </a:r>
                      <a:r>
                        <a:rPr kumimoji="0" lang="nl-NL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(x)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“1”, “2”, “1” 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Levels:  “1”, “2”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Strings with preset levels</a:t>
                      </a:r>
                      <a:endParaRPr kumimoji="0" lang="nl-NL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134340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B4E4D171-C4CC-5C6B-DE5D-CF31A7896547}"/>
              </a:ext>
            </a:extLst>
          </p:cNvPr>
          <p:cNvGrpSpPr/>
          <p:nvPr/>
        </p:nvGrpSpPr>
        <p:grpSpPr>
          <a:xfrm>
            <a:off x="2205187" y="1653064"/>
            <a:ext cx="1306832" cy="1074161"/>
            <a:chOff x="2764785" y="1304301"/>
            <a:chExt cx="1023444" cy="868947"/>
          </a:xfrm>
        </p:grpSpPr>
        <p:sp>
          <p:nvSpPr>
            <p:cNvPr id="28" name="Rectangle">
              <a:extLst>
                <a:ext uri="{FF2B5EF4-FFF2-40B4-BE49-F238E27FC236}">
                  <a16:creationId xmlns:a16="http://schemas.microsoft.com/office/drawing/2014/main" id="{80BB2885-C394-E5D9-1879-BC0B9559F58D}"/>
                </a:ext>
              </a:extLst>
            </p:cNvPr>
            <p:cNvSpPr/>
            <p:nvPr/>
          </p:nvSpPr>
          <p:spPr>
            <a:xfrm>
              <a:off x="2764785" y="1304301"/>
              <a:ext cx="1023444" cy="868947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>
                <a:solidFill>
                  <a:srgbClr val="424242"/>
                </a:solidFill>
              </a:endParaRPr>
            </a:p>
          </p:txBody>
        </p:sp>
        <p:sp>
          <p:nvSpPr>
            <p:cNvPr id="29" name="Section 2">
              <a:extLst>
                <a:ext uri="{FF2B5EF4-FFF2-40B4-BE49-F238E27FC236}">
                  <a16:creationId xmlns:a16="http://schemas.microsoft.com/office/drawing/2014/main" id="{85A78B6D-DD8C-1233-A1AB-8AC97C55F522}"/>
                </a:ext>
              </a:extLst>
            </p:cNvPr>
            <p:cNvSpPr txBox="1"/>
            <p:nvPr/>
          </p:nvSpPr>
          <p:spPr>
            <a:xfrm>
              <a:off x="2801930" y="1402969"/>
              <a:ext cx="864809" cy="150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US" dirty="0">
                  <a:solidFill>
                    <a:srgbClr val="424242"/>
                  </a:solidFill>
                </a:rPr>
                <a:t>  ASSIGNMENT</a:t>
              </a:r>
              <a:endParaRPr dirty="0">
                <a:solidFill>
                  <a:srgbClr val="424242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070D84-473B-EBF0-E4C1-5BCBC345ADFC}"/>
              </a:ext>
            </a:extLst>
          </p:cNvPr>
          <p:cNvSpPr txBox="1"/>
          <p:nvPr/>
        </p:nvSpPr>
        <p:spPr>
          <a:xfrm>
            <a:off x="2205188" y="1963982"/>
            <a:ext cx="1199133" cy="255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nlo"/>
                <a:sym typeface="Source Sans Pro"/>
              </a:rPr>
              <a:t>x </a:t>
            </a:r>
            <a:r>
              <a:rPr lang="en-US" sz="1050" b="0" dirty="0">
                <a:solidFill>
                  <a:srgbClr val="000000"/>
                </a:solidFill>
                <a:latin typeface="Menlo"/>
              </a:rPr>
              <a:t>&lt;-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nlo"/>
                <a:sym typeface="Source Sans Pro"/>
              </a:rPr>
              <a:t> “apple”</a:t>
            </a:r>
            <a:endParaRPr lang="nl-NL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enlo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10198-5F92-BD70-1C51-5CC2CBE475F3}"/>
              </a:ext>
            </a:extLst>
          </p:cNvPr>
          <p:cNvSpPr txBox="1"/>
          <p:nvPr/>
        </p:nvSpPr>
        <p:spPr>
          <a:xfrm>
            <a:off x="230469" y="5751436"/>
            <a:ext cx="3097462" cy="4154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r>
              <a:rPr lang="nl-NL" sz="1050" b="0" dirty="0" err="1">
                <a:solidFill>
                  <a:srgbClr val="000000"/>
                </a:solidFill>
                <a:latin typeface="Menlo"/>
                <a:cs typeface="Segoe UI"/>
              </a:rPr>
              <a:t>Function</a:t>
            </a:r>
            <a:r>
              <a:rPr lang="nl-NL" sz="1050" b="0" dirty="0">
                <a:solidFill>
                  <a:srgbClr val="000000"/>
                </a:solidFill>
                <a:latin typeface="Menlo"/>
                <a:cs typeface="Segoe UI"/>
              </a:rPr>
              <a:t> </a:t>
            </a:r>
            <a:r>
              <a:rPr lang="nl-NL" sz="1050" dirty="0">
                <a:solidFill>
                  <a:srgbClr val="000000"/>
                </a:solidFill>
                <a:latin typeface="Menlo"/>
                <a:cs typeface="Segoe UI"/>
              </a:rPr>
              <a:t>c() </a:t>
            </a:r>
            <a:r>
              <a:rPr lang="nl-NL" sz="1050" b="0" dirty="0" err="1">
                <a:solidFill>
                  <a:srgbClr val="000000"/>
                </a:solidFill>
                <a:latin typeface="Menlo"/>
                <a:cs typeface="Segoe UI"/>
              </a:rPr>
              <a:t>joins</a:t>
            </a:r>
            <a:r>
              <a:rPr lang="nl-NL" sz="1050" b="0" dirty="0">
                <a:solidFill>
                  <a:srgbClr val="000000"/>
                </a:solidFill>
                <a:latin typeface="Menlo"/>
                <a:cs typeface="Segoe UI"/>
              </a:rPr>
              <a:t> </a:t>
            </a:r>
            <a:r>
              <a:rPr lang="nl-NL" sz="1050" b="0" dirty="0" err="1">
                <a:solidFill>
                  <a:srgbClr val="000000"/>
                </a:solidFill>
                <a:latin typeface="Menlo"/>
                <a:cs typeface="Segoe UI"/>
              </a:rPr>
              <a:t>elements</a:t>
            </a:r>
            <a:r>
              <a:rPr lang="nl-NL" sz="1050" b="0" dirty="0">
                <a:solidFill>
                  <a:srgbClr val="000000"/>
                </a:solidFill>
                <a:latin typeface="Menlo"/>
                <a:cs typeface="Segoe UI"/>
              </a:rPr>
              <a:t> of the </a:t>
            </a:r>
            <a:r>
              <a:rPr lang="nl-NL" sz="1050" b="0" dirty="0" err="1">
                <a:solidFill>
                  <a:srgbClr val="000000"/>
                </a:solidFill>
                <a:latin typeface="Menlo"/>
                <a:cs typeface="Segoe UI"/>
              </a:rPr>
              <a:t>same</a:t>
            </a:r>
            <a:r>
              <a:rPr lang="nl-NL" sz="1050" b="0" dirty="0">
                <a:solidFill>
                  <a:srgbClr val="000000"/>
                </a:solidFill>
                <a:latin typeface="Menlo"/>
                <a:cs typeface="Segoe UI"/>
              </a:rPr>
              <a:t> data type:</a:t>
            </a:r>
            <a:endParaRPr lang="nl-NL" sz="1050" dirty="0">
              <a:solidFill>
                <a:srgbClr val="000000"/>
              </a:solidFill>
              <a:latin typeface="Menlo"/>
              <a:cs typeface="Segoe UI"/>
            </a:endParaRPr>
          </a:p>
        </p:txBody>
      </p:sp>
      <p:sp>
        <p:nvSpPr>
          <p:cNvPr id="32" name="ggplot(mpg, aes(hwy, cty)) +…">
            <a:extLst>
              <a:ext uri="{FF2B5EF4-FFF2-40B4-BE49-F238E27FC236}">
                <a16:creationId xmlns:a16="http://schemas.microsoft.com/office/drawing/2014/main" id="{6A7948BC-DCF1-C945-033A-2E1D1E67F1E3}"/>
              </a:ext>
            </a:extLst>
          </p:cNvPr>
          <p:cNvSpPr txBox="1"/>
          <p:nvPr/>
        </p:nvSpPr>
        <p:spPr>
          <a:xfrm>
            <a:off x="314470" y="6278145"/>
            <a:ext cx="1443290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dirty="0">
                <a:latin typeface="Menlo"/>
                <a:cs typeface="Segoe UI"/>
              </a:rPr>
              <a:t>c(1, 2, 4, 5)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dirty="0">
                <a:latin typeface="Menlo"/>
                <a:cs typeface="Segoe UI"/>
              </a:rPr>
              <a:t>c(y, x)</a:t>
            </a:r>
            <a:endParaRPr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F1758D-C8FB-46AB-FA69-8AC980328BCA}"/>
              </a:ext>
            </a:extLst>
          </p:cNvPr>
          <p:cNvGrpSpPr/>
          <p:nvPr/>
        </p:nvGrpSpPr>
        <p:grpSpPr>
          <a:xfrm>
            <a:off x="127745" y="1660376"/>
            <a:ext cx="1953839" cy="1109401"/>
            <a:chOff x="1052260" y="894955"/>
            <a:chExt cx="1153731" cy="1109401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67A26985-231E-F48B-D2AE-62CB2213F34A}"/>
                </a:ext>
              </a:extLst>
            </p:cNvPr>
            <p:cNvSpPr/>
            <p:nvPr/>
          </p:nvSpPr>
          <p:spPr>
            <a:xfrm>
              <a:off x="1154395" y="894955"/>
              <a:ext cx="1029738" cy="1109401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sz="1000" b="0">
                <a:solidFill>
                  <a:srgbClr val="000000"/>
                </a:solidFill>
              </a:endParaRPr>
            </a:p>
          </p:txBody>
        </p:sp>
        <p:sp>
          <p:nvSpPr>
            <p:cNvPr id="35" name="Section 2">
              <a:extLst>
                <a:ext uri="{FF2B5EF4-FFF2-40B4-BE49-F238E27FC236}">
                  <a16:creationId xmlns:a16="http://schemas.microsoft.com/office/drawing/2014/main" id="{ABA12A19-4585-F25C-84EE-76BDC387AD02}"/>
                </a:ext>
              </a:extLst>
            </p:cNvPr>
            <p:cNvSpPr txBox="1"/>
            <p:nvPr/>
          </p:nvSpPr>
          <p:spPr>
            <a:xfrm>
              <a:off x="1052260" y="947392"/>
              <a:ext cx="1153731" cy="174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lvl1pPr>
            </a:lstStyle>
            <a:p>
              <a:pPr lvl="1">
                <a:lnSpc>
                  <a:spcPct val="150000"/>
                </a:lnSpc>
              </a:pPr>
              <a:r>
                <a:rPr lang="en-US" dirty="0"/>
                <a:t>USING LIBRARIES</a:t>
              </a:r>
              <a:endParaRPr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FBD7BB-B608-F72E-BFDD-A6F860FA15E8}"/>
                </a:ext>
              </a:extLst>
            </p:cNvPr>
            <p:cNvSpPr txBox="1"/>
            <p:nvPr/>
          </p:nvSpPr>
          <p:spPr>
            <a:xfrm>
              <a:off x="1176621" y="1331601"/>
              <a:ext cx="860476" cy="372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sz="1050" dirty="0" err="1">
                  <a:latin typeface="Menlo"/>
                </a:rPr>
                <a:t>install.packages</a:t>
              </a:r>
              <a:r>
                <a:rPr lang="en-US" sz="1050" dirty="0">
                  <a:latin typeface="Menlo"/>
                </a:rPr>
                <a:t>(“here”)</a:t>
              </a:r>
            </a:p>
            <a:p>
              <a:pPr>
                <a:lnSpc>
                  <a:spcPct val="150000"/>
                </a:lnSpc>
              </a:pPr>
              <a:r>
                <a:rPr lang="en-US" sz="1050" dirty="0">
                  <a:latin typeface="Menlo"/>
                </a:rPr>
                <a:t>library(here)</a:t>
              </a:r>
              <a:endParaRPr lang="nl-NL" sz="1050" dirty="0">
                <a:latin typeface="Menlo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31EFF05-3C38-C9FD-652F-E6E48E17E297}"/>
              </a:ext>
            </a:extLst>
          </p:cNvPr>
          <p:cNvGrpSpPr/>
          <p:nvPr/>
        </p:nvGrpSpPr>
        <p:grpSpPr>
          <a:xfrm>
            <a:off x="287288" y="6955032"/>
            <a:ext cx="3221791" cy="1232305"/>
            <a:chOff x="1571550" y="11344313"/>
            <a:chExt cx="1605189" cy="903305"/>
          </a:xfrm>
        </p:grpSpPr>
        <p:sp>
          <p:nvSpPr>
            <p:cNvPr id="38" name="Rectangle">
              <a:extLst>
                <a:ext uri="{FF2B5EF4-FFF2-40B4-BE49-F238E27FC236}">
                  <a16:creationId xmlns:a16="http://schemas.microsoft.com/office/drawing/2014/main" id="{27B8A3B9-C4DC-82CC-2A17-F1341E26A53B}"/>
                </a:ext>
              </a:extLst>
            </p:cNvPr>
            <p:cNvSpPr/>
            <p:nvPr/>
          </p:nvSpPr>
          <p:spPr>
            <a:xfrm>
              <a:off x="1571550" y="11344313"/>
              <a:ext cx="1605189" cy="90330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9" name="Section 2">
              <a:extLst>
                <a:ext uri="{FF2B5EF4-FFF2-40B4-BE49-F238E27FC236}">
                  <a16:creationId xmlns:a16="http://schemas.microsoft.com/office/drawing/2014/main" id="{D019A479-D50B-7ABE-4B79-EB342672A45B}"/>
                </a:ext>
              </a:extLst>
            </p:cNvPr>
            <p:cNvSpPr txBox="1"/>
            <p:nvPr/>
          </p:nvSpPr>
          <p:spPr>
            <a:xfrm>
              <a:off x="1734204" y="11427072"/>
              <a:ext cx="1013447" cy="147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US" sz="1400" dirty="0"/>
                <a:t>Missing values</a:t>
              </a:r>
              <a:endParaRPr sz="1400" dirty="0"/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581D1ACE-3511-1B34-A957-B519A71E7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65845"/>
              </p:ext>
            </p:extLst>
          </p:nvPr>
        </p:nvGraphicFramePr>
        <p:xfrm>
          <a:off x="624406" y="7267795"/>
          <a:ext cx="3058308" cy="5146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713">
                  <a:extLst>
                    <a:ext uri="{9D8B030D-6E8A-4147-A177-3AD203B41FA5}">
                      <a16:colId xmlns:a16="http://schemas.microsoft.com/office/drawing/2014/main" val="3547533806"/>
                    </a:ext>
                  </a:extLst>
                </a:gridCol>
                <a:gridCol w="1983595">
                  <a:extLst>
                    <a:ext uri="{9D8B030D-6E8A-4147-A177-3AD203B41FA5}">
                      <a16:colId xmlns:a16="http://schemas.microsoft.com/office/drawing/2014/main" val="344802305"/>
                    </a:ext>
                  </a:extLst>
                </a:gridCol>
              </a:tblGrid>
              <a:tr h="2692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Menlo"/>
                        </a:rPr>
                        <a:t>is.na(x)</a:t>
                      </a:r>
                      <a:endParaRPr lang="nl-NL" sz="1200" b="1" dirty="0">
                        <a:solidFill>
                          <a:srgbClr val="000000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Is missing</a:t>
                      </a:r>
                      <a:endParaRPr lang="nl-NL" sz="12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5687414"/>
                  </a:ext>
                </a:extLst>
              </a:tr>
              <a:tr h="1634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Menlo"/>
                        </a:rPr>
                        <a:t>!is.na(x)</a:t>
                      </a:r>
                      <a:endParaRPr lang="nl-NL" sz="1200" b="1" dirty="0">
                        <a:solidFill>
                          <a:srgbClr val="000000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Not missing</a:t>
                      </a:r>
                      <a:endParaRPr lang="nl-NL" sz="12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659769"/>
                  </a:ext>
                </a:extLst>
              </a:tr>
            </a:tbl>
          </a:graphicData>
        </a:graphic>
      </p:graphicFrame>
      <p:pic>
        <p:nvPicPr>
          <p:cNvPr id="41" name="Picture 40" descr="A graph of geometrical functions&#10;&#10;Description automatically generated with medium confidence">
            <a:extLst>
              <a:ext uri="{FF2B5EF4-FFF2-40B4-BE49-F238E27FC236}">
                <a16:creationId xmlns:a16="http://schemas.microsoft.com/office/drawing/2014/main" id="{B31350C1-E9B8-13C5-47DA-9B4D7C52FCDB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2" r="826"/>
          <a:stretch/>
        </p:blipFill>
        <p:spPr>
          <a:xfrm>
            <a:off x="7039666" y="3074941"/>
            <a:ext cx="3033850" cy="87752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0C28907-115C-3DFE-5884-6BB172F41BA9}"/>
              </a:ext>
            </a:extLst>
          </p:cNvPr>
          <p:cNvSpPr txBox="1"/>
          <p:nvPr/>
        </p:nvSpPr>
        <p:spPr>
          <a:xfrm>
            <a:off x="7099354" y="4111639"/>
            <a:ext cx="3079672" cy="741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ggplot</a:t>
            </a:r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(dataset, </a:t>
            </a:r>
          </a:p>
          <a:p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nl-NL" b="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aes</a:t>
            </a:r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(x=</a:t>
            </a:r>
            <a:r>
              <a:rPr lang="nl-NL" b="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</a:t>
            </a:r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+ </a:t>
            </a:r>
          </a:p>
          <a:p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nl-NL" b="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geom_histogram</a:t>
            </a:r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b="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6" name="Logistics">
            <a:extLst>
              <a:ext uri="{FF2B5EF4-FFF2-40B4-BE49-F238E27FC236}">
                <a16:creationId xmlns:a16="http://schemas.microsoft.com/office/drawing/2014/main" id="{71F82F4C-6EFC-7A78-7009-C463A7A5C9DA}"/>
              </a:ext>
            </a:extLst>
          </p:cNvPr>
          <p:cNvSpPr txBox="1"/>
          <p:nvPr/>
        </p:nvSpPr>
        <p:spPr>
          <a:xfrm>
            <a:off x="10552607" y="5807769"/>
            <a:ext cx="2571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nl-NL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958A753-5D31-F88C-F126-ABE5F54AAD4F}"/>
              </a:ext>
            </a:extLst>
          </p:cNvPr>
          <p:cNvGrpSpPr/>
          <p:nvPr/>
        </p:nvGrpSpPr>
        <p:grpSpPr>
          <a:xfrm>
            <a:off x="7243000" y="5464493"/>
            <a:ext cx="3016247" cy="2401298"/>
            <a:chOff x="3667488" y="7649610"/>
            <a:chExt cx="3016247" cy="2401298"/>
          </a:xfrm>
        </p:grpSpPr>
        <p:sp>
          <p:nvSpPr>
            <p:cNvPr id="48" name="Copyright">
              <a:extLst>
                <a:ext uri="{FF2B5EF4-FFF2-40B4-BE49-F238E27FC236}">
                  <a16:creationId xmlns:a16="http://schemas.microsoft.com/office/drawing/2014/main" id="{E30F233C-168F-3BAD-4A5E-D6D1EB9EBB3D}"/>
                </a:ext>
              </a:extLst>
            </p:cNvPr>
            <p:cNvSpPr txBox="1"/>
            <p:nvPr/>
          </p:nvSpPr>
          <p:spPr>
            <a:xfrm>
              <a:off x="3667488" y="8185867"/>
              <a:ext cx="25713" cy="3400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endParaRPr dirty="0"/>
            </a:p>
          </p:txBody>
        </p:sp>
        <p:sp>
          <p:nvSpPr>
            <p:cNvPr id="49" name="These are just font awesome characters">
              <a:extLst>
                <a:ext uri="{FF2B5EF4-FFF2-40B4-BE49-F238E27FC236}">
                  <a16:creationId xmlns:a16="http://schemas.microsoft.com/office/drawing/2014/main" id="{27322D06-6B09-9EF2-9C7B-8EA4E7F95155}"/>
                </a:ext>
              </a:extLst>
            </p:cNvPr>
            <p:cNvSpPr txBox="1"/>
            <p:nvPr/>
          </p:nvSpPr>
          <p:spPr>
            <a:xfrm>
              <a:off x="4544781" y="7720158"/>
              <a:ext cx="2042788" cy="671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000" b="0">
                  <a:solidFill>
                    <a:srgbClr val="000000"/>
                  </a:solidFill>
                  <a:cs typeface="Segoe UI"/>
                </a:defRPr>
              </a:lvl1pPr>
            </a:lstStyle>
            <a:p>
              <a:endParaRPr lang="nl-NL" sz="1050" dirty="0"/>
            </a:p>
            <a:p>
              <a:r>
                <a:rPr lang="nl-NL" sz="1050" dirty="0" err="1"/>
                <a:t>ggplot</a:t>
              </a:r>
              <a:r>
                <a:rPr lang="nl-NL" sz="1050" dirty="0"/>
                <a:t>(</a:t>
              </a:r>
              <a:r>
                <a:rPr lang="nl-NL" sz="1050" dirty="0" err="1"/>
                <a:t>df</a:t>
              </a:r>
              <a:r>
                <a:rPr lang="nl-NL" sz="1050" dirty="0"/>
                <a:t>, </a:t>
              </a:r>
              <a:r>
                <a:rPr lang="nl-NL" sz="1050" dirty="0" err="1"/>
                <a:t>aes</a:t>
              </a:r>
              <a:r>
                <a:rPr lang="nl-NL" sz="1050" dirty="0"/>
                <a:t>(x = var1,  y = var2)  + </a:t>
              </a:r>
              <a:endParaRPr lang="en-US" sz="1050" dirty="0"/>
            </a:p>
            <a:p>
              <a:r>
                <a:rPr lang="nl-NL" sz="1050" b="1" dirty="0" err="1">
                  <a:solidFill>
                    <a:srgbClr val="024C90"/>
                  </a:solidFill>
                </a:rPr>
                <a:t>geom_point</a:t>
              </a:r>
              <a:r>
                <a:rPr lang="nl-NL" sz="1050" b="1" dirty="0">
                  <a:solidFill>
                    <a:srgbClr val="024C90"/>
                  </a:solidFill>
                </a:rPr>
                <a:t>()</a:t>
              </a:r>
              <a:endParaRPr lang="en-US" sz="1050" b="1" dirty="0">
                <a:solidFill>
                  <a:srgbClr val="024C90"/>
                </a:solidFill>
              </a:endParaRPr>
            </a:p>
          </p:txBody>
        </p:sp>
        <p:pic>
          <p:nvPicPr>
            <p:cNvPr id="50" name="Picture 49" descr="A graph with black dots&#10;&#10;Description automatically generated">
              <a:extLst>
                <a:ext uri="{FF2B5EF4-FFF2-40B4-BE49-F238E27FC236}">
                  <a16:creationId xmlns:a16="http://schemas.microsoft.com/office/drawing/2014/main" id="{CBE055D0-99B9-DBD6-FCD7-61170A9BA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26508" t="8373" r="9476" b="17240"/>
            <a:stretch/>
          </p:blipFill>
          <p:spPr>
            <a:xfrm>
              <a:off x="3790462" y="7649610"/>
              <a:ext cx="684000" cy="684000"/>
            </a:xfrm>
            <a:prstGeom prst="rect">
              <a:avLst/>
            </a:prstGeom>
          </p:spPr>
        </p:pic>
        <p:pic>
          <p:nvPicPr>
            <p:cNvPr id="51" name="Picture 50" descr="A graph of a graph&#10;&#10;Description automatically generated">
              <a:extLst>
                <a:ext uri="{FF2B5EF4-FFF2-40B4-BE49-F238E27FC236}">
                  <a16:creationId xmlns:a16="http://schemas.microsoft.com/office/drawing/2014/main" id="{02FD795E-18C5-F6F3-5C1B-BAFC8BCDD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l="20585" t="7058" r="12311" b="15339"/>
            <a:stretch/>
          </p:blipFill>
          <p:spPr>
            <a:xfrm>
              <a:off x="3790462" y="8508596"/>
              <a:ext cx="684000" cy="683326"/>
            </a:xfrm>
            <a:prstGeom prst="rect">
              <a:avLst/>
            </a:prstGeom>
          </p:spPr>
        </p:pic>
        <p:pic>
          <p:nvPicPr>
            <p:cNvPr id="52" name="Picture 51" descr="A graph of a bar&#10;&#10;Description automatically generated">
              <a:extLst>
                <a:ext uri="{FF2B5EF4-FFF2-40B4-BE49-F238E27FC236}">
                  <a16:creationId xmlns:a16="http://schemas.microsoft.com/office/drawing/2014/main" id="{28C1E0D2-61FB-8BD1-D06B-227BE3643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17490" t="6298" r="12761" b="14698"/>
            <a:stretch/>
          </p:blipFill>
          <p:spPr>
            <a:xfrm>
              <a:off x="3790462" y="9366908"/>
              <a:ext cx="684000" cy="6840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F0BB83F-5F19-C2F6-E2ED-7F8E4955B0F2}"/>
                </a:ext>
              </a:extLst>
            </p:cNvPr>
            <p:cNvSpPr txBox="1"/>
            <p:nvPr/>
          </p:nvSpPr>
          <p:spPr>
            <a:xfrm>
              <a:off x="4544494" y="8668076"/>
              <a:ext cx="1882811" cy="484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050" b="0" dirty="0" err="1">
                  <a:solidFill>
                    <a:srgbClr val="000000"/>
                  </a:solidFill>
                  <a:cs typeface="Segoe UI"/>
                </a:rPr>
                <a:t>ggplot</a:t>
              </a:r>
              <a:r>
                <a:rPr lang="nl-NL" sz="1050" b="0" dirty="0">
                  <a:solidFill>
                    <a:srgbClr val="000000"/>
                  </a:solidFill>
                  <a:cs typeface="Segoe UI"/>
                </a:rPr>
                <a:t>(</a:t>
              </a:r>
              <a:r>
                <a:rPr lang="nl-NL" sz="1050" b="0" dirty="0" err="1">
                  <a:solidFill>
                    <a:srgbClr val="000000"/>
                  </a:solidFill>
                  <a:cs typeface="Segoe UI"/>
                </a:rPr>
                <a:t>df</a:t>
              </a:r>
              <a:r>
                <a:rPr lang="nl-NL" sz="1050" b="0" dirty="0">
                  <a:solidFill>
                    <a:srgbClr val="000000"/>
                  </a:solidFill>
                  <a:cs typeface="Segoe UI"/>
                </a:rPr>
                <a:t>, </a:t>
              </a:r>
              <a:r>
                <a:rPr lang="nl-NL" sz="1050" b="0" dirty="0" err="1">
                  <a:solidFill>
                    <a:srgbClr val="000000"/>
                  </a:solidFill>
                  <a:cs typeface="Segoe UI"/>
                </a:rPr>
                <a:t>aes</a:t>
              </a:r>
              <a:r>
                <a:rPr lang="nl-NL" sz="1050" b="0" dirty="0">
                  <a:solidFill>
                    <a:srgbClr val="000000"/>
                  </a:solidFill>
                  <a:cs typeface="Segoe UI"/>
                </a:rPr>
                <a:t>(x = var1) + </a:t>
              </a:r>
              <a:r>
                <a:rPr lang="en-US" sz="1050" b="0" dirty="0">
                  <a:solidFill>
                    <a:srgbClr val="000000"/>
                  </a:solidFill>
                  <a:cs typeface="Segoe UI"/>
                </a:rPr>
                <a:t>​</a:t>
              </a:r>
              <a:endParaRPr lang="en-US" sz="1050" b="0" dirty="0">
                <a:solidFill>
                  <a:srgbClr val="000000"/>
                </a:solidFill>
              </a:endParaRPr>
            </a:p>
            <a:p>
              <a:pPr marL="0" marR="0" indent="0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050" dirty="0" err="1">
                  <a:solidFill>
                    <a:srgbClr val="024C90"/>
                  </a:solidFill>
                  <a:cs typeface="Segoe UI"/>
                </a:rPr>
                <a:t>geom_histogram</a:t>
              </a:r>
              <a:r>
                <a:rPr lang="nl-NL" sz="1050" dirty="0">
                  <a:solidFill>
                    <a:srgbClr val="024C90"/>
                  </a:solidFill>
                  <a:cs typeface="Segoe UI"/>
                </a:rPr>
                <a:t>()</a:t>
              </a:r>
              <a:endParaRPr lang="nl-NL" sz="1050" baseline="0" dirty="0">
                <a:solidFill>
                  <a:srgbClr val="024C90"/>
                </a:solidFill>
                <a:latin typeface="Segoe UI"/>
                <a:cs typeface="Segoe UI"/>
              </a:endParaRPr>
            </a:p>
          </p:txBody>
        </p:sp>
        <p:sp>
          <p:nvSpPr>
            <p:cNvPr id="54" name="These are just font awesome characters">
              <a:extLst>
                <a:ext uri="{FF2B5EF4-FFF2-40B4-BE49-F238E27FC236}">
                  <a16:creationId xmlns:a16="http://schemas.microsoft.com/office/drawing/2014/main" id="{A66085A1-4491-6A2E-925C-68C392003A10}"/>
                </a:ext>
              </a:extLst>
            </p:cNvPr>
            <p:cNvSpPr txBox="1"/>
            <p:nvPr/>
          </p:nvSpPr>
          <p:spPr>
            <a:xfrm>
              <a:off x="4547382" y="9544850"/>
              <a:ext cx="2136353" cy="484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000" b="0">
                  <a:solidFill>
                    <a:srgbClr val="000000"/>
                  </a:solidFill>
                  <a:cs typeface="Segoe UI"/>
                </a:defRPr>
              </a:lvl1pPr>
            </a:lstStyle>
            <a:p>
              <a:r>
                <a:rPr lang="nl-NL" sz="1050" dirty="0" err="1"/>
                <a:t>ggplot</a:t>
              </a:r>
              <a:r>
                <a:rPr lang="nl-NL" sz="1050" dirty="0"/>
                <a:t>(</a:t>
              </a:r>
              <a:r>
                <a:rPr lang="nl-NL" sz="1050" dirty="0" err="1"/>
                <a:t>df</a:t>
              </a:r>
              <a:r>
                <a:rPr lang="nl-NL" sz="1050" dirty="0"/>
                <a:t>, </a:t>
              </a:r>
              <a:r>
                <a:rPr lang="nl-NL" sz="1050" dirty="0" err="1"/>
                <a:t>aes</a:t>
              </a:r>
              <a:r>
                <a:rPr lang="nl-NL" sz="1050" dirty="0"/>
                <a:t>(x = var1, y = var2) + </a:t>
              </a:r>
              <a:endParaRPr lang="en-US" sz="1050" dirty="0"/>
            </a:p>
            <a:p>
              <a:r>
                <a:rPr lang="nl-NL" sz="1050" b="1" dirty="0" err="1">
                  <a:solidFill>
                    <a:srgbClr val="024C90"/>
                  </a:solidFill>
                </a:rPr>
                <a:t>geom_col</a:t>
              </a:r>
              <a:r>
                <a:rPr lang="nl-NL" sz="1050" b="1" dirty="0">
                  <a:solidFill>
                    <a:srgbClr val="024C90"/>
                  </a:solidFill>
                </a:rPr>
                <a:t>()</a:t>
              </a:r>
              <a:endParaRPr lang="en-US" sz="1050" b="1" dirty="0">
                <a:solidFill>
                  <a:srgbClr val="024C9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4FCA8A3-4874-FD3A-7DD0-97BD562BE9DE}"/>
                </a:ext>
              </a:extLst>
            </p:cNvPr>
            <p:cNvSpPr txBox="1"/>
            <p:nvPr/>
          </p:nvSpPr>
          <p:spPr>
            <a:xfrm>
              <a:off x="4544781" y="7684416"/>
              <a:ext cx="1248841" cy="297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050" dirty="0">
                  <a:solidFill>
                    <a:srgbClr val="262626"/>
                  </a:solidFill>
                </a:rPr>
                <a:t>SCATTER PLOT</a:t>
              </a:r>
              <a:endParaRPr lang="en-US" sz="105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210C958-28A5-557B-BF4D-60CF320BF7DC}"/>
                </a:ext>
              </a:extLst>
            </p:cNvPr>
            <p:cNvSpPr txBox="1"/>
            <p:nvPr/>
          </p:nvSpPr>
          <p:spPr>
            <a:xfrm>
              <a:off x="4544494" y="8490196"/>
              <a:ext cx="1520542" cy="297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050" dirty="0">
                  <a:solidFill>
                    <a:srgbClr val="262626"/>
                  </a:solidFill>
                </a:rPr>
                <a:t>HISTOGRAM</a:t>
              </a:r>
              <a:endParaRPr lang="en-US" sz="105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CD8C24-1708-6BC8-BCA7-7EEE5B3C3843}"/>
                </a:ext>
              </a:extLst>
            </p:cNvPr>
            <p:cNvSpPr txBox="1"/>
            <p:nvPr/>
          </p:nvSpPr>
          <p:spPr>
            <a:xfrm>
              <a:off x="4577300" y="9362472"/>
              <a:ext cx="1520542" cy="297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050" dirty="0">
                  <a:solidFill>
                    <a:srgbClr val="262626"/>
                  </a:solidFill>
                </a:rPr>
                <a:t>BAR CHART</a:t>
              </a:r>
              <a:endParaRPr lang="en-US" sz="105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1CE3AC-D021-A8D5-E805-7781400D6575}"/>
              </a:ext>
            </a:extLst>
          </p:cNvPr>
          <p:cNvGrpSpPr/>
          <p:nvPr/>
        </p:nvGrpSpPr>
        <p:grpSpPr>
          <a:xfrm>
            <a:off x="7117070" y="8167965"/>
            <a:ext cx="3031485" cy="268287"/>
            <a:chOff x="3869357" y="4664413"/>
            <a:chExt cx="3031485" cy="268287"/>
          </a:xfrm>
        </p:grpSpPr>
        <p:sp>
          <p:nvSpPr>
            <p:cNvPr id="59" name="ICONS">
              <a:extLst>
                <a:ext uri="{FF2B5EF4-FFF2-40B4-BE49-F238E27FC236}">
                  <a16:creationId xmlns:a16="http://schemas.microsoft.com/office/drawing/2014/main" id="{9A7EED3A-F8F7-6DC3-3B91-E4F9AED46284}"/>
                </a:ext>
              </a:extLst>
            </p:cNvPr>
            <p:cNvSpPr txBox="1"/>
            <p:nvPr/>
          </p:nvSpPr>
          <p:spPr>
            <a:xfrm>
              <a:off x="3910599" y="4722386"/>
              <a:ext cx="1352934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US" dirty="0"/>
                <a:t>TITLES AND LABELS</a:t>
              </a:r>
              <a:endParaRPr dirty="0"/>
            </a:p>
          </p:txBody>
        </p:sp>
        <p:sp>
          <p:nvSpPr>
            <p:cNvPr id="60" name="Line">
              <a:extLst>
                <a:ext uri="{FF2B5EF4-FFF2-40B4-BE49-F238E27FC236}">
                  <a16:creationId xmlns:a16="http://schemas.microsoft.com/office/drawing/2014/main" id="{288DF035-E6FC-E25A-EBF3-7D91481C0550}"/>
                </a:ext>
              </a:extLst>
            </p:cNvPr>
            <p:cNvSpPr/>
            <p:nvPr/>
          </p:nvSpPr>
          <p:spPr>
            <a:xfrm>
              <a:off x="3869357" y="4664413"/>
              <a:ext cx="3031485" cy="1"/>
            </a:xfrm>
            <a:prstGeom prst="line">
              <a:avLst/>
            </a:prstGeom>
            <a:ln w="12700">
              <a:solidFill>
                <a:srgbClr val="4C4C4C"/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D33900-8ADA-5C52-90B4-A511BA657AD9}"/>
              </a:ext>
            </a:extLst>
          </p:cNvPr>
          <p:cNvGrpSpPr/>
          <p:nvPr/>
        </p:nvGrpSpPr>
        <p:grpSpPr>
          <a:xfrm>
            <a:off x="304878" y="5374095"/>
            <a:ext cx="3204084" cy="295116"/>
            <a:chOff x="3869357" y="4664413"/>
            <a:chExt cx="3204084" cy="268287"/>
          </a:xfrm>
        </p:grpSpPr>
        <p:sp>
          <p:nvSpPr>
            <p:cNvPr id="62" name="ICONS">
              <a:extLst>
                <a:ext uri="{FF2B5EF4-FFF2-40B4-BE49-F238E27FC236}">
                  <a16:creationId xmlns:a16="http://schemas.microsoft.com/office/drawing/2014/main" id="{E1453C6C-0B20-FEEF-1D28-2819FFA7B5C0}"/>
                </a:ext>
              </a:extLst>
            </p:cNvPr>
            <p:cNvSpPr txBox="1"/>
            <p:nvPr/>
          </p:nvSpPr>
          <p:spPr>
            <a:xfrm>
              <a:off x="3910599" y="4722386"/>
              <a:ext cx="655629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US" dirty="0"/>
                <a:t>VECTORS</a:t>
              </a:r>
              <a:endParaRPr dirty="0"/>
            </a:p>
          </p:txBody>
        </p:sp>
        <p:sp>
          <p:nvSpPr>
            <p:cNvPr id="63" name="Line">
              <a:extLst>
                <a:ext uri="{FF2B5EF4-FFF2-40B4-BE49-F238E27FC236}">
                  <a16:creationId xmlns:a16="http://schemas.microsoft.com/office/drawing/2014/main" id="{7A99D28A-8F0A-1692-2018-8C5717A81AC8}"/>
                </a:ext>
              </a:extLst>
            </p:cNvPr>
            <p:cNvSpPr/>
            <p:nvPr/>
          </p:nvSpPr>
          <p:spPr>
            <a:xfrm>
              <a:off x="3869357" y="4664413"/>
              <a:ext cx="3204084" cy="34346"/>
            </a:xfrm>
            <a:prstGeom prst="line">
              <a:avLst/>
            </a:prstGeom>
            <a:ln w="12700">
              <a:solidFill>
                <a:srgbClr val="4C4C4C"/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8CC1021-E486-6D50-8D80-7556D73DC9CF}"/>
              </a:ext>
            </a:extLst>
          </p:cNvPr>
          <p:cNvGrpSpPr/>
          <p:nvPr/>
        </p:nvGrpSpPr>
        <p:grpSpPr>
          <a:xfrm>
            <a:off x="403466" y="8165635"/>
            <a:ext cx="3031485" cy="268287"/>
            <a:chOff x="3869357" y="4664413"/>
            <a:chExt cx="3031485" cy="268287"/>
          </a:xfrm>
        </p:grpSpPr>
        <p:sp>
          <p:nvSpPr>
            <p:cNvPr id="129" name="ICONS">
              <a:extLst>
                <a:ext uri="{FF2B5EF4-FFF2-40B4-BE49-F238E27FC236}">
                  <a16:creationId xmlns:a16="http://schemas.microsoft.com/office/drawing/2014/main" id="{48DF4DC6-B43B-0750-16ED-A4DC98C7367B}"/>
                </a:ext>
              </a:extLst>
            </p:cNvPr>
            <p:cNvSpPr txBox="1"/>
            <p:nvPr/>
          </p:nvSpPr>
          <p:spPr>
            <a:xfrm>
              <a:off x="3910599" y="4722386"/>
              <a:ext cx="1383392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US" dirty="0"/>
                <a:t>EXPLORE DATASETS</a:t>
              </a:r>
              <a:endParaRPr dirty="0"/>
            </a:p>
          </p:txBody>
        </p:sp>
        <p:sp>
          <p:nvSpPr>
            <p:cNvPr id="130" name="Line">
              <a:extLst>
                <a:ext uri="{FF2B5EF4-FFF2-40B4-BE49-F238E27FC236}">
                  <a16:creationId xmlns:a16="http://schemas.microsoft.com/office/drawing/2014/main" id="{C55A3C61-6724-2617-ACD7-9E3B4A0A5996}"/>
                </a:ext>
              </a:extLst>
            </p:cNvPr>
            <p:cNvSpPr/>
            <p:nvPr/>
          </p:nvSpPr>
          <p:spPr>
            <a:xfrm>
              <a:off x="3869357" y="4664413"/>
              <a:ext cx="3031485" cy="1"/>
            </a:xfrm>
            <a:prstGeom prst="line">
              <a:avLst/>
            </a:prstGeom>
            <a:ln w="12700">
              <a:solidFill>
                <a:srgbClr val="4C4C4C"/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id="{B57C18FE-ADBB-6117-15C1-0FC195823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2388"/>
              </p:ext>
            </p:extLst>
          </p:nvPr>
        </p:nvGraphicFramePr>
        <p:xfrm>
          <a:off x="471784" y="8494113"/>
          <a:ext cx="3058308" cy="981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0140">
                  <a:extLst>
                    <a:ext uri="{9D8B030D-6E8A-4147-A177-3AD203B41FA5}">
                      <a16:colId xmlns:a16="http://schemas.microsoft.com/office/drawing/2014/main" val="3547533806"/>
                    </a:ext>
                  </a:extLst>
                </a:gridCol>
                <a:gridCol w="1958168">
                  <a:extLst>
                    <a:ext uri="{9D8B030D-6E8A-4147-A177-3AD203B41FA5}">
                      <a16:colId xmlns:a16="http://schemas.microsoft.com/office/drawing/2014/main" val="344802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enlo"/>
                        </a:rPr>
                        <a:t>head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424242"/>
                          </a:solidFill>
                          <a:latin typeface="Menlo"/>
                        </a:rPr>
                        <a:t>df,n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)</a:t>
                      </a:r>
                      <a:endParaRPr lang="nl-NL" sz="1200" b="0" dirty="0">
                        <a:solidFill>
                          <a:srgbClr val="424242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nl-NL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First </a:t>
                      </a:r>
                      <a:r>
                        <a:rPr kumimoji="0" lang="nl-NL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n</a:t>
                      </a:r>
                      <a:r>
                        <a:rPr kumimoji="0" lang="nl-NL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 </a:t>
                      </a:r>
                      <a:r>
                        <a:rPr kumimoji="0" lang="nl-NL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rows</a:t>
                      </a:r>
                      <a:r>
                        <a:rPr kumimoji="0" lang="nl-NL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 of dataset </a:t>
                      </a:r>
                      <a:r>
                        <a:rPr kumimoji="0" lang="nl-NL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df</a:t>
                      </a:r>
                      <a:endParaRPr kumimoji="0" lang="nl-NL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5687414"/>
                  </a:ext>
                </a:extLst>
              </a:tr>
              <a:tr h="1704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enlo"/>
                        </a:rPr>
                        <a:t>summary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424242"/>
                          </a:solidFill>
                          <a:latin typeface="Menlo"/>
                        </a:rPr>
                        <a:t>df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)</a:t>
                      </a:r>
                      <a:endParaRPr lang="nl-NL" sz="1200" b="0" dirty="0">
                        <a:solidFill>
                          <a:srgbClr val="424242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Summary stats of 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df</a:t>
                      </a:r>
                      <a:endParaRPr kumimoji="0" lang="nl-NL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659769"/>
                  </a:ext>
                </a:extLst>
              </a:tr>
              <a:tr h="1704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enlo"/>
                        </a:rPr>
                        <a:t>nrow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424242"/>
                          </a:solidFill>
                          <a:latin typeface="Menlo"/>
                        </a:rPr>
                        <a:t>df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)</a:t>
                      </a:r>
                      <a:endParaRPr lang="nl-NL" sz="1200" b="0" dirty="0">
                        <a:solidFill>
                          <a:srgbClr val="424242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Number of rows in 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df</a:t>
                      </a:r>
                      <a:endParaRPr kumimoji="0" lang="nl-NL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0309935"/>
                  </a:ext>
                </a:extLst>
              </a:tr>
              <a:tr h="1704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enlo"/>
                        </a:rPr>
                        <a:t>ncol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424242"/>
                          </a:solidFill>
                          <a:latin typeface="Menlo"/>
                        </a:rPr>
                        <a:t>df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)</a:t>
                      </a:r>
                      <a:endParaRPr lang="nl-NL" sz="1200" b="0" dirty="0">
                        <a:solidFill>
                          <a:srgbClr val="424242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Number of columns in 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df</a:t>
                      </a:r>
                      <a:endParaRPr kumimoji="0" lang="nl-NL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367766"/>
                  </a:ext>
                </a:extLst>
              </a:tr>
            </a:tbl>
          </a:graphicData>
        </a:graphic>
      </p:graphicFrame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2266720-8FCE-8332-6426-CFF5C37E63E0}"/>
              </a:ext>
            </a:extLst>
          </p:cNvPr>
          <p:cNvGrpSpPr/>
          <p:nvPr/>
        </p:nvGrpSpPr>
        <p:grpSpPr>
          <a:xfrm>
            <a:off x="292174" y="2906774"/>
            <a:ext cx="3216904" cy="275934"/>
            <a:chOff x="3856654" y="5120068"/>
            <a:chExt cx="3216904" cy="275934"/>
          </a:xfrm>
        </p:grpSpPr>
        <p:sp>
          <p:nvSpPr>
            <p:cNvPr id="133" name="ICONS">
              <a:extLst>
                <a:ext uri="{FF2B5EF4-FFF2-40B4-BE49-F238E27FC236}">
                  <a16:creationId xmlns:a16="http://schemas.microsoft.com/office/drawing/2014/main" id="{96E162C5-6D30-18FA-438A-97BF6DCDFC84}"/>
                </a:ext>
              </a:extLst>
            </p:cNvPr>
            <p:cNvSpPr txBox="1"/>
            <p:nvPr/>
          </p:nvSpPr>
          <p:spPr>
            <a:xfrm>
              <a:off x="3859322" y="5185688"/>
              <a:ext cx="841577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US" dirty="0"/>
                <a:t>DATA TYPES</a:t>
              </a:r>
              <a:endParaRPr dirty="0"/>
            </a:p>
          </p:txBody>
        </p:sp>
        <p:sp>
          <p:nvSpPr>
            <p:cNvPr id="134" name="Line">
              <a:extLst>
                <a:ext uri="{FF2B5EF4-FFF2-40B4-BE49-F238E27FC236}">
                  <a16:creationId xmlns:a16="http://schemas.microsoft.com/office/drawing/2014/main" id="{1FD4170A-3CE4-4365-A1ED-525597FF6FBC}"/>
                </a:ext>
              </a:extLst>
            </p:cNvPr>
            <p:cNvSpPr/>
            <p:nvPr/>
          </p:nvSpPr>
          <p:spPr>
            <a:xfrm>
              <a:off x="3856654" y="5120068"/>
              <a:ext cx="3216904" cy="35591"/>
            </a:xfrm>
            <a:prstGeom prst="line">
              <a:avLst/>
            </a:prstGeom>
            <a:ln w="12700">
              <a:solidFill>
                <a:srgbClr val="4C4C4C"/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sp>
        <p:nvSpPr>
          <p:cNvPr id="135" name="Rounded Rectangular Callout 314">
            <a:extLst>
              <a:ext uri="{FF2B5EF4-FFF2-40B4-BE49-F238E27FC236}">
                <a16:creationId xmlns:a16="http://schemas.microsoft.com/office/drawing/2014/main" id="{EB569127-A35F-A2C2-FBD7-E5398FAD0213}"/>
              </a:ext>
            </a:extLst>
          </p:cNvPr>
          <p:cNvSpPr/>
          <p:nvPr/>
        </p:nvSpPr>
        <p:spPr>
          <a:xfrm>
            <a:off x="2127274" y="6065012"/>
            <a:ext cx="1354962" cy="734864"/>
          </a:xfrm>
          <a:prstGeom prst="wedgeRoundRectCallout">
            <a:avLst>
              <a:gd name="adj1" fmla="val -128737"/>
              <a:gd name="adj2" fmla="val 26769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Combine vectors to create a new one</a:t>
            </a:r>
          </a:p>
        </p:txBody>
      </p:sp>
      <p:pic>
        <p:nvPicPr>
          <p:cNvPr id="136" name="Picture 2">
            <a:extLst>
              <a:ext uri="{FF2B5EF4-FFF2-40B4-BE49-F238E27FC236}">
                <a16:creationId xmlns:a16="http://schemas.microsoft.com/office/drawing/2014/main" id="{2F5D2E34-AE7F-3604-D514-A82328C0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68" y="1626476"/>
            <a:ext cx="660729" cy="76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A5B10CC-D033-D4B7-F793-44FD888BDC5E}"/>
              </a:ext>
            </a:extLst>
          </p:cNvPr>
          <p:cNvSpPr txBox="1"/>
          <p:nvPr/>
        </p:nvSpPr>
        <p:spPr>
          <a:xfrm>
            <a:off x="7007032" y="2155952"/>
            <a:ext cx="2617833" cy="941203"/>
          </a:xfrm>
          <a:prstGeom prst="rect">
            <a:avLst/>
          </a:prstGeom>
          <a:ln w="12700">
            <a:miter lim="400000"/>
          </a:ln>
        </p:spPr>
        <p:txBody>
          <a:bodyPr wrap="square" lIns="54570" tIns="54570" rIns="54570" bIns="5457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r>
              <a:rPr lang="en-US" b="1" dirty="0"/>
              <a:t>ggplot2</a:t>
            </a:r>
            <a:r>
              <a:rPr lang="en-US" dirty="0"/>
              <a:t> is based on the grammar of graphics - idea that plots are build based on three components:  data set,  coordinate system, and </a:t>
            </a:r>
            <a:r>
              <a:rPr lang="en-US" dirty="0" err="1"/>
              <a:t>geoms</a:t>
            </a:r>
            <a:r>
              <a:rPr lang="en-US" dirty="0"/>
              <a:t>—visual marks that represent data points. </a:t>
            </a:r>
            <a:endParaRPr lang="nl-NL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74D4D3B-8F6A-7E37-DD7E-88AD91425623}"/>
              </a:ext>
            </a:extLst>
          </p:cNvPr>
          <p:cNvSpPr txBox="1"/>
          <p:nvPr/>
        </p:nvSpPr>
        <p:spPr>
          <a:xfrm>
            <a:off x="7094047" y="8854909"/>
            <a:ext cx="2211928" cy="13285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0" dirty="0"/>
              <a:t>plot1 +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labs</a:t>
            </a:r>
            <a:r>
              <a:rPr lang="en-US" b="0" dirty="0"/>
              <a:t>( </a:t>
            </a:r>
            <a:r>
              <a:rPr lang="en-US" dirty="0">
                <a:solidFill>
                  <a:srgbClr val="024C90"/>
                </a:solidFill>
              </a:rPr>
              <a:t>title</a:t>
            </a:r>
            <a:r>
              <a:rPr lang="en-US" b="0" dirty="0"/>
              <a:t> = “Plot title",  </a:t>
            </a:r>
          </a:p>
          <a:p>
            <a:r>
              <a:rPr lang="en-US" b="0" dirty="0"/>
              <a:t>           </a:t>
            </a:r>
            <a:r>
              <a:rPr lang="en-US" dirty="0">
                <a:solidFill>
                  <a:srgbClr val="024C90"/>
                </a:solidFill>
              </a:rPr>
              <a:t>subtitle</a:t>
            </a:r>
            <a:r>
              <a:rPr lang="en-US" b="0" dirty="0"/>
              <a:t> = “Plot subtitle”</a:t>
            </a:r>
          </a:p>
          <a:p>
            <a:r>
              <a:rPr lang="en-US" b="0" dirty="0"/>
              <a:t>             </a:t>
            </a:r>
            <a:r>
              <a:rPr lang="en-US" dirty="0">
                <a:solidFill>
                  <a:srgbClr val="024C90"/>
                </a:solidFill>
              </a:rPr>
              <a:t>x</a:t>
            </a:r>
            <a:r>
              <a:rPr lang="en-US" b="0" dirty="0"/>
              <a:t>  =  “Axis X",      </a:t>
            </a:r>
          </a:p>
          <a:p>
            <a:r>
              <a:rPr lang="en-US" b="0" dirty="0">
                <a:solidFill>
                  <a:srgbClr val="024C90"/>
                </a:solidFill>
              </a:rPr>
              <a:t>             </a:t>
            </a:r>
            <a:r>
              <a:rPr lang="en-US" dirty="0">
                <a:solidFill>
                  <a:srgbClr val="024C90"/>
                </a:solidFill>
              </a:rPr>
              <a:t>y</a:t>
            </a:r>
            <a:r>
              <a:rPr lang="en-US" dirty="0"/>
              <a:t> </a:t>
            </a:r>
            <a:r>
              <a:rPr lang="en-US" b="0" dirty="0"/>
              <a:t>= “ Axis Y", </a:t>
            </a:r>
          </a:p>
          <a:p>
            <a:r>
              <a:rPr lang="en-US" b="0" dirty="0"/>
              <a:t>           </a:t>
            </a:r>
            <a:r>
              <a:rPr lang="en-US" dirty="0">
                <a:solidFill>
                  <a:srgbClr val="024C90"/>
                </a:solidFill>
              </a:rPr>
              <a:t>color</a:t>
            </a:r>
            <a:r>
              <a:rPr lang="en-US" b="0" dirty="0"/>
              <a:t> = “Legend title ")</a:t>
            </a:r>
            <a:endParaRPr lang="nl-NL" b="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F67ADEA-7E46-6549-BCFD-F9AFDDF380AE}"/>
              </a:ext>
            </a:extLst>
          </p:cNvPr>
          <p:cNvSpPr txBox="1"/>
          <p:nvPr/>
        </p:nvSpPr>
        <p:spPr>
          <a:xfrm>
            <a:off x="7102976" y="8448851"/>
            <a:ext cx="29703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labs() </a:t>
            </a:r>
            <a:r>
              <a:rPr lang="en-US" b="0" dirty="0"/>
              <a:t>function allows naming axes, adding titles  and useful legend names</a:t>
            </a:r>
            <a:endParaRPr lang="nl-NL" b="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EEFCB47-4062-6C43-0827-C15131DD0124}"/>
              </a:ext>
            </a:extLst>
          </p:cNvPr>
          <p:cNvSpPr txBox="1"/>
          <p:nvPr/>
        </p:nvSpPr>
        <p:spPr>
          <a:xfrm>
            <a:off x="3702741" y="3879383"/>
            <a:ext cx="1963542" cy="474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  <a:ea typeface="Meiryo" panose="020B0400000000000000" pitchFamily="34" charset="-128"/>
              </a:rPr>
              <a:t>df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 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      </a:t>
            </a:r>
            <a:r>
              <a:rPr lang="nl-NL" sz="1100" dirty="0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select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(variables)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  <p:sp>
        <p:nvSpPr>
          <p:cNvPr id="142" name="These are just font awesome characters">
            <a:extLst>
              <a:ext uri="{FF2B5EF4-FFF2-40B4-BE49-F238E27FC236}">
                <a16:creationId xmlns:a16="http://schemas.microsoft.com/office/drawing/2014/main" id="{EDFFF806-E38C-6828-B9B0-95F6404E8B91}"/>
              </a:ext>
            </a:extLst>
          </p:cNvPr>
          <p:cNvSpPr txBox="1"/>
          <p:nvPr/>
        </p:nvSpPr>
        <p:spPr>
          <a:xfrm>
            <a:off x="5553917" y="3924225"/>
            <a:ext cx="1371600" cy="414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en-US" sz="1100" dirty="0"/>
              <a:t>Select columns by name. </a:t>
            </a:r>
            <a:endParaRPr lang="nl-NL" sz="1100" dirty="0"/>
          </a:p>
        </p:txBody>
      </p:sp>
      <p:sp>
        <p:nvSpPr>
          <p:cNvPr id="143" name="ICONS">
            <a:extLst>
              <a:ext uri="{FF2B5EF4-FFF2-40B4-BE49-F238E27FC236}">
                <a16:creationId xmlns:a16="http://schemas.microsoft.com/office/drawing/2014/main" id="{14056A5A-9367-7C55-C278-96B52DC12954}"/>
              </a:ext>
            </a:extLst>
          </p:cNvPr>
          <p:cNvSpPr txBox="1"/>
          <p:nvPr/>
        </p:nvSpPr>
        <p:spPr>
          <a:xfrm>
            <a:off x="3761495" y="3617030"/>
            <a:ext cx="56105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SUBSET</a:t>
            </a:r>
            <a:endParaRPr dirty="0"/>
          </a:p>
        </p:txBody>
      </p:sp>
      <p:sp>
        <p:nvSpPr>
          <p:cNvPr id="144" name="Line">
            <a:extLst>
              <a:ext uri="{FF2B5EF4-FFF2-40B4-BE49-F238E27FC236}">
                <a16:creationId xmlns:a16="http://schemas.microsoft.com/office/drawing/2014/main" id="{444898C7-0171-E190-01A2-2907D70E2CE7}"/>
              </a:ext>
            </a:extLst>
          </p:cNvPr>
          <p:cNvSpPr/>
          <p:nvPr/>
        </p:nvSpPr>
        <p:spPr>
          <a:xfrm>
            <a:off x="3800575" y="355905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5" name="ICONS">
            <a:extLst>
              <a:ext uri="{FF2B5EF4-FFF2-40B4-BE49-F238E27FC236}">
                <a16:creationId xmlns:a16="http://schemas.microsoft.com/office/drawing/2014/main" id="{482E4E50-83D5-ACB6-7F2A-4B1001B5589C}"/>
              </a:ext>
            </a:extLst>
          </p:cNvPr>
          <p:cNvSpPr txBox="1"/>
          <p:nvPr/>
        </p:nvSpPr>
        <p:spPr>
          <a:xfrm>
            <a:off x="3800797" y="5297557"/>
            <a:ext cx="158697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CREATE NEW VARIABLE</a:t>
            </a:r>
            <a:endParaRPr dirty="0"/>
          </a:p>
        </p:txBody>
      </p:sp>
      <p:sp>
        <p:nvSpPr>
          <p:cNvPr id="146" name="Line">
            <a:extLst>
              <a:ext uri="{FF2B5EF4-FFF2-40B4-BE49-F238E27FC236}">
                <a16:creationId xmlns:a16="http://schemas.microsoft.com/office/drawing/2014/main" id="{9ADEC83C-0D41-A1FF-4906-6D9E869302B3}"/>
              </a:ext>
            </a:extLst>
          </p:cNvPr>
          <p:cNvSpPr/>
          <p:nvPr/>
        </p:nvSpPr>
        <p:spPr>
          <a:xfrm>
            <a:off x="3759555" y="523958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9" name="ICONS">
            <a:extLst>
              <a:ext uri="{FF2B5EF4-FFF2-40B4-BE49-F238E27FC236}">
                <a16:creationId xmlns:a16="http://schemas.microsoft.com/office/drawing/2014/main" id="{F712C615-84B1-F772-BC7F-237ECA67D536}"/>
              </a:ext>
            </a:extLst>
          </p:cNvPr>
          <p:cNvSpPr txBox="1"/>
          <p:nvPr/>
        </p:nvSpPr>
        <p:spPr>
          <a:xfrm>
            <a:off x="3806065" y="6747447"/>
            <a:ext cx="84638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SUMMARISE</a:t>
            </a:r>
            <a:endParaRPr dirty="0"/>
          </a:p>
        </p:txBody>
      </p:sp>
      <p:sp>
        <p:nvSpPr>
          <p:cNvPr id="150" name="Line">
            <a:extLst>
              <a:ext uri="{FF2B5EF4-FFF2-40B4-BE49-F238E27FC236}">
                <a16:creationId xmlns:a16="http://schemas.microsoft.com/office/drawing/2014/main" id="{2EEE9177-B586-3F69-DAE5-F5759F56D265}"/>
              </a:ext>
            </a:extLst>
          </p:cNvPr>
          <p:cNvSpPr/>
          <p:nvPr/>
        </p:nvSpPr>
        <p:spPr>
          <a:xfrm>
            <a:off x="3764823" y="668947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8AFF8A4E-D804-5E9C-8C63-2297A0E87526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t="7711" b="17733"/>
          <a:stretch/>
        </p:blipFill>
        <p:spPr>
          <a:xfrm>
            <a:off x="5716141" y="6849673"/>
            <a:ext cx="790685" cy="490064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5AF17C00-3ABA-B72F-0B54-EF649409EB34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5493" t="13681" b="-1"/>
          <a:stretch/>
        </p:blipFill>
        <p:spPr>
          <a:xfrm>
            <a:off x="5689392" y="5420104"/>
            <a:ext cx="981326" cy="468714"/>
          </a:xfrm>
          <a:prstGeom prst="rect">
            <a:avLst/>
          </a:prstGeom>
        </p:spPr>
      </p:pic>
      <p:sp>
        <p:nvSpPr>
          <p:cNvPr id="159" name="Rounded Rectangular Callout 314">
            <a:extLst>
              <a:ext uri="{FF2B5EF4-FFF2-40B4-BE49-F238E27FC236}">
                <a16:creationId xmlns:a16="http://schemas.microsoft.com/office/drawing/2014/main" id="{B6FE110E-1A1F-904E-7FB9-5BEAE56AF2CA}"/>
              </a:ext>
            </a:extLst>
          </p:cNvPr>
          <p:cNvSpPr/>
          <p:nvPr/>
        </p:nvSpPr>
        <p:spPr>
          <a:xfrm>
            <a:off x="5061048" y="9743095"/>
            <a:ext cx="1419615" cy="326241"/>
          </a:xfrm>
          <a:prstGeom prst="wedgeRoundRectCallout">
            <a:avLst>
              <a:gd name="adj1" fmla="val -66878"/>
              <a:gd name="adj2" fmla="val -56652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Remove grouping</a:t>
            </a:r>
          </a:p>
        </p:txBody>
      </p:sp>
      <p:sp>
        <p:nvSpPr>
          <p:cNvPr id="160" name="FONTS">
            <a:extLst>
              <a:ext uri="{FF2B5EF4-FFF2-40B4-BE49-F238E27FC236}">
                <a16:creationId xmlns:a16="http://schemas.microsoft.com/office/drawing/2014/main" id="{03DC4097-02CC-8CF5-609B-D51FC75104BF}"/>
              </a:ext>
            </a:extLst>
          </p:cNvPr>
          <p:cNvSpPr txBox="1"/>
          <p:nvPr/>
        </p:nvSpPr>
        <p:spPr>
          <a:xfrm>
            <a:off x="7039666" y="1871689"/>
            <a:ext cx="6652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GGPLOT2</a:t>
            </a:r>
            <a:endParaRPr dirty="0"/>
          </a:p>
        </p:txBody>
      </p:sp>
      <p:sp>
        <p:nvSpPr>
          <p:cNvPr id="161" name="Line">
            <a:extLst>
              <a:ext uri="{FF2B5EF4-FFF2-40B4-BE49-F238E27FC236}">
                <a16:creationId xmlns:a16="http://schemas.microsoft.com/office/drawing/2014/main" id="{AD361FE4-615B-E26B-0994-7050F13C262B}"/>
              </a:ext>
            </a:extLst>
          </p:cNvPr>
          <p:cNvSpPr/>
          <p:nvPr/>
        </p:nvSpPr>
        <p:spPr>
          <a:xfrm>
            <a:off x="7036671" y="1825781"/>
            <a:ext cx="2333727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2" name="Rounded Rectangular Callout 314">
            <a:extLst>
              <a:ext uri="{FF2B5EF4-FFF2-40B4-BE49-F238E27FC236}">
                <a16:creationId xmlns:a16="http://schemas.microsoft.com/office/drawing/2014/main" id="{E2CF1AA5-BDC9-2D9A-9F2C-872053E568C5}"/>
              </a:ext>
            </a:extLst>
          </p:cNvPr>
          <p:cNvSpPr/>
          <p:nvPr/>
        </p:nvSpPr>
        <p:spPr>
          <a:xfrm>
            <a:off x="8295896" y="3950668"/>
            <a:ext cx="514672" cy="222827"/>
          </a:xfrm>
          <a:prstGeom prst="wedgeRoundRectCallout">
            <a:avLst>
              <a:gd name="adj1" fmla="val 2977"/>
              <a:gd name="adj2" fmla="val 89672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63" name="Rounded Rectangular Callout 314">
            <a:extLst>
              <a:ext uri="{FF2B5EF4-FFF2-40B4-BE49-F238E27FC236}">
                <a16:creationId xmlns:a16="http://schemas.microsoft.com/office/drawing/2014/main" id="{1FB8AB45-DED4-A13A-E578-ECED981536B4}"/>
              </a:ext>
            </a:extLst>
          </p:cNvPr>
          <p:cNvSpPr/>
          <p:nvPr/>
        </p:nvSpPr>
        <p:spPr>
          <a:xfrm>
            <a:off x="9124978" y="4050035"/>
            <a:ext cx="859399" cy="222827"/>
          </a:xfrm>
          <a:prstGeom prst="wedgeRoundRectCallout">
            <a:avLst>
              <a:gd name="adj1" fmla="val -48166"/>
              <a:gd name="adj2" fmla="val 110328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aesthetics</a:t>
            </a:r>
          </a:p>
        </p:txBody>
      </p:sp>
      <p:sp>
        <p:nvSpPr>
          <p:cNvPr id="164" name="Rounded Rectangular Callout 314">
            <a:extLst>
              <a:ext uri="{FF2B5EF4-FFF2-40B4-BE49-F238E27FC236}">
                <a16:creationId xmlns:a16="http://schemas.microsoft.com/office/drawing/2014/main" id="{76BB74EA-5A61-B214-4B87-E5584B86B66E}"/>
              </a:ext>
            </a:extLst>
          </p:cNvPr>
          <p:cNvSpPr/>
          <p:nvPr/>
        </p:nvSpPr>
        <p:spPr>
          <a:xfrm>
            <a:off x="8815583" y="4897955"/>
            <a:ext cx="809282" cy="245110"/>
          </a:xfrm>
          <a:prstGeom prst="wedgeRoundRectCallout">
            <a:avLst>
              <a:gd name="adj1" fmla="val -24471"/>
              <a:gd name="adj2" fmla="val -78920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geometry</a:t>
            </a:r>
          </a:p>
        </p:txBody>
      </p:sp>
      <p:sp>
        <p:nvSpPr>
          <p:cNvPr id="165" name="Layout Suggestions">
            <a:extLst>
              <a:ext uri="{FF2B5EF4-FFF2-40B4-BE49-F238E27FC236}">
                <a16:creationId xmlns:a16="http://schemas.microsoft.com/office/drawing/2014/main" id="{587F0537-1F8B-811B-4072-5AD0C2161DAC}"/>
              </a:ext>
            </a:extLst>
          </p:cNvPr>
          <p:cNvSpPr txBox="1"/>
          <p:nvPr/>
        </p:nvSpPr>
        <p:spPr>
          <a:xfrm>
            <a:off x="3726532" y="1282028"/>
            <a:ext cx="253274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Data manipulation</a:t>
            </a:r>
            <a:endParaRPr dirty="0"/>
          </a:p>
        </p:txBody>
      </p:sp>
      <p:sp>
        <p:nvSpPr>
          <p:cNvPr id="166" name="Line">
            <a:extLst>
              <a:ext uri="{FF2B5EF4-FFF2-40B4-BE49-F238E27FC236}">
                <a16:creationId xmlns:a16="http://schemas.microsoft.com/office/drawing/2014/main" id="{14BD70A7-0AA9-FBAE-861C-F8A86033FC65}"/>
              </a:ext>
            </a:extLst>
          </p:cNvPr>
          <p:cNvSpPr/>
          <p:nvPr/>
        </p:nvSpPr>
        <p:spPr>
          <a:xfrm>
            <a:off x="3738931" y="1209291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7" name="FONTS">
            <a:extLst>
              <a:ext uri="{FF2B5EF4-FFF2-40B4-BE49-F238E27FC236}">
                <a16:creationId xmlns:a16="http://schemas.microsoft.com/office/drawing/2014/main" id="{46BAFD9B-9FF6-9A3A-170E-9A91A2E91FD7}"/>
              </a:ext>
            </a:extLst>
          </p:cNvPr>
          <p:cNvSpPr txBox="1"/>
          <p:nvPr/>
        </p:nvSpPr>
        <p:spPr>
          <a:xfrm>
            <a:off x="3749393" y="1866901"/>
            <a:ext cx="46968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DPLYR</a:t>
            </a:r>
            <a:endParaRPr dirty="0"/>
          </a:p>
        </p:txBody>
      </p:sp>
      <p:sp>
        <p:nvSpPr>
          <p:cNvPr id="168" name="Line">
            <a:extLst>
              <a:ext uri="{FF2B5EF4-FFF2-40B4-BE49-F238E27FC236}">
                <a16:creationId xmlns:a16="http://schemas.microsoft.com/office/drawing/2014/main" id="{B1376289-DB9F-B002-D11B-6BD278C69A22}"/>
              </a:ext>
            </a:extLst>
          </p:cNvPr>
          <p:cNvSpPr/>
          <p:nvPr/>
        </p:nvSpPr>
        <p:spPr>
          <a:xfrm>
            <a:off x="3746398" y="1820993"/>
            <a:ext cx="2333727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5DFFE79-F878-974F-DD4C-524375222687}"/>
              </a:ext>
            </a:extLst>
          </p:cNvPr>
          <p:cNvSpPr txBox="1"/>
          <p:nvPr/>
        </p:nvSpPr>
        <p:spPr>
          <a:xfrm>
            <a:off x="3754216" y="5786520"/>
            <a:ext cx="1797611" cy="474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  <a:ea typeface="Meiryo" panose="020B0400000000000000" pitchFamily="34" charset="-128"/>
              </a:rPr>
              <a:t>df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 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      </a:t>
            </a:r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mutate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(x=</a:t>
            </a:r>
            <a:r>
              <a:rPr lang="nl-NL" sz="1100" b="0" dirty="0" err="1">
                <a:latin typeface="Menlo"/>
                <a:ea typeface="Meiryo" panose="020B0400000000000000" pitchFamily="34" charset="-128"/>
              </a:rPr>
              <a:t>mean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(y))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  <p:sp>
        <p:nvSpPr>
          <p:cNvPr id="170" name="These are just font awesome characters">
            <a:extLst>
              <a:ext uri="{FF2B5EF4-FFF2-40B4-BE49-F238E27FC236}">
                <a16:creationId xmlns:a16="http://schemas.microsoft.com/office/drawing/2014/main" id="{081AC3A6-C727-D2B3-3483-C91185EBBBDD}"/>
              </a:ext>
            </a:extLst>
          </p:cNvPr>
          <p:cNvSpPr txBox="1"/>
          <p:nvPr/>
        </p:nvSpPr>
        <p:spPr>
          <a:xfrm>
            <a:off x="5560677" y="6014001"/>
            <a:ext cx="1217818" cy="414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en-US" sz="1100" dirty="0"/>
              <a:t>Compute new columns </a:t>
            </a:r>
            <a:endParaRPr lang="nl-NL" sz="11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15AA562-A51E-74BC-AB86-0B4F16B402F2}"/>
              </a:ext>
            </a:extLst>
          </p:cNvPr>
          <p:cNvSpPr txBox="1"/>
          <p:nvPr/>
        </p:nvSpPr>
        <p:spPr>
          <a:xfrm>
            <a:off x="3754216" y="7223706"/>
            <a:ext cx="2072285" cy="474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  <a:ea typeface="Meiryo" panose="020B0400000000000000" pitchFamily="34" charset="-128"/>
              </a:rPr>
              <a:t>df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 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      </a:t>
            </a:r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summarize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(x=</a:t>
            </a:r>
            <a:r>
              <a:rPr lang="nl-NL" sz="1100" b="0" dirty="0" err="1">
                <a:latin typeface="Menlo"/>
                <a:ea typeface="Meiryo" panose="020B0400000000000000" pitchFamily="34" charset="-128"/>
              </a:rPr>
              <a:t>mean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(y))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  <p:sp>
        <p:nvSpPr>
          <p:cNvPr id="172" name="These are just font awesome characters">
            <a:extLst>
              <a:ext uri="{FF2B5EF4-FFF2-40B4-BE49-F238E27FC236}">
                <a16:creationId xmlns:a16="http://schemas.microsoft.com/office/drawing/2014/main" id="{BE105A6F-79D7-4797-D4DA-1429FDEF681F}"/>
              </a:ext>
            </a:extLst>
          </p:cNvPr>
          <p:cNvSpPr txBox="1"/>
          <p:nvPr/>
        </p:nvSpPr>
        <p:spPr>
          <a:xfrm>
            <a:off x="5553917" y="7416287"/>
            <a:ext cx="1327451" cy="414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en-US" sz="1100" dirty="0"/>
              <a:t>Summarize data into summary table</a:t>
            </a:r>
            <a:endParaRPr lang="nl-NL" sz="11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D5A63C5-ED05-4033-8A4A-2CA4879C2F9A}"/>
              </a:ext>
            </a:extLst>
          </p:cNvPr>
          <p:cNvSpPr txBox="1"/>
          <p:nvPr/>
        </p:nvSpPr>
        <p:spPr>
          <a:xfrm>
            <a:off x="3947461" y="8994297"/>
            <a:ext cx="2280106" cy="864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  <a:ea typeface="Meiryo" panose="020B0400000000000000" pitchFamily="34" charset="-128"/>
              </a:rPr>
              <a:t>df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 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 </a:t>
            </a:r>
          </a:p>
          <a:p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group_by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</a:t>
            </a:r>
            <a:r>
              <a:rPr lang="nl-NL" sz="1100" b="0" dirty="0" err="1">
                <a:latin typeface="Menlo"/>
                <a:ea typeface="Meiryo" panose="020B0400000000000000" pitchFamily="34" charset="-128"/>
              </a:rPr>
              <a:t>variable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) </a:t>
            </a:r>
            <a:r>
              <a:rPr lang="en-US" sz="1100" b="0" dirty="0">
                <a:latin typeface="Menlo"/>
              </a:rPr>
              <a:t>​​​%&gt;%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</a:t>
            </a:r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summarize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(x=</a:t>
            </a:r>
            <a:r>
              <a:rPr lang="nl-NL" sz="1100" b="0" dirty="0" err="1">
                <a:latin typeface="Menlo"/>
                <a:ea typeface="Meiryo" panose="020B0400000000000000" pitchFamily="34" charset="-128"/>
              </a:rPr>
              <a:t>mean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(y)) </a:t>
            </a:r>
            <a:r>
              <a:rPr lang="en-US" sz="1100" b="0" dirty="0">
                <a:latin typeface="Menlo"/>
              </a:rPr>
              <a:t>​​​%&gt;%</a:t>
            </a:r>
          </a:p>
          <a:p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ungroup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</p:spTree>
    <p:extLst>
      <p:ext uri="{BB962C8B-B14F-4D97-AF65-F5344CB8AC3E}">
        <p14:creationId xmlns:p14="http://schemas.microsoft.com/office/powerpoint/2010/main" val="16294188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2429A-BD18-E466-74E8-104648E82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>
            <a:extLst>
              <a:ext uri="{FF2B5EF4-FFF2-40B4-BE49-F238E27FC236}">
                <a16:creationId xmlns:a16="http://schemas.microsoft.com/office/drawing/2014/main" id="{026E62EC-6589-37D6-8FF5-679B0C0D170A}"/>
              </a:ext>
            </a:extLst>
          </p:cNvPr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>
            <a:extLst>
              <a:ext uri="{FF2B5EF4-FFF2-40B4-BE49-F238E27FC236}">
                <a16:creationId xmlns:a16="http://schemas.microsoft.com/office/drawing/2014/main" id="{FD2A7025-F997-9B7C-C037-F40C922A9C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2279932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 sz="3600" dirty="0"/>
              <a:t>Geospatial Data Carpentry Workshop for Urbanism: : </a:t>
            </a: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CHEATSHEET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DC9BE508-2EBE-A326-5BD8-94FA1E7B2E57}"/>
              </a:ext>
            </a:extLst>
          </p:cNvPr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• </a:t>
            </a:r>
            <a:r>
              <a:rPr lang="en-US" dirty="0" err="1"/>
              <a:t>Rbanism</a:t>
            </a:r>
            <a:r>
              <a:rPr lang="en-US" dirty="0"/>
              <a:t> community </a:t>
            </a:r>
            <a:r>
              <a:rPr dirty="0"/>
              <a:t>•  </a:t>
            </a:r>
            <a:r>
              <a:rPr lang="en-US" dirty="0">
                <a:hlinkClick r:id="rId4"/>
              </a:rPr>
              <a:t>rbanism@tudelft.nl</a:t>
            </a:r>
            <a:r>
              <a:rPr lang="en-US" dirty="0"/>
              <a:t> </a:t>
            </a:r>
            <a:r>
              <a:rPr dirty="0"/>
              <a:t>• </a:t>
            </a:r>
            <a:r>
              <a:rPr lang="en-US" dirty="0"/>
              <a:t> TU Delft Library • </a:t>
            </a:r>
            <a:r>
              <a:rPr lang="en-US" dirty="0">
                <a:hlinkClick r:id="rId5"/>
              </a:rPr>
              <a:t>Rbanism.org</a:t>
            </a:r>
            <a:r>
              <a:rPr lang="en-US" dirty="0"/>
              <a:t> </a:t>
            </a:r>
            <a:r>
              <a:rPr dirty="0"/>
              <a:t>•  Learn more at 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  <a:hlinkClick r:id="rId6"/>
              </a:rPr>
              <a:t>edu.nl/pa78a</a:t>
            </a:r>
            <a:r>
              <a:rPr lang="en-US" dirty="0"/>
              <a:t> •</a:t>
            </a:r>
            <a:r>
              <a:rPr dirty="0"/>
              <a:t>  </a:t>
            </a:r>
            <a:r>
              <a:rPr lang="en-US" dirty="0"/>
              <a:t>Workshop</a:t>
            </a:r>
            <a:r>
              <a:rPr dirty="0"/>
              <a:t> version  </a:t>
            </a:r>
            <a:r>
              <a:rPr lang="en-US" dirty="0"/>
              <a:t>beta</a:t>
            </a:r>
            <a:r>
              <a:rPr dirty="0"/>
              <a:t> •  Updated: </a:t>
            </a:r>
            <a:r>
              <a:rPr lang="en-US" dirty="0"/>
              <a:t>2025-02</a:t>
            </a:r>
            <a:endParaRPr dirty="0"/>
          </a:p>
        </p:txBody>
      </p:sp>
      <p:sp>
        <p:nvSpPr>
          <p:cNvPr id="189" name="Useful Elements">
            <a:extLst>
              <a:ext uri="{FF2B5EF4-FFF2-40B4-BE49-F238E27FC236}">
                <a16:creationId xmlns:a16="http://schemas.microsoft.com/office/drawing/2014/main" id="{C9127193-41A4-1B73-51C9-90C913F13F01}"/>
              </a:ext>
            </a:extLst>
          </p:cNvPr>
          <p:cNvSpPr txBox="1"/>
          <p:nvPr/>
        </p:nvSpPr>
        <p:spPr>
          <a:xfrm>
            <a:off x="7151460" y="1265085"/>
            <a:ext cx="226825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Open Street Map</a:t>
            </a:r>
            <a:endParaRPr dirty="0"/>
          </a:p>
        </p:txBody>
      </p:sp>
      <p:sp>
        <p:nvSpPr>
          <p:cNvPr id="190" name="Line">
            <a:extLst>
              <a:ext uri="{FF2B5EF4-FFF2-40B4-BE49-F238E27FC236}">
                <a16:creationId xmlns:a16="http://schemas.microsoft.com/office/drawing/2014/main" id="{FCA94F37-63AA-899E-3E8B-924D4C97ACB0}"/>
              </a:ext>
            </a:extLst>
          </p:cNvPr>
          <p:cNvSpPr/>
          <p:nvPr/>
        </p:nvSpPr>
        <p:spPr>
          <a:xfrm>
            <a:off x="7120683" y="1206817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>
            <a:extLst>
              <a:ext uri="{FF2B5EF4-FFF2-40B4-BE49-F238E27FC236}">
                <a16:creationId xmlns:a16="http://schemas.microsoft.com/office/drawing/2014/main" id="{8AB48EAA-B38B-053D-9D47-7BF22D5B6278}"/>
              </a:ext>
            </a:extLst>
          </p:cNvPr>
          <p:cNvSpPr txBox="1"/>
          <p:nvPr/>
        </p:nvSpPr>
        <p:spPr>
          <a:xfrm>
            <a:off x="10573099" y="1262847"/>
            <a:ext cx="200535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Geoprocessing</a:t>
            </a:r>
            <a:endParaRPr dirty="0"/>
          </a:p>
        </p:txBody>
      </p:sp>
      <p:sp>
        <p:nvSpPr>
          <p:cNvPr id="195" name="These are just font awesome characters">
            <a:extLst>
              <a:ext uri="{FF2B5EF4-FFF2-40B4-BE49-F238E27FC236}">
                <a16:creationId xmlns:a16="http://schemas.microsoft.com/office/drawing/2014/main" id="{387AD4F3-3197-324C-6C04-103FA88D02EA}"/>
              </a:ext>
            </a:extLst>
          </p:cNvPr>
          <p:cNvSpPr txBox="1"/>
          <p:nvPr/>
        </p:nvSpPr>
        <p:spPr>
          <a:xfrm>
            <a:off x="7345758" y="3734977"/>
            <a:ext cx="2763056" cy="14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To extract and download Open Street Map (OSM) data into R, we access the Overpass API using a query, to which we add OSM features defined by hierarchical tags called keys and values. To download data about greenhouses for example, the key is “building” and the value “greenhouse”.</a:t>
            </a:r>
            <a:endParaRPr dirty="0"/>
          </a:p>
        </p:txBody>
      </p:sp>
      <p:sp>
        <p:nvSpPr>
          <p:cNvPr id="202" name="ICONS">
            <a:extLst>
              <a:ext uri="{FF2B5EF4-FFF2-40B4-BE49-F238E27FC236}">
                <a16:creationId xmlns:a16="http://schemas.microsoft.com/office/drawing/2014/main" id="{C2124F5B-8155-BE62-7EFC-8CE2F2591E09}"/>
              </a:ext>
            </a:extLst>
          </p:cNvPr>
          <p:cNvSpPr txBox="1"/>
          <p:nvPr/>
        </p:nvSpPr>
        <p:spPr>
          <a:xfrm>
            <a:off x="7189707" y="3549213"/>
            <a:ext cx="12439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OVERPASS QUERY</a:t>
            </a:r>
            <a:endParaRPr dirty="0"/>
          </a:p>
        </p:txBody>
      </p:sp>
      <p:sp>
        <p:nvSpPr>
          <p:cNvPr id="206" name="CODE">
            <a:extLst>
              <a:ext uri="{FF2B5EF4-FFF2-40B4-BE49-F238E27FC236}">
                <a16:creationId xmlns:a16="http://schemas.microsoft.com/office/drawing/2014/main" id="{1951AA23-AB8C-3908-BDC9-735D4B229A3E}"/>
              </a:ext>
            </a:extLst>
          </p:cNvPr>
          <p:cNvSpPr txBox="1"/>
          <p:nvPr/>
        </p:nvSpPr>
        <p:spPr>
          <a:xfrm>
            <a:off x="7189707" y="1859928"/>
            <a:ext cx="109004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BOUNDING BOX</a:t>
            </a:r>
            <a:endParaRPr dirty="0"/>
          </a:p>
        </p:txBody>
      </p:sp>
      <p:sp>
        <p:nvSpPr>
          <p:cNvPr id="207" name="ggplot(mpg, aes(hwy, cty)) +…">
            <a:extLst>
              <a:ext uri="{FF2B5EF4-FFF2-40B4-BE49-F238E27FC236}">
                <a16:creationId xmlns:a16="http://schemas.microsoft.com/office/drawing/2014/main" id="{68129F78-D014-3DDF-02C8-17AC0E696138}"/>
              </a:ext>
            </a:extLst>
          </p:cNvPr>
          <p:cNvSpPr txBox="1"/>
          <p:nvPr/>
        </p:nvSpPr>
        <p:spPr>
          <a:xfrm>
            <a:off x="7156896" y="3050496"/>
            <a:ext cx="3023053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osmdata</a:t>
            </a:r>
            <a:r>
              <a:rPr lang="en-US" dirty="0"/>
              <a:t>::</a:t>
            </a:r>
            <a:r>
              <a:rPr lang="en-US" dirty="0" err="1"/>
              <a:t>getbb</a:t>
            </a:r>
            <a:r>
              <a:rPr lang="en-US" dirty="0"/>
              <a:t>(“place name”)</a:t>
            </a:r>
            <a:endParaRPr dirty="0"/>
          </a:p>
        </p:txBody>
      </p:sp>
      <p:sp>
        <p:nvSpPr>
          <p:cNvPr id="208" name="Where possible, use code that works when run.">
            <a:extLst>
              <a:ext uri="{FF2B5EF4-FFF2-40B4-BE49-F238E27FC236}">
                <a16:creationId xmlns:a16="http://schemas.microsoft.com/office/drawing/2014/main" id="{452E87D0-7403-FF52-AA7A-32CC6D5E6561}"/>
              </a:ext>
            </a:extLst>
          </p:cNvPr>
          <p:cNvSpPr txBox="1"/>
          <p:nvPr/>
        </p:nvSpPr>
        <p:spPr>
          <a:xfrm>
            <a:off x="7345758" y="2073447"/>
            <a:ext cx="2763056" cy="94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With the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OSMdata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package, it is possible to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geocode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a spatial text using the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Nominatim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API. The function `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getbb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` returns the coordinates of its bounding box: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xmin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ymin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ymax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Line">
            <a:extLst>
              <a:ext uri="{FF2B5EF4-FFF2-40B4-BE49-F238E27FC236}">
                <a16:creationId xmlns:a16="http://schemas.microsoft.com/office/drawing/2014/main" id="{2CCBCAC4-C3B4-56F3-A8E7-8B00340F0A09}"/>
              </a:ext>
            </a:extLst>
          </p:cNvPr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23" name="Line">
            <a:extLst>
              <a:ext uri="{FF2B5EF4-FFF2-40B4-BE49-F238E27FC236}">
                <a16:creationId xmlns:a16="http://schemas.microsoft.com/office/drawing/2014/main" id="{A8FF7601-E3A7-82FD-65ED-0F7A92B6A2A3}"/>
              </a:ext>
            </a:extLst>
          </p:cNvPr>
          <p:cNvSpPr/>
          <p:nvPr/>
        </p:nvSpPr>
        <p:spPr>
          <a:xfrm>
            <a:off x="7148465" y="349124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8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157F6794-1D27-9EE5-E9BA-EE2F876586C3}"/>
              </a:ext>
            </a:extLst>
          </p:cNvPr>
          <p:cNvSpPr txBox="1"/>
          <p:nvPr/>
        </p:nvSpPr>
        <p:spPr>
          <a:xfrm>
            <a:off x="10788486" y="2048920"/>
            <a:ext cx="283207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A buffer corresponds to a circular polygon around an ‘x’ feature with a specified distance ‘</a:t>
            </a:r>
            <a:r>
              <a:rPr lang="en-US" dirty="0" err="1"/>
              <a:t>dist</a:t>
            </a:r>
            <a:r>
              <a:rPr lang="en-US" dirty="0"/>
              <a:t>’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27B8AF-13E5-64D0-0667-59D6CD607901}"/>
              </a:ext>
            </a:extLst>
          </p:cNvPr>
          <p:cNvSpPr txBox="1"/>
          <p:nvPr/>
        </p:nvSpPr>
        <p:spPr>
          <a:xfrm flipH="1">
            <a:off x="11455700" y="1830132"/>
            <a:ext cx="335684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en-NL" sz="800" dirty="0"/>
          </a:p>
        </p:txBody>
      </p:sp>
      <p:sp>
        <p:nvSpPr>
          <p:cNvPr id="24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4BA5F9A9-5366-A197-8E21-B2983F5E3CEB}"/>
              </a:ext>
            </a:extLst>
          </p:cNvPr>
          <p:cNvSpPr txBox="1"/>
          <p:nvPr/>
        </p:nvSpPr>
        <p:spPr>
          <a:xfrm>
            <a:off x="10805555" y="3388794"/>
            <a:ext cx="2852489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A union corresponds to the combination of polygons by removing internal boundaries</a:t>
            </a:r>
            <a:endParaRPr dirty="0"/>
          </a:p>
        </p:txBody>
      </p:sp>
      <p:sp>
        <p:nvSpPr>
          <p:cNvPr id="231" name="FONTS">
            <a:extLst>
              <a:ext uri="{FF2B5EF4-FFF2-40B4-BE49-F238E27FC236}">
                <a16:creationId xmlns:a16="http://schemas.microsoft.com/office/drawing/2014/main" id="{D92390D1-BD9F-9179-8F5C-1BB83CE0F593}"/>
              </a:ext>
            </a:extLst>
          </p:cNvPr>
          <p:cNvSpPr txBox="1"/>
          <p:nvPr/>
        </p:nvSpPr>
        <p:spPr>
          <a:xfrm>
            <a:off x="10642182" y="1836719"/>
            <a:ext cx="56105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BUFFER</a:t>
            </a:r>
            <a:endParaRPr dirty="0"/>
          </a:p>
        </p:txBody>
      </p:sp>
      <p:sp>
        <p:nvSpPr>
          <p:cNvPr id="25" name="FONTS">
            <a:extLst>
              <a:ext uri="{FF2B5EF4-FFF2-40B4-BE49-F238E27FC236}">
                <a16:creationId xmlns:a16="http://schemas.microsoft.com/office/drawing/2014/main" id="{CBC47094-133F-C13D-33D4-68982B2EDFB4}"/>
              </a:ext>
            </a:extLst>
          </p:cNvPr>
          <p:cNvSpPr txBox="1"/>
          <p:nvPr/>
        </p:nvSpPr>
        <p:spPr>
          <a:xfrm>
            <a:off x="10644874" y="3169417"/>
            <a:ext cx="48571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UNION</a:t>
            </a:r>
            <a:endParaRPr dirty="0"/>
          </a:p>
        </p:txBody>
      </p:sp>
      <p:sp>
        <p:nvSpPr>
          <p:cNvPr id="234" name="Line">
            <a:extLst>
              <a:ext uri="{FF2B5EF4-FFF2-40B4-BE49-F238E27FC236}">
                <a16:creationId xmlns:a16="http://schemas.microsoft.com/office/drawing/2014/main" id="{0E6C07A7-0D48-4427-25D6-169C61795EBD}"/>
              </a:ext>
            </a:extLst>
          </p:cNvPr>
          <p:cNvSpPr/>
          <p:nvPr/>
        </p:nvSpPr>
        <p:spPr>
          <a:xfrm>
            <a:off x="10655903" y="513464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" name="ggplot(mpg, aes(hwy, cty)) +…">
            <a:extLst>
              <a:ext uri="{FF2B5EF4-FFF2-40B4-BE49-F238E27FC236}">
                <a16:creationId xmlns:a16="http://schemas.microsoft.com/office/drawing/2014/main" id="{CF6CC221-EA8A-B20E-AE1E-F4C3C5772DD0}"/>
              </a:ext>
            </a:extLst>
          </p:cNvPr>
          <p:cNvSpPr txBox="1"/>
          <p:nvPr/>
        </p:nvSpPr>
        <p:spPr>
          <a:xfrm>
            <a:off x="10659405" y="3861999"/>
            <a:ext cx="3131949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st_union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,...)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sf::</a:t>
            </a:r>
            <a:r>
              <a:rPr lang="en-US" dirty="0" err="1"/>
              <a:t>st_cast</a:t>
            </a:r>
            <a:r>
              <a:rPr lang="en-US" dirty="0"/>
              <a:t>(to = “POLYGON”)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sf::</a:t>
            </a:r>
            <a:r>
              <a:rPr lang="en-US" dirty="0" err="1"/>
              <a:t>st_as_sf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4" name="Logistics">
            <a:extLst>
              <a:ext uri="{FF2B5EF4-FFF2-40B4-BE49-F238E27FC236}">
                <a16:creationId xmlns:a16="http://schemas.microsoft.com/office/drawing/2014/main" id="{F332963F-4B4F-BE25-7871-C07642AF592B}"/>
              </a:ext>
            </a:extLst>
          </p:cNvPr>
          <p:cNvSpPr txBox="1"/>
          <p:nvPr/>
        </p:nvSpPr>
        <p:spPr>
          <a:xfrm>
            <a:off x="7156896" y="6941350"/>
            <a:ext cx="272991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Interactive mapping</a:t>
            </a:r>
            <a:endParaRPr dirty="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6469BB1A-D325-25A8-34FD-1FB2C2C01563}"/>
              </a:ext>
            </a:extLst>
          </p:cNvPr>
          <p:cNvSpPr/>
          <p:nvPr/>
        </p:nvSpPr>
        <p:spPr>
          <a:xfrm>
            <a:off x="7124686" y="6893473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9" name="tibble.png">
            <a:extLst>
              <a:ext uri="{FF2B5EF4-FFF2-40B4-BE49-F238E27FC236}">
                <a16:creationId xmlns:a16="http://schemas.microsoft.com/office/drawing/2014/main" id="{08CCA71B-3D2D-2595-E6CF-63935C0FD7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6145" y="1260842"/>
            <a:ext cx="746487" cy="7996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ggplot(mpg, aes(hwy, cty)) +…">
            <a:extLst>
              <a:ext uri="{FF2B5EF4-FFF2-40B4-BE49-F238E27FC236}">
                <a16:creationId xmlns:a16="http://schemas.microsoft.com/office/drawing/2014/main" id="{F9408009-2C1B-5788-9CAF-1A1117A9BB5D}"/>
              </a:ext>
            </a:extLst>
          </p:cNvPr>
          <p:cNvSpPr txBox="1"/>
          <p:nvPr/>
        </p:nvSpPr>
        <p:spPr>
          <a:xfrm>
            <a:off x="10652531" y="2683722"/>
            <a:ext cx="216595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st_buffer</a:t>
            </a:r>
            <a:r>
              <a:rPr lang="en-US" dirty="0"/>
              <a:t>(</a:t>
            </a:r>
            <a:r>
              <a:rPr lang="en-US" dirty="0" err="1">
                <a:solidFill>
                  <a:schemeClr val="accent5"/>
                </a:solidFill>
              </a:rPr>
              <a:t>x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70C0"/>
                </a:solidFill>
              </a:rPr>
              <a:t>dist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2BF86E-DA69-536B-2754-F5DED0F4A539}"/>
              </a:ext>
            </a:extLst>
          </p:cNvPr>
          <p:cNvSpPr/>
          <p:nvPr/>
        </p:nvSpPr>
        <p:spPr>
          <a:xfrm>
            <a:off x="11295052" y="1761163"/>
            <a:ext cx="320416" cy="320416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DD046E2A-3291-7946-5D11-1EEDFFA32AEB}"/>
              </a:ext>
            </a:extLst>
          </p:cNvPr>
          <p:cNvSpPr/>
          <p:nvPr/>
        </p:nvSpPr>
        <p:spPr>
          <a:xfrm>
            <a:off x="11400485" y="1865059"/>
            <a:ext cx="113044" cy="113044"/>
          </a:xfrm>
          <a:prstGeom prst="mathMultiply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73EDB3-509A-BB06-63D0-9C93E4D074B2}"/>
              </a:ext>
            </a:extLst>
          </p:cNvPr>
          <p:cNvCxnSpPr>
            <a:cxnSpLocks/>
            <a:stCxn id="12" idx="6"/>
          </p:cNvCxnSpPr>
          <p:nvPr/>
        </p:nvCxnSpPr>
        <p:spPr>
          <a:xfrm flipH="1" flipV="1">
            <a:off x="11456744" y="1920148"/>
            <a:ext cx="158724" cy="1223"/>
          </a:xfrm>
          <a:prstGeom prst="line">
            <a:avLst/>
          </a:prstGeom>
          <a:noFill/>
          <a:ln w="9525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196E78-BBBE-E92B-A37E-044B6EF6AA6F}"/>
              </a:ext>
            </a:extLst>
          </p:cNvPr>
          <p:cNvGrpSpPr/>
          <p:nvPr/>
        </p:nvGrpSpPr>
        <p:grpSpPr>
          <a:xfrm>
            <a:off x="11214152" y="3138193"/>
            <a:ext cx="1048521" cy="271740"/>
            <a:chOff x="11839571" y="3066972"/>
            <a:chExt cx="1808916" cy="46880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97F5416-F1CC-DBBF-4A76-F8AC38F976C6}"/>
                </a:ext>
              </a:extLst>
            </p:cNvPr>
            <p:cNvGrpSpPr/>
            <p:nvPr/>
          </p:nvGrpSpPr>
          <p:grpSpPr>
            <a:xfrm>
              <a:off x="12895184" y="3066972"/>
              <a:ext cx="753303" cy="461546"/>
              <a:chOff x="12895184" y="3066972"/>
              <a:chExt cx="753303" cy="461546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E5F2241-1719-77F3-AD4B-C97A428B0C00}"/>
                  </a:ext>
                </a:extLst>
              </p:cNvPr>
              <p:cNvSpPr/>
              <p:nvPr/>
            </p:nvSpPr>
            <p:spPr>
              <a:xfrm>
                <a:off x="12895184" y="3072608"/>
                <a:ext cx="455910" cy="455910"/>
              </a:xfrm>
              <a:prstGeom prst="ellipse">
                <a:avLst/>
              </a:prstGeom>
              <a:blipFill rotWithShape="1">
                <a:blip r:embed="rId8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L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5BBE30-0907-A5BC-3ACD-C8EB49EF879A}"/>
                  </a:ext>
                </a:extLst>
              </p:cNvPr>
              <p:cNvSpPr/>
              <p:nvPr/>
            </p:nvSpPr>
            <p:spPr>
              <a:xfrm>
                <a:off x="13192577" y="3066972"/>
                <a:ext cx="455910" cy="455910"/>
              </a:xfrm>
              <a:prstGeom prst="ellipse">
                <a:avLst/>
              </a:prstGeom>
              <a:blipFill rotWithShape="1">
                <a:blip r:embed="rId8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L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46397C-E790-37F5-9B15-EDF229A0A9A0}"/>
                </a:ext>
              </a:extLst>
            </p:cNvPr>
            <p:cNvGrpSpPr/>
            <p:nvPr/>
          </p:nvGrpSpPr>
          <p:grpSpPr>
            <a:xfrm>
              <a:off x="11839571" y="3074233"/>
              <a:ext cx="753303" cy="461546"/>
              <a:chOff x="11839571" y="3074233"/>
              <a:chExt cx="753303" cy="461546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1EECDA-296A-98F8-B910-7479787BA1EB}"/>
                  </a:ext>
                </a:extLst>
              </p:cNvPr>
              <p:cNvSpPr/>
              <p:nvPr/>
            </p:nvSpPr>
            <p:spPr>
              <a:xfrm>
                <a:off x="11839571" y="3079869"/>
                <a:ext cx="455910" cy="455910"/>
              </a:xfrm>
              <a:prstGeom prst="ellipse">
                <a:avLst/>
              </a:prstGeom>
              <a:blipFill dpi="0" rotWithShape="1">
                <a:blip r:embed="rId8">
                  <a:alphaModFix amt="50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L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841357D-9DE4-629C-D494-B335E8775AD0}"/>
                  </a:ext>
                </a:extLst>
              </p:cNvPr>
              <p:cNvSpPr/>
              <p:nvPr/>
            </p:nvSpPr>
            <p:spPr>
              <a:xfrm>
                <a:off x="12136964" y="3074233"/>
                <a:ext cx="455910" cy="455910"/>
              </a:xfrm>
              <a:prstGeom prst="ellipse">
                <a:avLst/>
              </a:prstGeom>
              <a:blipFill dpi="0" rotWithShape="1">
                <a:blip r:embed="rId8">
                  <a:alphaModFix amt="50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L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32" name="Half Frame 31">
              <a:extLst>
                <a:ext uri="{FF2B5EF4-FFF2-40B4-BE49-F238E27FC236}">
                  <a16:creationId xmlns:a16="http://schemas.microsoft.com/office/drawing/2014/main" id="{AA03F6B3-76FB-822A-EA56-1CB290DA0A66}"/>
                </a:ext>
              </a:extLst>
            </p:cNvPr>
            <p:cNvSpPr/>
            <p:nvPr/>
          </p:nvSpPr>
          <p:spPr>
            <a:xfrm rot="7949562">
              <a:off x="12620261" y="3234701"/>
              <a:ext cx="158770" cy="158770"/>
            </a:xfrm>
            <a:prstGeom prst="halfFram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36" name="Word balloons">
            <a:extLst>
              <a:ext uri="{FF2B5EF4-FFF2-40B4-BE49-F238E27FC236}">
                <a16:creationId xmlns:a16="http://schemas.microsoft.com/office/drawing/2014/main" id="{AF2AE6D2-B339-A567-FC91-6B51FFAB1770}"/>
              </a:ext>
            </a:extLst>
          </p:cNvPr>
          <p:cNvSpPr/>
          <p:nvPr/>
        </p:nvSpPr>
        <p:spPr>
          <a:xfrm>
            <a:off x="10695563" y="4464167"/>
            <a:ext cx="1213441" cy="538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Format of resulting object</a:t>
            </a:r>
            <a:endParaRPr dirty="0"/>
          </a:p>
        </p:txBody>
      </p:sp>
      <p:sp>
        <p:nvSpPr>
          <p:cNvPr id="37" name="code">
            <a:extLst>
              <a:ext uri="{FF2B5EF4-FFF2-40B4-BE49-F238E27FC236}">
                <a16:creationId xmlns:a16="http://schemas.microsoft.com/office/drawing/2014/main" id="{0BD928FE-FB12-647A-D38D-BDAEDFD812E8}"/>
              </a:ext>
            </a:extLst>
          </p:cNvPr>
          <p:cNvSpPr/>
          <p:nvPr/>
        </p:nvSpPr>
        <p:spPr>
          <a:xfrm>
            <a:off x="12376052" y="4285680"/>
            <a:ext cx="1371604" cy="504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Type of resulting object</a:t>
            </a:r>
          </a:p>
        </p:txBody>
      </p:sp>
      <p:sp>
        <p:nvSpPr>
          <p:cNvPr id="38" name="Line">
            <a:extLst>
              <a:ext uri="{FF2B5EF4-FFF2-40B4-BE49-F238E27FC236}">
                <a16:creationId xmlns:a16="http://schemas.microsoft.com/office/drawing/2014/main" id="{30035E68-62AD-58E5-E4C5-7611F0EF3A78}"/>
              </a:ext>
            </a:extLst>
          </p:cNvPr>
          <p:cNvSpPr/>
          <p:nvPr/>
        </p:nvSpPr>
        <p:spPr>
          <a:xfrm>
            <a:off x="10654786" y="3077802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5093515A-4295-85D5-2E56-1A35395A5FC3}"/>
              </a:ext>
            </a:extLst>
          </p:cNvPr>
          <p:cNvSpPr txBox="1"/>
          <p:nvPr/>
        </p:nvSpPr>
        <p:spPr>
          <a:xfrm>
            <a:off x="10805555" y="5469810"/>
            <a:ext cx="2166835" cy="64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A centroid corresponds to the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/>
              <a:t>centre</a:t>
            </a:r>
            <a:r>
              <a:rPr lang="en-US" dirty="0"/>
              <a:t> of mass of a geometric object. </a:t>
            </a:r>
            <a:endParaRPr dirty="0"/>
          </a:p>
        </p:txBody>
      </p:sp>
      <p:sp>
        <p:nvSpPr>
          <p:cNvPr id="54" name="FONTS">
            <a:extLst>
              <a:ext uri="{FF2B5EF4-FFF2-40B4-BE49-F238E27FC236}">
                <a16:creationId xmlns:a16="http://schemas.microsoft.com/office/drawing/2014/main" id="{4F047E54-9210-55D6-C18D-2E78CB59C9AB}"/>
              </a:ext>
            </a:extLst>
          </p:cNvPr>
          <p:cNvSpPr txBox="1"/>
          <p:nvPr/>
        </p:nvSpPr>
        <p:spPr>
          <a:xfrm>
            <a:off x="10651913" y="5237164"/>
            <a:ext cx="73257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CENTROID</a:t>
            </a:r>
            <a:endParaRPr dirty="0"/>
          </a:p>
        </p:txBody>
      </p:sp>
      <p:sp>
        <p:nvSpPr>
          <p:cNvPr id="55" name="ggplot(mpg, aes(hwy, cty)) +…">
            <a:extLst>
              <a:ext uri="{FF2B5EF4-FFF2-40B4-BE49-F238E27FC236}">
                <a16:creationId xmlns:a16="http://schemas.microsoft.com/office/drawing/2014/main" id="{608218E9-FDA1-8486-CC4B-0E3409D530D3}"/>
              </a:ext>
            </a:extLst>
          </p:cNvPr>
          <p:cNvSpPr txBox="1"/>
          <p:nvPr/>
        </p:nvSpPr>
        <p:spPr>
          <a:xfrm>
            <a:off x="10658227" y="6124026"/>
            <a:ext cx="2537609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sf::sf_use_s2(FALSE)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st_centroid</a:t>
            </a:r>
            <a:r>
              <a:rPr lang="en-US" dirty="0"/>
              <a:t>(x)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sf::</a:t>
            </a:r>
            <a:r>
              <a:rPr lang="en-US" dirty="0" err="1"/>
              <a:t>st_transform</a:t>
            </a:r>
            <a:r>
              <a:rPr lang="en-US" dirty="0"/>
              <a:t>(.,</a:t>
            </a:r>
            <a:r>
              <a:rPr lang="en-US" dirty="0" err="1"/>
              <a:t>crs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57CD5CDC-A119-5A5F-A641-FA9B17564550}"/>
              </a:ext>
            </a:extLst>
          </p:cNvPr>
          <p:cNvSpPr/>
          <p:nvPr/>
        </p:nvSpPr>
        <p:spPr>
          <a:xfrm>
            <a:off x="11487149" y="5192078"/>
            <a:ext cx="573102" cy="345978"/>
          </a:xfrm>
          <a:custGeom>
            <a:avLst/>
            <a:gdLst>
              <a:gd name="connsiteX0" fmla="*/ 0 w 842963"/>
              <a:gd name="connsiteY0" fmla="*/ 314325 h 585787"/>
              <a:gd name="connsiteX1" fmla="*/ 385763 w 842963"/>
              <a:gd name="connsiteY1" fmla="*/ 0 h 585787"/>
              <a:gd name="connsiteX2" fmla="*/ 685800 w 842963"/>
              <a:gd name="connsiteY2" fmla="*/ 71437 h 585787"/>
              <a:gd name="connsiteX3" fmla="*/ 628650 w 842963"/>
              <a:gd name="connsiteY3" fmla="*/ 257175 h 585787"/>
              <a:gd name="connsiteX4" fmla="*/ 842963 w 842963"/>
              <a:gd name="connsiteY4" fmla="*/ 328612 h 585787"/>
              <a:gd name="connsiteX5" fmla="*/ 500063 w 842963"/>
              <a:gd name="connsiteY5" fmla="*/ 585787 h 585787"/>
              <a:gd name="connsiteX6" fmla="*/ 271463 w 842963"/>
              <a:gd name="connsiteY6" fmla="*/ 314325 h 585787"/>
              <a:gd name="connsiteX7" fmla="*/ 71438 w 842963"/>
              <a:gd name="connsiteY7" fmla="*/ 542925 h 585787"/>
              <a:gd name="connsiteX8" fmla="*/ 0 w 842963"/>
              <a:gd name="connsiteY8" fmla="*/ 314325 h 5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2963" h="585787">
                <a:moveTo>
                  <a:pt x="0" y="314325"/>
                </a:moveTo>
                <a:lnTo>
                  <a:pt x="385763" y="0"/>
                </a:lnTo>
                <a:lnTo>
                  <a:pt x="685800" y="71437"/>
                </a:lnTo>
                <a:lnTo>
                  <a:pt x="628650" y="257175"/>
                </a:lnTo>
                <a:lnTo>
                  <a:pt x="842963" y="328612"/>
                </a:lnTo>
                <a:lnTo>
                  <a:pt x="500063" y="585787"/>
                </a:lnTo>
                <a:lnTo>
                  <a:pt x="271463" y="314325"/>
                </a:lnTo>
                <a:lnTo>
                  <a:pt x="71438" y="542925"/>
                </a:lnTo>
                <a:lnTo>
                  <a:pt x="0" y="314325"/>
                </a:lnTo>
                <a:close/>
              </a:path>
            </a:pathLst>
          </a:custGeom>
          <a:blipFill rotWithShape="1">
            <a:blip r:embed="rId8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8" name="Multiply 197">
            <a:extLst>
              <a:ext uri="{FF2B5EF4-FFF2-40B4-BE49-F238E27FC236}">
                <a16:creationId xmlns:a16="http://schemas.microsoft.com/office/drawing/2014/main" id="{A36A7AB1-7A2D-343E-8B87-A7AA2822095B}"/>
              </a:ext>
            </a:extLst>
          </p:cNvPr>
          <p:cNvSpPr/>
          <p:nvPr/>
        </p:nvSpPr>
        <p:spPr>
          <a:xfrm>
            <a:off x="11703702" y="5262932"/>
            <a:ext cx="117620" cy="117620"/>
          </a:xfrm>
          <a:prstGeom prst="mathMultiply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1" name="Rounded Rectangular Callout 200">
            <a:extLst>
              <a:ext uri="{FF2B5EF4-FFF2-40B4-BE49-F238E27FC236}">
                <a16:creationId xmlns:a16="http://schemas.microsoft.com/office/drawing/2014/main" id="{6794BD3C-7D24-6B69-4613-FA34CEE4D027}"/>
              </a:ext>
            </a:extLst>
          </p:cNvPr>
          <p:cNvSpPr/>
          <p:nvPr/>
        </p:nvSpPr>
        <p:spPr>
          <a:xfrm>
            <a:off x="12855960" y="5592963"/>
            <a:ext cx="1017302" cy="734864"/>
          </a:xfrm>
          <a:prstGeom prst="wedgeRoundRectCallout">
            <a:avLst>
              <a:gd name="adj1" fmla="val -77175"/>
              <a:gd name="adj2" fmla="val 41863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Disables geographic projection</a:t>
            </a:r>
          </a:p>
        </p:txBody>
      </p:sp>
      <p:sp>
        <p:nvSpPr>
          <p:cNvPr id="211" name="Word balloons">
            <a:extLst>
              <a:ext uri="{FF2B5EF4-FFF2-40B4-BE49-F238E27FC236}">
                <a16:creationId xmlns:a16="http://schemas.microsoft.com/office/drawing/2014/main" id="{F7403EB7-6078-5DF3-8B81-DE29CC1D140D}"/>
              </a:ext>
            </a:extLst>
          </p:cNvPr>
          <p:cNvSpPr/>
          <p:nvPr/>
        </p:nvSpPr>
        <p:spPr>
          <a:xfrm>
            <a:off x="10906808" y="6733520"/>
            <a:ext cx="1213441" cy="538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Reproject the resulting object</a:t>
            </a:r>
            <a:endParaRPr dirty="0"/>
          </a:p>
        </p:txBody>
      </p:sp>
      <p:sp>
        <p:nvSpPr>
          <p:cNvPr id="212" name="Line">
            <a:extLst>
              <a:ext uri="{FF2B5EF4-FFF2-40B4-BE49-F238E27FC236}">
                <a16:creationId xmlns:a16="http://schemas.microsoft.com/office/drawing/2014/main" id="{6E6DB93B-9770-CD0B-0F72-82B83A8139AF}"/>
              </a:ext>
            </a:extLst>
          </p:cNvPr>
          <p:cNvSpPr/>
          <p:nvPr/>
        </p:nvSpPr>
        <p:spPr>
          <a:xfrm>
            <a:off x="10644723" y="898636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3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39A96728-C7DE-0CA4-3517-6FE16F220241}"/>
              </a:ext>
            </a:extLst>
          </p:cNvPr>
          <p:cNvSpPr txBox="1"/>
          <p:nvPr/>
        </p:nvSpPr>
        <p:spPr>
          <a:xfrm>
            <a:off x="10808308" y="7708105"/>
            <a:ext cx="2877962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‘Intersect’ tests whether geometric objects x and y intersect each other. ‘Intersection’ performs the intersection and returns an object of the same type as x.</a:t>
            </a:r>
            <a:endParaRPr dirty="0"/>
          </a:p>
        </p:txBody>
      </p:sp>
      <p:sp>
        <p:nvSpPr>
          <p:cNvPr id="214" name="FONTS">
            <a:extLst>
              <a:ext uri="{FF2B5EF4-FFF2-40B4-BE49-F238E27FC236}">
                <a16:creationId xmlns:a16="http://schemas.microsoft.com/office/drawing/2014/main" id="{8BA6586F-4E05-79F8-F4AD-78DC2D5AD56E}"/>
              </a:ext>
            </a:extLst>
          </p:cNvPr>
          <p:cNvSpPr txBox="1"/>
          <p:nvPr/>
        </p:nvSpPr>
        <p:spPr>
          <a:xfrm>
            <a:off x="10644874" y="7465434"/>
            <a:ext cx="191077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INTERSECT / INTERSECTION</a:t>
            </a:r>
            <a:endParaRPr dirty="0"/>
          </a:p>
        </p:txBody>
      </p:sp>
      <p:sp>
        <p:nvSpPr>
          <p:cNvPr id="215" name="ggplot(mpg, aes(hwy, cty)) +…">
            <a:extLst>
              <a:ext uri="{FF2B5EF4-FFF2-40B4-BE49-F238E27FC236}">
                <a16:creationId xmlns:a16="http://schemas.microsoft.com/office/drawing/2014/main" id="{F1C68DAE-3DC8-48DF-9F06-14FAE4E25636}"/>
              </a:ext>
            </a:extLst>
          </p:cNvPr>
          <p:cNvSpPr txBox="1"/>
          <p:nvPr/>
        </p:nvSpPr>
        <p:spPr>
          <a:xfrm>
            <a:off x="10641216" y="8515277"/>
            <a:ext cx="2871790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st_intersection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310" name="Line">
            <a:extLst>
              <a:ext uri="{FF2B5EF4-FFF2-40B4-BE49-F238E27FC236}">
                <a16:creationId xmlns:a16="http://schemas.microsoft.com/office/drawing/2014/main" id="{30340D80-DDA3-D442-EA1F-08F9C09BDAFF}"/>
              </a:ext>
            </a:extLst>
          </p:cNvPr>
          <p:cNvSpPr/>
          <p:nvPr/>
        </p:nvSpPr>
        <p:spPr>
          <a:xfrm>
            <a:off x="10654786" y="7373819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1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60B2CDE6-E283-6DEA-27E5-F0B6AA0D44CC}"/>
              </a:ext>
            </a:extLst>
          </p:cNvPr>
          <p:cNvSpPr txBox="1"/>
          <p:nvPr/>
        </p:nvSpPr>
        <p:spPr>
          <a:xfrm>
            <a:off x="10801947" y="9279762"/>
            <a:ext cx="2852489" cy="481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Computation of the area of a set of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features x</a:t>
            </a:r>
            <a:endParaRPr dirty="0"/>
          </a:p>
        </p:txBody>
      </p:sp>
      <p:sp>
        <p:nvSpPr>
          <p:cNvPr id="312" name="FONTS">
            <a:extLst>
              <a:ext uri="{FF2B5EF4-FFF2-40B4-BE49-F238E27FC236}">
                <a16:creationId xmlns:a16="http://schemas.microsoft.com/office/drawing/2014/main" id="{6D98E524-CD84-5A64-EFCA-3CE471C85561}"/>
              </a:ext>
            </a:extLst>
          </p:cNvPr>
          <p:cNvSpPr txBox="1"/>
          <p:nvPr/>
        </p:nvSpPr>
        <p:spPr>
          <a:xfrm>
            <a:off x="10641216" y="9074283"/>
            <a:ext cx="3815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AREA</a:t>
            </a:r>
            <a:endParaRPr dirty="0"/>
          </a:p>
        </p:txBody>
      </p:sp>
      <p:sp>
        <p:nvSpPr>
          <p:cNvPr id="313" name="ggplot(mpg, aes(hwy, cty)) +…">
            <a:extLst>
              <a:ext uri="{FF2B5EF4-FFF2-40B4-BE49-F238E27FC236}">
                <a16:creationId xmlns:a16="http://schemas.microsoft.com/office/drawing/2014/main" id="{ECCD7A53-200B-A361-C50E-3C274F6A3FAF}"/>
              </a:ext>
            </a:extLst>
          </p:cNvPr>
          <p:cNvSpPr txBox="1"/>
          <p:nvPr/>
        </p:nvSpPr>
        <p:spPr>
          <a:xfrm>
            <a:off x="10655747" y="9771273"/>
            <a:ext cx="3131949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st_area</a:t>
            </a:r>
            <a:r>
              <a:rPr lang="en-US" dirty="0"/>
              <a:t>(x)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units::</a:t>
            </a:r>
            <a:r>
              <a:rPr lang="en-US" dirty="0" err="1"/>
              <a:t>set_units</a:t>
            </a:r>
            <a:r>
              <a:rPr lang="en-US" dirty="0"/>
              <a:t>(., km^2)</a:t>
            </a:r>
            <a:endParaRPr dirty="0"/>
          </a:p>
        </p:txBody>
      </p:sp>
      <p:sp>
        <p:nvSpPr>
          <p:cNvPr id="315" name="Rounded Rectangular Callout 314">
            <a:extLst>
              <a:ext uri="{FF2B5EF4-FFF2-40B4-BE49-F238E27FC236}">
                <a16:creationId xmlns:a16="http://schemas.microsoft.com/office/drawing/2014/main" id="{2E641EA3-5C2B-28FD-DCC4-88FD1F09D48A}"/>
              </a:ext>
            </a:extLst>
          </p:cNvPr>
          <p:cNvSpPr/>
          <p:nvPr/>
        </p:nvSpPr>
        <p:spPr>
          <a:xfrm>
            <a:off x="13097996" y="9451274"/>
            <a:ext cx="775266" cy="530552"/>
          </a:xfrm>
          <a:prstGeom prst="wedgeRoundRectCallout">
            <a:avLst>
              <a:gd name="adj1" fmla="val -77175"/>
              <a:gd name="adj2" fmla="val 41863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Specifies area unit</a:t>
            </a: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5538FE10-6600-ECF9-09A0-658E93D6C8B5}"/>
              </a:ext>
            </a:extLst>
          </p:cNvPr>
          <p:cNvSpPr/>
          <p:nvPr/>
        </p:nvSpPr>
        <p:spPr>
          <a:xfrm>
            <a:off x="12633597" y="7465540"/>
            <a:ext cx="264264" cy="264264"/>
          </a:xfrm>
          <a:prstGeom prst="ellipse">
            <a:avLst/>
          </a:prstGeom>
          <a:blipFill dpi="0" rotWithShape="1">
            <a:blip r:embed="rId8">
              <a:alphaModFix amt="50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9" name="Half Frame 318">
            <a:extLst>
              <a:ext uri="{FF2B5EF4-FFF2-40B4-BE49-F238E27FC236}">
                <a16:creationId xmlns:a16="http://schemas.microsoft.com/office/drawing/2014/main" id="{63D3E012-2FB1-0A38-823B-12C55E400BB1}"/>
              </a:ext>
            </a:extLst>
          </p:cNvPr>
          <p:cNvSpPr/>
          <p:nvPr/>
        </p:nvSpPr>
        <p:spPr>
          <a:xfrm rot="7949562">
            <a:off x="13086116" y="7555287"/>
            <a:ext cx="92030" cy="92030"/>
          </a:xfrm>
          <a:prstGeom prst="halfFram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AA61C447-D1FC-B147-EA6D-3066E4EC1624}"/>
              </a:ext>
            </a:extLst>
          </p:cNvPr>
          <p:cNvSpPr/>
          <p:nvPr/>
        </p:nvSpPr>
        <p:spPr>
          <a:xfrm>
            <a:off x="12729934" y="7449778"/>
            <a:ext cx="254866" cy="299118"/>
          </a:xfrm>
          <a:prstGeom prst="rect">
            <a:avLst/>
          </a:prstGeom>
          <a:blipFill dpi="0" rotWithShape="1">
            <a:blip r:embed="rId8">
              <a:alphaModFix amt="50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5" name="Chord 324">
            <a:extLst>
              <a:ext uri="{FF2B5EF4-FFF2-40B4-BE49-F238E27FC236}">
                <a16:creationId xmlns:a16="http://schemas.microsoft.com/office/drawing/2014/main" id="{8B51E0A4-ACDF-BD05-286F-3DA3AD4DD530}"/>
              </a:ext>
            </a:extLst>
          </p:cNvPr>
          <p:cNvSpPr/>
          <p:nvPr/>
        </p:nvSpPr>
        <p:spPr>
          <a:xfrm rot="12152760">
            <a:off x="13233085" y="7475520"/>
            <a:ext cx="242671" cy="242671"/>
          </a:xfrm>
          <a:prstGeom prst="chord">
            <a:avLst/>
          </a:prstGeom>
          <a:blipFill dpi="0" rotWithShape="1">
            <a:blip r:embed="rId8">
              <a:alphaModFix amt="7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6" name="Line">
            <a:extLst>
              <a:ext uri="{FF2B5EF4-FFF2-40B4-BE49-F238E27FC236}">
                <a16:creationId xmlns:a16="http://schemas.microsoft.com/office/drawing/2014/main" id="{22C712EA-AD44-6943-D16F-623A08F1A805}"/>
              </a:ext>
            </a:extLst>
          </p:cNvPr>
          <p:cNvSpPr/>
          <p:nvPr/>
        </p:nvSpPr>
        <p:spPr>
          <a:xfrm>
            <a:off x="10676419" y="170358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8" name="tibble.png">
            <a:extLst>
              <a:ext uri="{FF2B5EF4-FFF2-40B4-BE49-F238E27FC236}">
                <a16:creationId xmlns:a16="http://schemas.microsoft.com/office/drawing/2014/main" id="{1DB8A37A-CD49-CF38-1B25-FF67806C62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41281" y="2348109"/>
            <a:ext cx="707016" cy="6538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rstudio.png">
            <a:extLst>
              <a:ext uri="{FF2B5EF4-FFF2-40B4-BE49-F238E27FC236}">
                <a16:creationId xmlns:a16="http://schemas.microsoft.com/office/drawing/2014/main" id="{D2694C90-CE90-E40E-C839-3C0A50350B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33597" y="200407"/>
            <a:ext cx="1047744" cy="1206960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ggplot(mpg, aes(hwy, cty)) +…">
            <a:extLst>
              <a:ext uri="{FF2B5EF4-FFF2-40B4-BE49-F238E27FC236}">
                <a16:creationId xmlns:a16="http://schemas.microsoft.com/office/drawing/2014/main" id="{2FD3769E-A4A9-392C-CCC6-566963C92D59}"/>
              </a:ext>
            </a:extLst>
          </p:cNvPr>
          <p:cNvSpPr txBox="1"/>
          <p:nvPr/>
        </p:nvSpPr>
        <p:spPr>
          <a:xfrm>
            <a:off x="7148465" y="5162228"/>
            <a:ext cx="3031484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osmdata</a:t>
            </a:r>
            <a:r>
              <a:rPr lang="en-US" dirty="0"/>
              <a:t>::</a:t>
            </a:r>
            <a:r>
              <a:rPr lang="en-US" dirty="0" err="1"/>
              <a:t>opq</a:t>
            </a:r>
            <a:r>
              <a:rPr lang="en-US" dirty="0"/>
              <a:t>(</a:t>
            </a:r>
            <a:r>
              <a:rPr lang="en-US" dirty="0" err="1"/>
              <a:t>bbox</a:t>
            </a:r>
            <a:r>
              <a:rPr lang="en-US" dirty="0"/>
              <a:t>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</a:t>
            </a:r>
            <a:r>
              <a:rPr lang="en-US" dirty="0" err="1"/>
              <a:t>add_osm_feature</a:t>
            </a:r>
            <a:r>
              <a:rPr lang="en-US" dirty="0"/>
              <a:t>(key, value)|&gt;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</a:t>
            </a:r>
            <a:r>
              <a:rPr lang="en-US" dirty="0" err="1"/>
              <a:t>osmdata_sf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29" name="code">
            <a:extLst>
              <a:ext uri="{FF2B5EF4-FFF2-40B4-BE49-F238E27FC236}">
                <a16:creationId xmlns:a16="http://schemas.microsoft.com/office/drawing/2014/main" id="{0448804E-A1D3-C529-41C6-F80C915602B4}"/>
              </a:ext>
            </a:extLst>
          </p:cNvPr>
          <p:cNvSpPr/>
          <p:nvPr/>
        </p:nvSpPr>
        <p:spPr>
          <a:xfrm>
            <a:off x="8268873" y="5693624"/>
            <a:ext cx="1371604" cy="504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Format of resulting object (sf object)</a:t>
            </a:r>
          </a:p>
        </p:txBody>
      </p:sp>
      <p:sp>
        <p:nvSpPr>
          <p:cNvPr id="332" name="These are just font awesome characters">
            <a:extLst>
              <a:ext uri="{FF2B5EF4-FFF2-40B4-BE49-F238E27FC236}">
                <a16:creationId xmlns:a16="http://schemas.microsoft.com/office/drawing/2014/main" id="{FD08F1DD-0984-C184-A302-7CE810EC1834}"/>
              </a:ext>
            </a:extLst>
          </p:cNvPr>
          <p:cNvSpPr txBox="1"/>
          <p:nvPr/>
        </p:nvSpPr>
        <p:spPr>
          <a:xfrm>
            <a:off x="7345758" y="6253470"/>
            <a:ext cx="2763056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The result of this query can contain </a:t>
            </a:r>
            <a:r>
              <a:rPr lang="en-US" b="1" dirty="0"/>
              <a:t>points</a:t>
            </a:r>
            <a:r>
              <a:rPr lang="en-US" dirty="0"/>
              <a:t>, </a:t>
            </a:r>
            <a:r>
              <a:rPr lang="en-US" b="1" dirty="0"/>
              <a:t>lines</a:t>
            </a:r>
            <a:r>
              <a:rPr lang="en-US" dirty="0"/>
              <a:t> and/or </a:t>
            </a:r>
            <a:r>
              <a:rPr lang="en-US" b="1" dirty="0"/>
              <a:t>polygons</a:t>
            </a:r>
            <a:r>
              <a:rPr lang="en-US" dirty="0"/>
              <a:t>, each described by a data frame. </a:t>
            </a:r>
            <a:endParaRPr dirty="0"/>
          </a:p>
        </p:txBody>
      </p:sp>
      <p:pic>
        <p:nvPicPr>
          <p:cNvPr id="334" name="Picture 333" descr="A map of a city&#10;&#10;Description automatically generated">
            <a:extLst>
              <a:ext uri="{FF2B5EF4-FFF2-40B4-BE49-F238E27FC236}">
                <a16:creationId xmlns:a16="http://schemas.microsoft.com/office/drawing/2014/main" id="{097194F5-A311-F972-76F9-10256D4E9C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11" y="7892966"/>
            <a:ext cx="2210624" cy="1379195"/>
          </a:xfrm>
          <a:prstGeom prst="rect">
            <a:avLst/>
          </a:prstGeom>
        </p:spPr>
      </p:pic>
      <p:sp>
        <p:nvSpPr>
          <p:cNvPr id="335" name="ggplot(mpg, aes(hwy, cty)) +…">
            <a:extLst>
              <a:ext uri="{FF2B5EF4-FFF2-40B4-BE49-F238E27FC236}">
                <a16:creationId xmlns:a16="http://schemas.microsoft.com/office/drawing/2014/main" id="{43DD4CC8-5601-ECB0-108C-4D9E46ECAF29}"/>
              </a:ext>
            </a:extLst>
          </p:cNvPr>
          <p:cNvSpPr txBox="1"/>
          <p:nvPr/>
        </p:nvSpPr>
        <p:spPr>
          <a:xfrm>
            <a:off x="7120683" y="9399732"/>
            <a:ext cx="1576277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leaflet(x)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</a:t>
            </a:r>
            <a:r>
              <a:rPr lang="en-US" dirty="0" err="1"/>
              <a:t>addTiles</a:t>
            </a:r>
            <a:r>
              <a:rPr lang="en-US" dirty="0"/>
              <a:t>()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</a:t>
            </a:r>
            <a:r>
              <a:rPr lang="en-US" dirty="0" err="1"/>
              <a:t>addPolygons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36" name="Rounded Rectangular Callout 335">
            <a:extLst>
              <a:ext uri="{FF2B5EF4-FFF2-40B4-BE49-F238E27FC236}">
                <a16:creationId xmlns:a16="http://schemas.microsoft.com/office/drawing/2014/main" id="{371519D6-7BFA-F876-C816-196934A4CCE1}"/>
              </a:ext>
            </a:extLst>
          </p:cNvPr>
          <p:cNvSpPr/>
          <p:nvPr/>
        </p:nvSpPr>
        <p:spPr>
          <a:xfrm>
            <a:off x="8769980" y="9382667"/>
            <a:ext cx="1338834" cy="326241"/>
          </a:xfrm>
          <a:prstGeom prst="wedgeRoundRectCallout">
            <a:avLst>
              <a:gd name="adj1" fmla="val -64274"/>
              <a:gd name="adj2" fmla="val 35635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Background map</a:t>
            </a:r>
          </a:p>
        </p:txBody>
      </p:sp>
      <p:sp>
        <p:nvSpPr>
          <p:cNvPr id="337" name="Rounded Rectangular Callout 336">
            <a:extLst>
              <a:ext uri="{FF2B5EF4-FFF2-40B4-BE49-F238E27FC236}">
                <a16:creationId xmlns:a16="http://schemas.microsoft.com/office/drawing/2014/main" id="{AE9C4509-EA63-1F0C-7918-12A7871D981A}"/>
              </a:ext>
            </a:extLst>
          </p:cNvPr>
          <p:cNvSpPr/>
          <p:nvPr/>
        </p:nvSpPr>
        <p:spPr>
          <a:xfrm>
            <a:off x="8796379" y="9764241"/>
            <a:ext cx="1419532" cy="530552"/>
          </a:xfrm>
          <a:prstGeom prst="wedgeRoundRectCallout">
            <a:avLst>
              <a:gd name="adj1" fmla="val -66551"/>
              <a:gd name="adj2" fmla="val -26651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Added geometries from x</a:t>
            </a:r>
          </a:p>
        </p:txBody>
      </p:sp>
      <p:sp>
        <p:nvSpPr>
          <p:cNvPr id="338" name="These are just font awesome characters">
            <a:extLst>
              <a:ext uri="{FF2B5EF4-FFF2-40B4-BE49-F238E27FC236}">
                <a16:creationId xmlns:a16="http://schemas.microsoft.com/office/drawing/2014/main" id="{3C0967E4-9078-FF92-18C1-3AD217AEDDAD}"/>
              </a:ext>
            </a:extLst>
          </p:cNvPr>
          <p:cNvSpPr txBox="1"/>
          <p:nvPr/>
        </p:nvSpPr>
        <p:spPr>
          <a:xfrm>
            <a:off x="7372335" y="7241112"/>
            <a:ext cx="2763056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The </a:t>
            </a:r>
            <a:r>
              <a:rPr lang="en-US" b="1" dirty="0"/>
              <a:t>leaflet </a:t>
            </a:r>
            <a:r>
              <a:rPr lang="en-US" dirty="0"/>
              <a:t>package provides a way to create map with interactive features such as zoom, popups, image overlay, etc.</a:t>
            </a:r>
          </a:p>
        </p:txBody>
      </p:sp>
      <p:sp>
        <p:nvSpPr>
          <p:cNvPr id="3" name="Basics">
            <a:extLst>
              <a:ext uri="{FF2B5EF4-FFF2-40B4-BE49-F238E27FC236}">
                <a16:creationId xmlns:a16="http://schemas.microsoft.com/office/drawing/2014/main" id="{FB9D588F-B2A2-2128-AC1B-E4A6330958AF}"/>
              </a:ext>
            </a:extLst>
          </p:cNvPr>
          <p:cNvSpPr txBox="1"/>
          <p:nvPr/>
        </p:nvSpPr>
        <p:spPr>
          <a:xfrm>
            <a:off x="282688" y="1265085"/>
            <a:ext cx="157735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Raster Data</a:t>
            </a:r>
            <a:endParaRPr dirty="0"/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83033DE4-4F59-3E6A-D221-F2345DB03E93}"/>
              </a:ext>
            </a:extLst>
          </p:cNvPr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EFA76F4F-B7BB-B21E-1959-1314A0E030F4}"/>
              </a:ext>
            </a:extLst>
          </p:cNvPr>
          <p:cNvSpPr/>
          <p:nvPr/>
        </p:nvSpPr>
        <p:spPr>
          <a:xfrm flipV="1">
            <a:off x="291339" y="1206818"/>
            <a:ext cx="6534256" cy="1238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" name="FONTS">
            <a:extLst>
              <a:ext uri="{FF2B5EF4-FFF2-40B4-BE49-F238E27FC236}">
                <a16:creationId xmlns:a16="http://schemas.microsoft.com/office/drawing/2014/main" id="{7CCC6D2A-4674-8568-676D-643AFD9FFCD2}"/>
              </a:ext>
            </a:extLst>
          </p:cNvPr>
          <p:cNvSpPr txBox="1"/>
          <p:nvPr/>
        </p:nvSpPr>
        <p:spPr>
          <a:xfrm>
            <a:off x="307965" y="1689283"/>
            <a:ext cx="99065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TERRA BASICS</a:t>
            </a:r>
            <a:endParaRPr dirty="0"/>
          </a:p>
        </p:txBody>
      </p:sp>
      <p:pic>
        <p:nvPicPr>
          <p:cNvPr id="16" name="Picture 2" descr="Shifting from Raster to Terra | OHI">
            <a:extLst>
              <a:ext uri="{FF2B5EF4-FFF2-40B4-BE49-F238E27FC236}">
                <a16:creationId xmlns:a16="http://schemas.microsoft.com/office/drawing/2014/main" id="{226E93C4-0C7E-69F5-3F86-C5B2B43D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037" y="1445945"/>
            <a:ext cx="746487" cy="83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ine">
            <a:extLst>
              <a:ext uri="{FF2B5EF4-FFF2-40B4-BE49-F238E27FC236}">
                <a16:creationId xmlns:a16="http://schemas.microsoft.com/office/drawing/2014/main" id="{DDCB39FA-8924-CB24-8471-45A69DFFD015}"/>
              </a:ext>
            </a:extLst>
          </p:cNvPr>
          <p:cNvSpPr/>
          <p:nvPr/>
        </p:nvSpPr>
        <p:spPr>
          <a:xfrm>
            <a:off x="3816153" y="512189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A191814F-214D-1E28-3B7C-B61F3C67048A}"/>
              </a:ext>
            </a:extLst>
          </p:cNvPr>
          <p:cNvSpPr txBox="1"/>
          <p:nvPr/>
        </p:nvSpPr>
        <p:spPr>
          <a:xfrm>
            <a:off x="440594" y="2092082"/>
            <a:ext cx="2011058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describe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...) Describe the properties</a:t>
            </a:r>
            <a:b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of spatial data in a file.</a:t>
            </a:r>
            <a:endParaRPr lang="en-US"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D55A8F6-1864-187F-C237-0C17E5FA8DD4}"/>
              </a:ext>
            </a:extLst>
          </p:cNvPr>
          <p:cNvSpPr txBox="1"/>
          <p:nvPr/>
        </p:nvSpPr>
        <p:spPr>
          <a:xfrm>
            <a:off x="440594" y="2862681"/>
            <a:ext cx="29132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rast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nrows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ncols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,…) Create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SpatRaster</a:t>
            </a:r>
            <a:r>
              <a:rPr lang="en-US" dirty="0"/>
              <a:t>, 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from scratch, from a filename, or from another object.</a:t>
            </a:r>
          </a:p>
        </p:txBody>
      </p:sp>
      <p:sp>
        <p:nvSpPr>
          <p:cNvPr id="21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199EA790-EAF3-5EA0-C322-E3F75D9CB444}"/>
              </a:ext>
            </a:extLst>
          </p:cNvPr>
          <p:cNvSpPr txBox="1"/>
          <p:nvPr/>
        </p:nvSpPr>
        <p:spPr>
          <a:xfrm>
            <a:off x="440594" y="3556379"/>
            <a:ext cx="29132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summary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Compute summary statistics (min, max, mean, and quartiles). A sample of cells is used for very large files.</a:t>
            </a:r>
          </a:p>
        </p:txBody>
      </p:sp>
      <p:sp>
        <p:nvSpPr>
          <p:cNvPr id="22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035FFF30-FC9A-412B-7A71-D3A424295055}"/>
              </a:ext>
            </a:extLst>
          </p:cNvPr>
          <p:cNvSpPr txBox="1"/>
          <p:nvPr/>
        </p:nvSpPr>
        <p:spPr>
          <a:xfrm>
            <a:off x="440594" y="4276581"/>
            <a:ext cx="291324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values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(x,…) Get the cell values of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or the attributes of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SpatVector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2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AE6A3DA7-1887-55F8-92A3-FD37C3978331}"/>
              </a:ext>
            </a:extLst>
          </p:cNvPr>
          <p:cNvSpPr txBox="1"/>
          <p:nvPr/>
        </p:nvSpPr>
        <p:spPr>
          <a:xfrm>
            <a:off x="440594" y="6307424"/>
            <a:ext cx="29132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as.data.frame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xy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=FALSE,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geom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na.rm=NA, …) Coerce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SpatVector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to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data.frame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31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64DD5851-D0CD-F792-A4E8-2C9905660F93}"/>
              </a:ext>
            </a:extLst>
          </p:cNvPr>
          <p:cNvSpPr txBox="1"/>
          <p:nvPr/>
        </p:nvSpPr>
        <p:spPr>
          <a:xfrm>
            <a:off x="3730360" y="2203502"/>
            <a:ext cx="29132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Get or set the coordinate reference system of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SpatVector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39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1126313C-02CB-AF56-F604-01A34097DCAE}"/>
              </a:ext>
            </a:extLst>
          </p:cNvPr>
          <p:cNvSpPr txBox="1"/>
          <p:nvPr/>
        </p:nvSpPr>
        <p:spPr>
          <a:xfrm>
            <a:off x="440594" y="7114354"/>
            <a:ext cx="291324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minmax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and 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setminmax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 Get or compute the min and max cell values.</a:t>
            </a:r>
          </a:p>
        </p:txBody>
      </p:sp>
      <p:sp>
        <p:nvSpPr>
          <p:cNvPr id="40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36B0388-9CAD-BE28-3943-07E512C46C50}"/>
              </a:ext>
            </a:extLst>
          </p:cNvPr>
          <p:cNvSpPr txBox="1"/>
          <p:nvPr/>
        </p:nvSpPr>
        <p:spPr>
          <a:xfrm>
            <a:off x="440594" y="7693748"/>
            <a:ext cx="1912978" cy="110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nlyr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x, 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 the number of rows (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nrow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columns (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ncol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cells (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ncell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layers (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nlyr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resolution (</a:t>
            </a: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res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),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other dimensions of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41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140692B-34EE-8501-DB67-DBF6E04AE1D2}"/>
              </a:ext>
            </a:extLst>
          </p:cNvPr>
          <p:cNvSpPr txBox="1"/>
          <p:nvPr/>
        </p:nvSpPr>
        <p:spPr>
          <a:xfrm>
            <a:off x="3730360" y="2816356"/>
            <a:ext cx="2982780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project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y, 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Change the coordinate reference system ("project") of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SpatVector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or a matrix with coordinates.</a:t>
            </a:r>
          </a:p>
        </p:txBody>
      </p:sp>
      <p:sp>
        <p:nvSpPr>
          <p:cNvPr id="42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00E4B202-E4F0-187B-831C-D5F5162C5768}"/>
              </a:ext>
            </a:extLst>
          </p:cNvPr>
          <p:cNvSpPr txBox="1"/>
          <p:nvPr/>
        </p:nvSpPr>
        <p:spPr>
          <a:xfrm>
            <a:off x="440594" y="8957127"/>
            <a:ext cx="298278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ext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</a:t>
            </a:r>
            <a:r>
              <a:rPr lang="en-US" dirty="0"/>
              <a:t>,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SpatExtent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of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SpatVector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or other spatial objects.</a:t>
            </a:r>
          </a:p>
        </p:txBody>
      </p:sp>
      <p:sp>
        <p:nvSpPr>
          <p:cNvPr id="4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26CAA7FB-FEAD-0D10-EF84-8FAB69ED385A}"/>
              </a:ext>
            </a:extLst>
          </p:cNvPr>
          <p:cNvSpPr txBox="1"/>
          <p:nvPr/>
        </p:nvSpPr>
        <p:spPr>
          <a:xfrm>
            <a:off x="3730360" y="5517790"/>
            <a:ext cx="298278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writeRaster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x,filename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Write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 a file.</a:t>
            </a:r>
          </a:p>
        </p:txBody>
      </p:sp>
      <p:sp>
        <p:nvSpPr>
          <p:cNvPr id="4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BD04B73-2FCB-73AB-A766-22F87FFD1E1D}"/>
              </a:ext>
            </a:extLst>
          </p:cNvPr>
          <p:cNvSpPr txBox="1"/>
          <p:nvPr/>
        </p:nvSpPr>
        <p:spPr>
          <a:xfrm>
            <a:off x="3730360" y="4073375"/>
            <a:ext cx="2982780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plotRGB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x,filename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 a Red-Green-Blue plot based on three layers in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46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86DCD985-E93F-2ED6-73DA-DDE5DBF158EC}"/>
              </a:ext>
            </a:extLst>
          </p:cNvPr>
          <p:cNvSpPr txBox="1"/>
          <p:nvPr/>
        </p:nvSpPr>
        <p:spPr>
          <a:xfrm>
            <a:off x="3914389" y="6686634"/>
            <a:ext cx="298278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ggplot2::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geom_raster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aes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(fill=z), 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Draw a raster plot.</a:t>
            </a:r>
          </a:p>
        </p:txBody>
      </p:sp>
      <p:sp>
        <p:nvSpPr>
          <p:cNvPr id="47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73CA1B3-2552-8898-3D68-5BF0AD665A36}"/>
              </a:ext>
            </a:extLst>
          </p:cNvPr>
          <p:cNvSpPr txBox="1"/>
          <p:nvPr/>
        </p:nvSpPr>
        <p:spPr>
          <a:xfrm>
            <a:off x="3925535" y="7187512"/>
            <a:ext cx="2982780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ggplot2::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coord_equal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(ratio = 1,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xlim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= NULL,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ylim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= NULL, 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Cartesian coordinates with fixed "aspect ratio"</a:t>
            </a:r>
          </a:p>
        </p:txBody>
      </p:sp>
      <p:sp>
        <p:nvSpPr>
          <p:cNvPr id="48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F125631-4184-8E25-481B-FB5C160EC36B}"/>
              </a:ext>
            </a:extLst>
          </p:cNvPr>
          <p:cNvSpPr txBox="1"/>
          <p:nvPr/>
        </p:nvSpPr>
        <p:spPr>
          <a:xfrm>
            <a:off x="3949117" y="7855606"/>
            <a:ext cx="298278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Terrain.colors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(n, alpha, rev=FALSE)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 a vector of n contiguous colors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792DE00-57CB-FFA2-4B8F-CA8BB0B9CA04}"/>
              </a:ext>
            </a:extLst>
          </p:cNvPr>
          <p:cNvGrpSpPr/>
          <p:nvPr/>
        </p:nvGrpSpPr>
        <p:grpSpPr>
          <a:xfrm>
            <a:off x="2569011" y="7846670"/>
            <a:ext cx="633421" cy="616351"/>
            <a:chOff x="4589421" y="4622799"/>
            <a:chExt cx="2059596" cy="20040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CA6D2CA-86C7-65D3-CD9E-E597CC647523}"/>
                </a:ext>
              </a:extLst>
            </p:cNvPr>
            <p:cNvSpPr/>
            <p:nvPr/>
          </p:nvSpPr>
          <p:spPr>
            <a:xfrm>
              <a:off x="4597399" y="4622799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6BC986-0B98-3AF9-735B-AEE5087982C0}"/>
                </a:ext>
              </a:extLst>
            </p:cNvPr>
            <p:cNvSpPr/>
            <p:nvPr/>
          </p:nvSpPr>
          <p:spPr>
            <a:xfrm>
              <a:off x="5122826" y="4622799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1ECD94-AA47-F3F4-0CA6-70B5D87EEA5F}"/>
                </a:ext>
              </a:extLst>
            </p:cNvPr>
            <p:cNvSpPr/>
            <p:nvPr/>
          </p:nvSpPr>
          <p:spPr>
            <a:xfrm>
              <a:off x="5646701" y="4622799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2BF2CAD-5D16-D832-7A56-409220CFC247}"/>
                </a:ext>
              </a:extLst>
            </p:cNvPr>
            <p:cNvSpPr/>
            <p:nvPr/>
          </p:nvSpPr>
          <p:spPr>
            <a:xfrm>
              <a:off x="6188658" y="4622799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DC420CD-A845-6353-1ABE-BA65D126B6EC}"/>
                </a:ext>
              </a:extLst>
            </p:cNvPr>
            <p:cNvSpPr/>
            <p:nvPr/>
          </p:nvSpPr>
          <p:spPr>
            <a:xfrm>
              <a:off x="4597399" y="5132604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3BF946-9C56-8A78-C3D7-9597F5E40B02}"/>
                </a:ext>
              </a:extLst>
            </p:cNvPr>
            <p:cNvSpPr/>
            <p:nvPr/>
          </p:nvSpPr>
          <p:spPr>
            <a:xfrm>
              <a:off x="5122826" y="5132604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B4F4E6-8F77-ED96-BBA2-DDBA88F51F6B}"/>
                </a:ext>
              </a:extLst>
            </p:cNvPr>
            <p:cNvSpPr/>
            <p:nvPr/>
          </p:nvSpPr>
          <p:spPr>
            <a:xfrm>
              <a:off x="5646701" y="5132604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46DE91E-D5D6-80C6-A903-58E99EB2CF31}"/>
                </a:ext>
              </a:extLst>
            </p:cNvPr>
            <p:cNvSpPr/>
            <p:nvPr/>
          </p:nvSpPr>
          <p:spPr>
            <a:xfrm>
              <a:off x="6188658" y="5132604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164BB13-7828-8E11-09F7-6690BCA95CF5}"/>
                </a:ext>
              </a:extLst>
            </p:cNvPr>
            <p:cNvSpPr/>
            <p:nvPr/>
          </p:nvSpPr>
          <p:spPr>
            <a:xfrm>
              <a:off x="4589421" y="5656727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BB1F8D0-34EB-F96E-41C7-81FF4688A59E}"/>
                </a:ext>
              </a:extLst>
            </p:cNvPr>
            <p:cNvSpPr/>
            <p:nvPr/>
          </p:nvSpPr>
          <p:spPr>
            <a:xfrm>
              <a:off x="5114848" y="5656727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05E51EB-26F1-F39B-27EB-9E9F703C782D}"/>
                </a:ext>
              </a:extLst>
            </p:cNvPr>
            <p:cNvSpPr/>
            <p:nvPr/>
          </p:nvSpPr>
          <p:spPr>
            <a:xfrm>
              <a:off x="5638723" y="5656727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D5D54BE-F59F-A90E-9662-D3072B09D3BE}"/>
                </a:ext>
              </a:extLst>
            </p:cNvPr>
            <p:cNvSpPr/>
            <p:nvPr/>
          </p:nvSpPr>
          <p:spPr>
            <a:xfrm>
              <a:off x="6180680" y="5656727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5699AF-3547-4CD9-CCB5-F0CD5416C3FA}"/>
                </a:ext>
              </a:extLst>
            </p:cNvPr>
            <p:cNvSpPr/>
            <p:nvPr/>
          </p:nvSpPr>
          <p:spPr>
            <a:xfrm>
              <a:off x="4589421" y="6166532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8E2475D-B32F-F567-4B1B-EB448F3F1A65}"/>
                </a:ext>
              </a:extLst>
            </p:cNvPr>
            <p:cNvSpPr/>
            <p:nvPr/>
          </p:nvSpPr>
          <p:spPr>
            <a:xfrm>
              <a:off x="5114848" y="6166532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C28BF39-F52F-7557-7C84-4D58FF32F317}"/>
                </a:ext>
              </a:extLst>
            </p:cNvPr>
            <p:cNvSpPr/>
            <p:nvPr/>
          </p:nvSpPr>
          <p:spPr>
            <a:xfrm>
              <a:off x="5638723" y="6166532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8632492-5F95-03F0-7FF6-1734706C49F4}"/>
                </a:ext>
              </a:extLst>
            </p:cNvPr>
            <p:cNvSpPr/>
            <p:nvPr/>
          </p:nvSpPr>
          <p:spPr>
            <a:xfrm>
              <a:off x="6180680" y="6166532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33" name="Rounded Rectangular Callout 200">
            <a:extLst>
              <a:ext uri="{FF2B5EF4-FFF2-40B4-BE49-F238E27FC236}">
                <a16:creationId xmlns:a16="http://schemas.microsoft.com/office/drawing/2014/main" id="{B533A71B-400B-FDF9-E22D-0846F57C346A}"/>
              </a:ext>
            </a:extLst>
          </p:cNvPr>
          <p:cNvSpPr/>
          <p:nvPr/>
        </p:nvSpPr>
        <p:spPr>
          <a:xfrm>
            <a:off x="705634" y="5672928"/>
            <a:ext cx="1686816" cy="530552"/>
          </a:xfrm>
          <a:prstGeom prst="wedgeRoundRectCallout">
            <a:avLst>
              <a:gd name="adj1" fmla="val 30677"/>
              <a:gd name="adj2" fmla="val 73880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 If TRUE, coordinates are included</a:t>
            </a:r>
          </a:p>
        </p:txBody>
      </p:sp>
      <p:pic>
        <p:nvPicPr>
          <p:cNvPr id="134" name="Picture 7">
            <a:extLst>
              <a:ext uri="{FF2B5EF4-FFF2-40B4-BE49-F238E27FC236}">
                <a16:creationId xmlns:a16="http://schemas.microsoft.com/office/drawing/2014/main" id="{A606F565-F987-E182-7317-593A65BCC3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8" t="17271" r="25232" b="23539"/>
          <a:stretch/>
        </p:blipFill>
        <p:spPr bwMode="auto">
          <a:xfrm>
            <a:off x="3730292" y="8418350"/>
            <a:ext cx="3115666" cy="169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136" descr="A logo with colorful lines&#10;&#10;AI-generated content may be incorrect.">
            <a:extLst>
              <a:ext uri="{FF2B5EF4-FFF2-40B4-BE49-F238E27FC236}">
                <a16:creationId xmlns:a16="http://schemas.microsoft.com/office/drawing/2014/main" id="{86A028C7-D868-4566-9C3B-79BA080FF02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10" y="9716569"/>
            <a:ext cx="1576277" cy="898164"/>
          </a:xfrm>
          <a:prstGeom prst="rect">
            <a:avLst/>
          </a:prstGeom>
        </p:spPr>
      </p:pic>
      <p:sp>
        <p:nvSpPr>
          <p:cNvPr id="138" name="FONTS">
            <a:extLst>
              <a:ext uri="{FF2B5EF4-FFF2-40B4-BE49-F238E27FC236}">
                <a16:creationId xmlns:a16="http://schemas.microsoft.com/office/drawing/2014/main" id="{CD616CFF-DD71-8567-1CA3-5522D41B4987}"/>
              </a:ext>
            </a:extLst>
          </p:cNvPr>
          <p:cNvSpPr txBox="1"/>
          <p:nvPr/>
        </p:nvSpPr>
        <p:spPr>
          <a:xfrm>
            <a:off x="3861939" y="5198247"/>
            <a:ext cx="57387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EXPORT</a:t>
            </a:r>
            <a:endParaRPr dirty="0"/>
          </a:p>
        </p:txBody>
      </p:sp>
      <p:sp>
        <p:nvSpPr>
          <p:cNvPr id="139" name="Logistics">
            <a:extLst>
              <a:ext uri="{FF2B5EF4-FFF2-40B4-BE49-F238E27FC236}">
                <a16:creationId xmlns:a16="http://schemas.microsoft.com/office/drawing/2014/main" id="{3E097E68-514E-D1C7-E9F6-EBEB64A486C4}"/>
              </a:ext>
            </a:extLst>
          </p:cNvPr>
          <p:cNvSpPr txBox="1"/>
          <p:nvPr/>
        </p:nvSpPr>
        <p:spPr>
          <a:xfrm>
            <a:off x="3724417" y="6250402"/>
            <a:ext cx="173284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/>
              <a:t>Visualisation</a:t>
            </a:r>
            <a:endParaRPr dirty="0"/>
          </a:p>
        </p:txBody>
      </p:sp>
      <p:sp>
        <p:nvSpPr>
          <p:cNvPr id="140" name="Line">
            <a:extLst>
              <a:ext uri="{FF2B5EF4-FFF2-40B4-BE49-F238E27FC236}">
                <a16:creationId xmlns:a16="http://schemas.microsoft.com/office/drawing/2014/main" id="{246F4D6B-F1F8-D6DD-E09C-74B8D957C09F}"/>
              </a:ext>
            </a:extLst>
          </p:cNvPr>
          <p:cNvSpPr/>
          <p:nvPr/>
        </p:nvSpPr>
        <p:spPr>
          <a:xfrm>
            <a:off x="3692207" y="6202525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1" name="Line">
            <a:extLst>
              <a:ext uri="{FF2B5EF4-FFF2-40B4-BE49-F238E27FC236}">
                <a16:creationId xmlns:a16="http://schemas.microsoft.com/office/drawing/2014/main" id="{C68D1E65-951F-677A-E47E-B58FF0BA7455}"/>
              </a:ext>
            </a:extLst>
          </p:cNvPr>
          <p:cNvSpPr/>
          <p:nvPr/>
        </p:nvSpPr>
        <p:spPr>
          <a:xfrm>
            <a:off x="381473" y="165646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Line">
            <a:extLst>
              <a:ext uri="{FF2B5EF4-FFF2-40B4-BE49-F238E27FC236}">
                <a16:creationId xmlns:a16="http://schemas.microsoft.com/office/drawing/2014/main" id="{63FE01B6-72BD-F531-E266-24113D5DADCB}"/>
              </a:ext>
            </a:extLst>
          </p:cNvPr>
          <p:cNvSpPr/>
          <p:nvPr/>
        </p:nvSpPr>
        <p:spPr>
          <a:xfrm>
            <a:off x="440594" y="519207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3" name="FONTS">
            <a:extLst>
              <a:ext uri="{FF2B5EF4-FFF2-40B4-BE49-F238E27FC236}">
                <a16:creationId xmlns:a16="http://schemas.microsoft.com/office/drawing/2014/main" id="{ED243C70-82EA-C551-9A3F-0464574FA97A}"/>
              </a:ext>
            </a:extLst>
          </p:cNvPr>
          <p:cNvSpPr txBox="1"/>
          <p:nvPr/>
        </p:nvSpPr>
        <p:spPr>
          <a:xfrm>
            <a:off x="486380" y="5268429"/>
            <a:ext cx="125034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DATA WRANGLING</a:t>
            </a:r>
            <a:endParaRPr dirty="0"/>
          </a:p>
        </p:txBody>
      </p:sp>
      <p:sp>
        <p:nvSpPr>
          <p:cNvPr id="144" name="Line">
            <a:extLst>
              <a:ext uri="{FF2B5EF4-FFF2-40B4-BE49-F238E27FC236}">
                <a16:creationId xmlns:a16="http://schemas.microsoft.com/office/drawing/2014/main" id="{4EDD104F-AB8E-47F6-D3CA-B5293F1B1B96}"/>
              </a:ext>
            </a:extLst>
          </p:cNvPr>
          <p:cNvSpPr/>
          <p:nvPr/>
        </p:nvSpPr>
        <p:spPr>
          <a:xfrm>
            <a:off x="3794110" y="375952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FONTS">
            <a:extLst>
              <a:ext uri="{FF2B5EF4-FFF2-40B4-BE49-F238E27FC236}">
                <a16:creationId xmlns:a16="http://schemas.microsoft.com/office/drawing/2014/main" id="{C440034C-D4AC-672E-0D7E-BCA8B05F369D}"/>
              </a:ext>
            </a:extLst>
          </p:cNvPr>
          <p:cNvSpPr txBox="1"/>
          <p:nvPr/>
        </p:nvSpPr>
        <p:spPr>
          <a:xfrm>
            <a:off x="3839896" y="3835878"/>
            <a:ext cx="3879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PLOT</a:t>
            </a:r>
            <a:endParaRPr dirty="0"/>
          </a:p>
        </p:txBody>
      </p:sp>
      <p:sp>
        <p:nvSpPr>
          <p:cNvPr id="146" name="Line">
            <a:extLst>
              <a:ext uri="{FF2B5EF4-FFF2-40B4-BE49-F238E27FC236}">
                <a16:creationId xmlns:a16="http://schemas.microsoft.com/office/drawing/2014/main" id="{7B6EBE28-FCD7-261E-6484-31D0D82AEEFB}"/>
              </a:ext>
            </a:extLst>
          </p:cNvPr>
          <p:cNvSpPr/>
          <p:nvPr/>
        </p:nvSpPr>
        <p:spPr>
          <a:xfrm>
            <a:off x="3748809" y="166299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2" name="FONTS">
            <a:extLst>
              <a:ext uri="{FF2B5EF4-FFF2-40B4-BE49-F238E27FC236}">
                <a16:creationId xmlns:a16="http://schemas.microsoft.com/office/drawing/2014/main" id="{BA7455A5-65F4-36F3-7C94-686CF16FD23B}"/>
              </a:ext>
            </a:extLst>
          </p:cNvPr>
          <p:cNvSpPr txBox="1"/>
          <p:nvPr/>
        </p:nvSpPr>
        <p:spPr>
          <a:xfrm>
            <a:off x="3794595" y="1739341"/>
            <a:ext cx="99546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PROJECTIONS</a:t>
            </a:r>
            <a:endParaRPr dirty="0"/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0BFC653A-C06B-0F3D-2F2C-87D4F78F8F99}"/>
              </a:ext>
            </a:extLst>
          </p:cNvPr>
          <p:cNvSpPr/>
          <p:nvPr/>
        </p:nvSpPr>
        <p:spPr>
          <a:xfrm flipV="1">
            <a:off x="10540888" y="1188511"/>
            <a:ext cx="2014765" cy="1780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81183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1642</Words>
  <Application>Microsoft Macintosh PowerPoint</Application>
  <PresentationFormat>Custom</PresentationFormat>
  <Paragraphs>198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-apple-system</vt:lpstr>
      <vt:lpstr>Avenir</vt:lpstr>
      <vt:lpstr>Helvetica Light</vt:lpstr>
      <vt:lpstr>Menlo</vt:lpstr>
      <vt:lpstr>Segoe UI</vt:lpstr>
      <vt:lpstr>Source Sans Pro</vt:lpstr>
      <vt:lpstr>Source Sans Pro Light</vt:lpstr>
      <vt:lpstr>Source Sans Pro Semibold</vt:lpstr>
      <vt:lpstr>White</vt:lpstr>
      <vt:lpstr>Geospatial Data Carpentry Workshop for Urbanism: : CHEATSHEET </vt:lpstr>
      <vt:lpstr>Geospatial Data Carpentry Workshop for Urbanism: : CHEATSHEET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Clémentine Cottineau</cp:lastModifiedBy>
  <cp:revision>21</cp:revision>
  <dcterms:modified xsi:type="dcterms:W3CDTF">2025-02-05T09:24:56Z</dcterms:modified>
</cp:coreProperties>
</file>