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9" r:id="rId4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9"/>
    <p:restoredTop sz="94610"/>
  </p:normalViewPr>
  <p:slideViewPr>
    <p:cSldViewPr snapToGrid="0" snapToObjects="1">
      <p:cViewPr>
        <p:scale>
          <a:sx n="125" d="100"/>
          <a:sy n="125" d="100"/>
        </p:scale>
        <p:origin x="-35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awesome.com/v4/cheatsheet/" TargetMode="External"/><Relationship Id="rId13" Type="http://schemas.openxmlformats.org/officeDocument/2006/relationships/image" Target="../media/image7.png"/><Relationship Id="rId3" Type="http://schemas.openxmlformats.org/officeDocument/2006/relationships/hyperlink" Target="mailto:info@rstudio.com" TargetMode="External"/><Relationship Id="rId7" Type="http://schemas.openxmlformats.org/officeDocument/2006/relationships/hyperlink" Target="http://fortawesome.github.io/Font-Awesome/get-started/" TargetMode="External"/><Relationship Id="rId12" Type="http://schemas.openxmlformats.org/officeDocument/2006/relationships/image" Target="../media/image6.png"/><Relationship Id="rId2" Type="http://schemas.openxmlformats.org/officeDocument/2006/relationships/hyperlink" Target="https://creativecommons.org/licenses/by-sa/4.0/" TargetMode="Externa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fontsquirrel.com/fonts/source-sans-pro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.png"/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12.png"/><Relationship Id="rId2" Type="http://schemas.openxmlformats.org/officeDocument/2006/relationships/hyperlink" Target="https://creativecommons.org/licenses/by-sa/4.0/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image" Target="../media/image7.png"/><Relationship Id="rId4" Type="http://schemas.openxmlformats.org/officeDocument/2006/relationships/hyperlink" Target="http://rstudio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3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4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2"/>
              </a:rPr>
              <a:t>CC BY SA</a:t>
            </a:r>
            <a:r>
              <a:t> Your Name •  </a:t>
            </a:r>
            <a:r>
              <a:rPr>
                <a:hlinkClick r:id="rId3"/>
              </a:rPr>
              <a:t>your@email.com</a:t>
            </a:r>
            <a:r>
              <a:t>  •  844-448-1212 • </a:t>
            </a:r>
            <a:r>
              <a:rPr>
                <a:hlinkClick r:id="rId4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2597682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65085"/>
            <a:ext cx="173284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Visualisation</a:t>
            </a:r>
            <a:endParaRPr dirty="0"/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65085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62847"/>
            <a:ext cx="11910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Mapping</a:t>
            </a:r>
            <a:endParaRPr dirty="0"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3204487"/>
            <a:ext cx="405690" cy="237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3837473"/>
            <a:ext cx="2805496" cy="720765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3368622"/>
            <a:ext cx="2763056" cy="51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4461196"/>
            <a:ext cx="879873" cy="6360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4456612"/>
            <a:ext cx="879873" cy="640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4457028"/>
            <a:ext cx="879873" cy="640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31721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6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68178"/>
            <a:ext cx="2912301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To use a </a:t>
            </a:r>
            <a:r>
              <a:rPr b="1" dirty="0"/>
              <a:t>font awesome</a:t>
            </a:r>
            <a:r>
              <a:rPr dirty="0"/>
              <a:t> icon, copy and paste one from here </a:t>
            </a:r>
            <a:r>
              <a:rPr lang="en-US" u="sng" dirty="0">
                <a:hlinkClick r:id="rId8"/>
              </a:rPr>
              <a:t>https://fontawesome.com/v4/cheatsheet/</a:t>
            </a:r>
            <a:r>
              <a:rPr lang="en-US" u="sng" dirty="0"/>
              <a:t>  </a:t>
            </a:r>
            <a:r>
              <a:rPr dirty="0"/>
              <a:t>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9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9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9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7284" y="1281277"/>
            <a:ext cx="657483" cy="7561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2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93841" y="7960462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7" name="Group"/>
          <p:cNvGrpSpPr/>
          <p:nvPr/>
        </p:nvGrpSpPr>
        <p:grpSpPr>
          <a:xfrm>
            <a:off x="9616599" y="7962483"/>
            <a:ext cx="444501" cy="444501"/>
            <a:chOff x="0" y="0"/>
            <a:chExt cx="444500" cy="444500"/>
          </a:xfrm>
        </p:grpSpPr>
        <p:sp>
          <p:nvSpPr>
            <p:cNvPr id="263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272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264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8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69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0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71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273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4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5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276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3" name="Group"/>
          <p:cNvGrpSpPr/>
          <p:nvPr/>
        </p:nvGrpSpPr>
        <p:grpSpPr>
          <a:xfrm>
            <a:off x="9059438" y="7960461"/>
            <a:ext cx="448425" cy="448545"/>
            <a:chOff x="0" y="0"/>
            <a:chExt cx="448424" cy="448544"/>
          </a:xfrm>
        </p:grpSpPr>
        <p:pic>
          <p:nvPicPr>
            <p:cNvPr id="278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9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0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1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2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86" name="Group"/>
          <p:cNvGrpSpPr/>
          <p:nvPr/>
        </p:nvGrpSpPr>
        <p:grpSpPr>
          <a:xfrm>
            <a:off x="7949040" y="7960462"/>
            <a:ext cx="448425" cy="448544"/>
            <a:chOff x="0" y="0"/>
            <a:chExt cx="448424" cy="448543"/>
          </a:xfrm>
        </p:grpSpPr>
        <p:pic>
          <p:nvPicPr>
            <p:cNvPr id="284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5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8504239" y="7960462"/>
            <a:ext cx="448425" cy="448544"/>
            <a:chOff x="0" y="0"/>
            <a:chExt cx="448424" cy="448543"/>
          </a:xfrm>
        </p:grpSpPr>
        <p:pic>
          <p:nvPicPr>
            <p:cNvPr id="287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8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sp>
        <p:nvSpPr>
          <p:cNvPr id="291" name="Line">
            <a:extLst>
              <a:ext uri="{FF2B5EF4-FFF2-40B4-BE49-F238E27FC236}">
                <a16:creationId xmlns:a16="http://schemas.microsoft.com/office/drawing/2014/main" id="{0462D4C8-9856-1847-B067-4CC280BE2E9A}"/>
              </a:ext>
            </a:extLst>
          </p:cNvPr>
          <p:cNvSpPr/>
          <p:nvPr/>
        </p:nvSpPr>
        <p:spPr>
          <a:xfrm>
            <a:off x="7550605" y="6947837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92" name="Line">
            <a:extLst>
              <a:ext uri="{FF2B5EF4-FFF2-40B4-BE49-F238E27FC236}">
                <a16:creationId xmlns:a16="http://schemas.microsoft.com/office/drawing/2014/main" id="{98509E77-091E-7E49-AE22-7375C02ABC6D}"/>
              </a:ext>
            </a:extLst>
          </p:cNvPr>
          <p:cNvSpPr/>
          <p:nvPr/>
        </p:nvSpPr>
        <p:spPr>
          <a:xfrm>
            <a:off x="8147188" y="6947837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3" name="Table">
            <a:extLst>
              <a:ext uri="{FF2B5EF4-FFF2-40B4-BE49-F238E27FC236}">
                <a16:creationId xmlns:a16="http://schemas.microsoft.com/office/drawing/2014/main" id="{758715C0-EB73-7043-8893-88379593C66D}"/>
              </a:ext>
            </a:extLst>
          </p:cNvPr>
          <p:cNvGraphicFramePr/>
          <p:nvPr/>
        </p:nvGraphicFramePr>
        <p:xfrm>
          <a:off x="7169368" y="6507474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94" name="Table">
            <a:extLst>
              <a:ext uri="{FF2B5EF4-FFF2-40B4-BE49-F238E27FC236}">
                <a16:creationId xmlns:a16="http://schemas.microsoft.com/office/drawing/2014/main" id="{EF1DB40A-D87E-0D41-B2EF-431D919724FF}"/>
              </a:ext>
            </a:extLst>
          </p:cNvPr>
          <p:cNvGraphicFramePr/>
          <p:nvPr/>
        </p:nvGraphicFramePr>
        <p:xfrm>
          <a:off x="7734302" y="6449854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5" name="Table">
            <a:extLst>
              <a:ext uri="{FF2B5EF4-FFF2-40B4-BE49-F238E27FC236}">
                <a16:creationId xmlns:a16="http://schemas.microsoft.com/office/drawing/2014/main" id="{F1B25941-D75A-6E42-9B69-09C15E090669}"/>
              </a:ext>
            </a:extLst>
          </p:cNvPr>
          <p:cNvGraphicFramePr/>
          <p:nvPr/>
        </p:nvGraphicFramePr>
        <p:xfrm>
          <a:off x="7734302" y="6884295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6" name="Table">
            <a:extLst>
              <a:ext uri="{FF2B5EF4-FFF2-40B4-BE49-F238E27FC236}">
                <a16:creationId xmlns:a16="http://schemas.microsoft.com/office/drawing/2014/main" id="{A7DA1569-4338-FB40-8057-75A6866D7F44}"/>
              </a:ext>
            </a:extLst>
          </p:cNvPr>
          <p:cNvGraphicFramePr/>
          <p:nvPr/>
        </p:nvGraphicFramePr>
        <p:xfrm>
          <a:off x="7734302" y="718383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" name="Table">
            <a:extLst>
              <a:ext uri="{FF2B5EF4-FFF2-40B4-BE49-F238E27FC236}">
                <a16:creationId xmlns:a16="http://schemas.microsoft.com/office/drawing/2014/main" id="{84BE9FE7-E7F0-0B4D-B930-8F88D4E81C63}"/>
              </a:ext>
            </a:extLst>
          </p:cNvPr>
          <p:cNvGraphicFramePr/>
          <p:nvPr/>
        </p:nvGraphicFramePr>
        <p:xfrm>
          <a:off x="8378296" y="6671535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8" name="Line">
            <a:extLst>
              <a:ext uri="{FF2B5EF4-FFF2-40B4-BE49-F238E27FC236}">
                <a16:creationId xmlns:a16="http://schemas.microsoft.com/office/drawing/2014/main" id="{B87C6069-293C-6541-8737-3771F9DCE700}"/>
              </a:ext>
            </a:extLst>
          </p:cNvPr>
          <p:cNvSpPr/>
          <p:nvPr/>
        </p:nvSpPr>
        <p:spPr>
          <a:xfrm>
            <a:off x="7602390" y="5837594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299" name="Table">
            <a:extLst>
              <a:ext uri="{FF2B5EF4-FFF2-40B4-BE49-F238E27FC236}">
                <a16:creationId xmlns:a16="http://schemas.microsoft.com/office/drawing/2014/main" id="{4D44FD49-6CCB-3747-B4FC-4C332597F2C0}"/>
              </a:ext>
            </a:extLst>
          </p:cNvPr>
          <p:cNvGraphicFramePr/>
          <p:nvPr/>
        </p:nvGraphicFramePr>
        <p:xfrm>
          <a:off x="7175473" y="5662398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0" name="Table">
            <a:extLst>
              <a:ext uri="{FF2B5EF4-FFF2-40B4-BE49-F238E27FC236}">
                <a16:creationId xmlns:a16="http://schemas.microsoft.com/office/drawing/2014/main" id="{7B63F723-8450-3144-A86D-D41406988BD5}"/>
              </a:ext>
            </a:extLst>
          </p:cNvPr>
          <p:cNvGraphicFramePr/>
          <p:nvPr/>
        </p:nvGraphicFramePr>
        <p:xfrm>
          <a:off x="7819667" y="5662398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1" name="Table">
            <a:extLst>
              <a:ext uri="{FF2B5EF4-FFF2-40B4-BE49-F238E27FC236}">
                <a16:creationId xmlns:a16="http://schemas.microsoft.com/office/drawing/2014/main" id="{2BA77880-B562-304D-AEE3-065BCE2B5CE0}"/>
              </a:ext>
            </a:extLst>
          </p:cNvPr>
          <p:cNvGraphicFramePr/>
          <p:nvPr/>
        </p:nvGraphicFramePr>
        <p:xfrm>
          <a:off x="9427655" y="5552692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02" name="Group">
            <a:extLst>
              <a:ext uri="{FF2B5EF4-FFF2-40B4-BE49-F238E27FC236}">
                <a16:creationId xmlns:a16="http://schemas.microsoft.com/office/drawing/2014/main" id="{BD5982DB-BB97-FB45-BC1A-6DB7A6E12D00}"/>
              </a:ext>
            </a:extLst>
          </p:cNvPr>
          <p:cNvGrpSpPr/>
          <p:nvPr/>
        </p:nvGrpSpPr>
        <p:grpSpPr>
          <a:xfrm>
            <a:off x="9427654" y="5729627"/>
            <a:ext cx="342906" cy="232054"/>
            <a:chOff x="-1" y="-1"/>
            <a:chExt cx="342905" cy="232053"/>
          </a:xfrm>
        </p:grpSpPr>
        <p:sp>
          <p:nvSpPr>
            <p:cNvPr id="303" name="Line">
              <a:extLst>
                <a:ext uri="{FF2B5EF4-FFF2-40B4-BE49-F238E27FC236}">
                  <a16:creationId xmlns:a16="http://schemas.microsoft.com/office/drawing/2014/main" id="{04B458B0-9E1D-5A4C-9EA3-3916320DBAA0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Line">
              <a:extLst>
                <a:ext uri="{FF2B5EF4-FFF2-40B4-BE49-F238E27FC236}">
                  <a16:creationId xmlns:a16="http://schemas.microsoft.com/office/drawing/2014/main" id="{B3C1E9E9-825F-264C-A5C4-12A7B92DC522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Line">
              <a:extLst>
                <a:ext uri="{FF2B5EF4-FFF2-40B4-BE49-F238E27FC236}">
                  <a16:creationId xmlns:a16="http://schemas.microsoft.com/office/drawing/2014/main" id="{1837B30C-2520-3B40-B55F-D7C7D370A4BE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graphicFrame>
        <p:nvGraphicFramePr>
          <p:cNvPr id="306" name="Table">
            <a:extLst>
              <a:ext uri="{FF2B5EF4-FFF2-40B4-BE49-F238E27FC236}">
                <a16:creationId xmlns:a16="http://schemas.microsoft.com/office/drawing/2014/main" id="{549327C8-982D-3442-B56A-BCD549908D40}"/>
              </a:ext>
            </a:extLst>
          </p:cNvPr>
          <p:cNvGraphicFramePr/>
          <p:nvPr/>
        </p:nvGraphicFramePr>
        <p:xfrm>
          <a:off x="9427655" y="6714365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" name="rstudio.png">
            <a:extLst>
              <a:ext uri="{FF2B5EF4-FFF2-40B4-BE49-F238E27FC236}">
                <a16:creationId xmlns:a16="http://schemas.microsoft.com/office/drawing/2014/main" id="{65E4BE6E-153C-7136-39E6-64950E4BF3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0309" y="200407"/>
            <a:ext cx="1191032" cy="137202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tibble.png">
            <a:extLst>
              <a:ext uri="{FF2B5EF4-FFF2-40B4-BE49-F238E27FC236}">
                <a16:creationId xmlns:a16="http://schemas.microsoft.com/office/drawing/2014/main" id="{987D6CF3-95E6-1674-31D7-23AAEF8F5E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2192" y="1255761"/>
            <a:ext cx="799609" cy="7996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32398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2"/>
              </a:rPr>
              <a:t>CC BY SA</a:t>
            </a:r>
            <a:r>
              <a:rPr dirty="0"/>
              <a:t> Your Name •  </a:t>
            </a:r>
            <a:r>
              <a:rPr dirty="0">
                <a:hlinkClick r:id="rId3"/>
              </a:rPr>
              <a:t>your@email.com</a:t>
            </a:r>
            <a:r>
              <a:rPr dirty="0"/>
              <a:t>  •  844-448-1212 • </a:t>
            </a:r>
            <a:r>
              <a:rPr dirty="0">
                <a:hlinkClick r:id="rId4"/>
              </a:rPr>
              <a:t>your.website.com</a:t>
            </a:r>
            <a:r>
              <a:rPr dirty="0"/>
              <a:t> 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</a:t>
            </a:r>
            <a:r>
              <a:rPr lang="en-US" dirty="0"/>
              <a:t>2024-05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Each </a:t>
            </a:r>
            <a:r>
              <a:rPr dirty="0" err="1"/>
              <a:t>cheatsheet</a:t>
            </a:r>
            <a:r>
              <a:rPr dirty="0"/>
              <a:t>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dirty="0"/>
              <a:t>To license the sheet as creative commons, put </a:t>
            </a:r>
            <a:r>
              <a:rPr dirty="0" err="1"/>
              <a:t>CC'd</a:t>
            </a:r>
            <a:r>
              <a:rPr dirty="0"/>
              <a:t>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/>
              <a:t>http://</a:t>
            </a:r>
            <a:r>
              <a:rPr b="1" dirty="0" err="1"/>
              <a:t>creativecommons.org</a:t>
            </a:r>
            <a:r>
              <a:rPr b="1" dirty="0"/>
              <a:t>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65085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Open Street Map</a:t>
            </a:r>
            <a:endParaRPr dirty="0"/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62847"/>
            <a:ext cx="180177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GIS functions</a:t>
            </a:r>
            <a:endParaRPr dirty="0"/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5758" y="3734977"/>
            <a:ext cx="2763056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To extract and download Open Street Map (OSM) data into R, we access the Overpass API using a query, to which we add OSM features defined by hierarchical tags called keys and values. To download data about greenhouses for example, the key is “building” and the value “greenhouse”.</a:t>
            </a:r>
            <a:endParaRPr dirty="0"/>
          </a:p>
        </p:txBody>
      </p:sp>
      <p:sp>
        <p:nvSpPr>
          <p:cNvPr id="202" name="ICONS"/>
          <p:cNvSpPr txBox="1"/>
          <p:nvPr/>
        </p:nvSpPr>
        <p:spPr>
          <a:xfrm>
            <a:off x="7189707" y="3549213"/>
            <a:ext cx="12439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OVERPASS QUERY</a:t>
            </a:r>
            <a:endParaRPr dirty="0"/>
          </a:p>
        </p:txBody>
      </p:sp>
      <p:sp>
        <p:nvSpPr>
          <p:cNvPr id="206" name="CODE"/>
          <p:cNvSpPr txBox="1"/>
          <p:nvPr/>
        </p:nvSpPr>
        <p:spPr>
          <a:xfrm>
            <a:off x="7189707" y="1859928"/>
            <a:ext cx="10900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BOUNDING BOX</a:t>
            </a:r>
            <a:endParaRPr dirty="0"/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156896" y="3050496"/>
            <a:ext cx="3023053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getbb</a:t>
            </a:r>
            <a:r>
              <a:rPr lang="en-US" dirty="0"/>
              <a:t>(“place name”)</a:t>
            </a:r>
            <a:endParaRPr dirty="0"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5758" y="2073447"/>
            <a:ext cx="27630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With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OSMdata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package, it is possible to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geocode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 spatial text using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Nominatim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API. The function `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getbb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` returns the coordinates of its bounding box: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3" name="Line"/>
          <p:cNvSpPr/>
          <p:nvPr/>
        </p:nvSpPr>
        <p:spPr>
          <a:xfrm>
            <a:off x="7148465" y="349124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788486" y="2048920"/>
            <a:ext cx="283207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buffer corresponds to a circular polygon around an ‘x’ feature with a specified distance ‘</a:t>
            </a:r>
            <a:r>
              <a:rPr lang="en-US" dirty="0" err="1"/>
              <a:t>dist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F286CE-C2E3-FA63-D694-D6469D47534C}"/>
              </a:ext>
            </a:extLst>
          </p:cNvPr>
          <p:cNvSpPr txBox="1"/>
          <p:nvPr/>
        </p:nvSpPr>
        <p:spPr>
          <a:xfrm flipH="1">
            <a:off x="11455700" y="1830132"/>
            <a:ext cx="33568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NL" sz="800" dirty="0"/>
          </a:p>
        </p:txBody>
      </p:sp>
      <p:sp>
        <p:nvSpPr>
          <p:cNvPr id="24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CC67FBAC-C0BC-1EDD-209F-5512C255C5C1}"/>
              </a:ext>
            </a:extLst>
          </p:cNvPr>
          <p:cNvSpPr txBox="1"/>
          <p:nvPr/>
        </p:nvSpPr>
        <p:spPr>
          <a:xfrm>
            <a:off x="10805555" y="3388794"/>
            <a:ext cx="2852489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union corresponds to the combination of polygons by removing internal boundaries</a:t>
            </a:r>
            <a:endParaRPr dirty="0"/>
          </a:p>
        </p:txBody>
      </p:sp>
      <p:sp>
        <p:nvSpPr>
          <p:cNvPr id="231" name="FONTS"/>
          <p:cNvSpPr txBox="1"/>
          <p:nvPr/>
        </p:nvSpPr>
        <p:spPr>
          <a:xfrm>
            <a:off x="10642182" y="1836719"/>
            <a:ext cx="5610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BUFFER</a:t>
            </a:r>
            <a:endParaRPr dirty="0"/>
          </a:p>
        </p:txBody>
      </p:sp>
      <p:sp>
        <p:nvSpPr>
          <p:cNvPr id="25" name="FONTS">
            <a:extLst>
              <a:ext uri="{FF2B5EF4-FFF2-40B4-BE49-F238E27FC236}">
                <a16:creationId xmlns:a16="http://schemas.microsoft.com/office/drawing/2014/main" id="{E1060A7A-D746-AF7B-0C1A-727AB742AEF2}"/>
              </a:ext>
            </a:extLst>
          </p:cNvPr>
          <p:cNvSpPr txBox="1"/>
          <p:nvPr/>
        </p:nvSpPr>
        <p:spPr>
          <a:xfrm>
            <a:off x="10644874" y="3169417"/>
            <a:ext cx="48571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UNION</a:t>
            </a:r>
            <a:endParaRPr dirty="0"/>
          </a:p>
        </p:txBody>
      </p:sp>
      <p:sp>
        <p:nvSpPr>
          <p:cNvPr id="234" name="Line"/>
          <p:cNvSpPr/>
          <p:nvPr/>
        </p:nvSpPr>
        <p:spPr>
          <a:xfrm>
            <a:off x="10655903" y="513464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6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6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6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ggplot(mpg, aes(hwy, cty)) +…">
            <a:extLst>
              <a:ext uri="{FF2B5EF4-FFF2-40B4-BE49-F238E27FC236}">
                <a16:creationId xmlns:a16="http://schemas.microsoft.com/office/drawing/2014/main" id="{645E569D-3CE5-16FF-9ECF-D5943ED26507}"/>
              </a:ext>
            </a:extLst>
          </p:cNvPr>
          <p:cNvSpPr txBox="1"/>
          <p:nvPr/>
        </p:nvSpPr>
        <p:spPr>
          <a:xfrm>
            <a:off x="10659405" y="3861999"/>
            <a:ext cx="313194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st_union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,...)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st_cast</a:t>
            </a:r>
            <a:r>
              <a:rPr lang="en-US" dirty="0"/>
              <a:t>(to = “POLYGON”)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st_as_sf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4" name="Logistics">
            <a:extLst>
              <a:ext uri="{FF2B5EF4-FFF2-40B4-BE49-F238E27FC236}">
                <a16:creationId xmlns:a16="http://schemas.microsoft.com/office/drawing/2014/main" id="{DBD7444F-FE56-D5FB-7FF0-96547BA9ACA8}"/>
              </a:ext>
            </a:extLst>
          </p:cNvPr>
          <p:cNvSpPr txBox="1"/>
          <p:nvPr/>
        </p:nvSpPr>
        <p:spPr>
          <a:xfrm>
            <a:off x="7156896" y="6941350"/>
            <a:ext cx="27299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Interactive mapping</a:t>
            </a:r>
            <a:endParaRPr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DAAFB6CE-3451-E804-E0D2-B7AC4602318E}"/>
              </a:ext>
            </a:extLst>
          </p:cNvPr>
          <p:cNvSpPr/>
          <p:nvPr/>
        </p:nvSpPr>
        <p:spPr>
          <a:xfrm>
            <a:off x="7124686" y="689347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" name="tibble.png">
            <a:extLst>
              <a:ext uri="{FF2B5EF4-FFF2-40B4-BE49-F238E27FC236}">
                <a16:creationId xmlns:a16="http://schemas.microsoft.com/office/drawing/2014/main" id="{7E925CB7-7528-0C53-49A6-7D55E26CA5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6145" y="1260842"/>
            <a:ext cx="746487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gplot(mpg, aes(hwy, cty)) +…">
            <a:extLst>
              <a:ext uri="{FF2B5EF4-FFF2-40B4-BE49-F238E27FC236}">
                <a16:creationId xmlns:a16="http://schemas.microsoft.com/office/drawing/2014/main" id="{674FD212-07D4-9D55-06F6-977D316A7A55}"/>
              </a:ext>
            </a:extLst>
          </p:cNvPr>
          <p:cNvSpPr txBox="1"/>
          <p:nvPr/>
        </p:nvSpPr>
        <p:spPr>
          <a:xfrm>
            <a:off x="10652531" y="2683722"/>
            <a:ext cx="216595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st_buffer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FFEE0-1166-EFD7-D9B5-F5C067FE4F63}"/>
              </a:ext>
            </a:extLst>
          </p:cNvPr>
          <p:cNvSpPr/>
          <p:nvPr/>
        </p:nvSpPr>
        <p:spPr>
          <a:xfrm>
            <a:off x="11295052" y="1761163"/>
            <a:ext cx="320416" cy="32041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DFB578D4-3412-2FCA-E06D-4111CEE96674}"/>
              </a:ext>
            </a:extLst>
          </p:cNvPr>
          <p:cNvSpPr/>
          <p:nvPr/>
        </p:nvSpPr>
        <p:spPr>
          <a:xfrm>
            <a:off x="11400485" y="1865059"/>
            <a:ext cx="113044" cy="113044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D776CD-4F30-18CA-FD3E-145AB132C6C3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11456744" y="1920148"/>
            <a:ext cx="158724" cy="1223"/>
          </a:xfrm>
          <a:prstGeom prst="line">
            <a:avLst/>
          </a:prstGeom>
          <a:noFill/>
          <a:ln w="9525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825923-2418-5DC8-DF46-C284005681C3}"/>
              </a:ext>
            </a:extLst>
          </p:cNvPr>
          <p:cNvGrpSpPr/>
          <p:nvPr/>
        </p:nvGrpSpPr>
        <p:grpSpPr>
          <a:xfrm>
            <a:off x="11214152" y="3138193"/>
            <a:ext cx="1048521" cy="271740"/>
            <a:chOff x="11839571" y="3066972"/>
            <a:chExt cx="1808916" cy="46880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40F6034-D7C5-09C1-E50B-26B8335A84FE}"/>
                </a:ext>
              </a:extLst>
            </p:cNvPr>
            <p:cNvGrpSpPr/>
            <p:nvPr/>
          </p:nvGrpSpPr>
          <p:grpSpPr>
            <a:xfrm>
              <a:off x="12895184" y="3066972"/>
              <a:ext cx="753303" cy="461546"/>
              <a:chOff x="12895184" y="3066972"/>
              <a:chExt cx="753303" cy="4615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FEFC99F-DFD6-C146-E36F-BFBECBD1F520}"/>
                  </a:ext>
                </a:extLst>
              </p:cNvPr>
              <p:cNvSpPr/>
              <p:nvPr/>
            </p:nvSpPr>
            <p:spPr>
              <a:xfrm>
                <a:off x="12895184" y="3072608"/>
                <a:ext cx="455910" cy="455910"/>
              </a:xfrm>
              <a:prstGeom prst="ellipse">
                <a:avLst/>
              </a:prstGeom>
              <a:blipFill rotWithShape="1">
                <a:blip r:embed="rId1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2210E9D-09AE-D169-A6A3-2CF16CB650EA}"/>
                  </a:ext>
                </a:extLst>
              </p:cNvPr>
              <p:cNvSpPr/>
              <p:nvPr/>
            </p:nvSpPr>
            <p:spPr>
              <a:xfrm>
                <a:off x="13192577" y="3066972"/>
                <a:ext cx="455910" cy="455910"/>
              </a:xfrm>
              <a:prstGeom prst="ellipse">
                <a:avLst/>
              </a:prstGeom>
              <a:blipFill rotWithShape="1">
                <a:blip r:embed="rId1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701D1D7-59D8-7F07-8293-2F78F946EF33}"/>
                </a:ext>
              </a:extLst>
            </p:cNvPr>
            <p:cNvGrpSpPr/>
            <p:nvPr/>
          </p:nvGrpSpPr>
          <p:grpSpPr>
            <a:xfrm>
              <a:off x="11839571" y="3074233"/>
              <a:ext cx="753303" cy="461546"/>
              <a:chOff x="11839571" y="3074233"/>
              <a:chExt cx="753303" cy="46154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2B9858E-8ABE-78B7-1D67-06F3DE9E5BAA}"/>
                  </a:ext>
                </a:extLst>
              </p:cNvPr>
              <p:cNvSpPr/>
              <p:nvPr/>
            </p:nvSpPr>
            <p:spPr>
              <a:xfrm>
                <a:off x="11839571" y="3079869"/>
                <a:ext cx="455910" cy="455910"/>
              </a:xfrm>
              <a:prstGeom prst="ellipse">
                <a:avLst/>
              </a:prstGeom>
              <a:blipFill dpi="0" rotWithShape="1">
                <a:blip r:embed="rId13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D28CBEB-2685-F4A2-9F34-ACA0446AA367}"/>
                  </a:ext>
                </a:extLst>
              </p:cNvPr>
              <p:cNvSpPr/>
              <p:nvPr/>
            </p:nvSpPr>
            <p:spPr>
              <a:xfrm>
                <a:off x="12136964" y="3074233"/>
                <a:ext cx="455910" cy="455910"/>
              </a:xfrm>
              <a:prstGeom prst="ellipse">
                <a:avLst/>
              </a:prstGeom>
              <a:blipFill dpi="0" rotWithShape="1">
                <a:blip r:embed="rId13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0C29C20E-D58E-AB6D-FFCE-BEF8A55CBD60}"/>
                </a:ext>
              </a:extLst>
            </p:cNvPr>
            <p:cNvSpPr/>
            <p:nvPr/>
          </p:nvSpPr>
          <p:spPr>
            <a:xfrm rot="7949562">
              <a:off x="12620261" y="3234701"/>
              <a:ext cx="158770" cy="158770"/>
            </a:xfrm>
            <a:prstGeom prst="halfFram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6" name="Word balloons">
            <a:extLst>
              <a:ext uri="{FF2B5EF4-FFF2-40B4-BE49-F238E27FC236}">
                <a16:creationId xmlns:a16="http://schemas.microsoft.com/office/drawing/2014/main" id="{D425A08B-7C1C-253C-4D47-3D7536659305}"/>
              </a:ext>
            </a:extLst>
          </p:cNvPr>
          <p:cNvSpPr/>
          <p:nvPr/>
        </p:nvSpPr>
        <p:spPr>
          <a:xfrm>
            <a:off x="10695563" y="4464167"/>
            <a:ext cx="1213441" cy="53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</a:t>
            </a:r>
            <a:endParaRPr dirty="0"/>
          </a:p>
        </p:txBody>
      </p:sp>
      <p:sp>
        <p:nvSpPr>
          <p:cNvPr id="37" name="code">
            <a:extLst>
              <a:ext uri="{FF2B5EF4-FFF2-40B4-BE49-F238E27FC236}">
                <a16:creationId xmlns:a16="http://schemas.microsoft.com/office/drawing/2014/main" id="{F4941A62-EFBD-B184-7715-50BD9A4FA2A0}"/>
              </a:ext>
            </a:extLst>
          </p:cNvPr>
          <p:cNvSpPr/>
          <p:nvPr/>
        </p:nvSpPr>
        <p:spPr>
          <a:xfrm>
            <a:off x="12376052" y="4285680"/>
            <a:ext cx="1371604" cy="50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Type of resulting object</a:t>
            </a: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8C2A69A1-E7FF-D3B9-1ABE-EFF71E83BD3F}"/>
              </a:ext>
            </a:extLst>
          </p:cNvPr>
          <p:cNvSpPr/>
          <p:nvPr/>
        </p:nvSpPr>
        <p:spPr>
          <a:xfrm>
            <a:off x="10654786" y="3077802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0AF13188-5885-6149-DDE8-B5B0E8EFBCE9}"/>
              </a:ext>
            </a:extLst>
          </p:cNvPr>
          <p:cNvSpPr txBox="1"/>
          <p:nvPr/>
        </p:nvSpPr>
        <p:spPr>
          <a:xfrm>
            <a:off x="10805555" y="5469810"/>
            <a:ext cx="2166835" cy="64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centroid corresponds to the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centre</a:t>
            </a:r>
            <a:r>
              <a:rPr lang="en-US" dirty="0"/>
              <a:t> of mass of a geometric object. </a:t>
            </a:r>
            <a:endParaRPr dirty="0"/>
          </a:p>
        </p:txBody>
      </p:sp>
      <p:sp>
        <p:nvSpPr>
          <p:cNvPr id="54" name="FONTS">
            <a:extLst>
              <a:ext uri="{FF2B5EF4-FFF2-40B4-BE49-F238E27FC236}">
                <a16:creationId xmlns:a16="http://schemas.microsoft.com/office/drawing/2014/main" id="{C854CBC8-E44B-BA9B-5C9E-3ED7F03B0A9C}"/>
              </a:ext>
            </a:extLst>
          </p:cNvPr>
          <p:cNvSpPr txBox="1"/>
          <p:nvPr/>
        </p:nvSpPr>
        <p:spPr>
          <a:xfrm>
            <a:off x="10651913" y="5237164"/>
            <a:ext cx="7325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CENTROID</a:t>
            </a:r>
            <a:endParaRPr dirty="0"/>
          </a:p>
        </p:txBody>
      </p:sp>
      <p:sp>
        <p:nvSpPr>
          <p:cNvPr id="55" name="ggplot(mpg, aes(hwy, cty)) +…">
            <a:extLst>
              <a:ext uri="{FF2B5EF4-FFF2-40B4-BE49-F238E27FC236}">
                <a16:creationId xmlns:a16="http://schemas.microsoft.com/office/drawing/2014/main" id="{AEAA135B-8D59-672D-6ED0-5E84A95FBE4C}"/>
              </a:ext>
            </a:extLst>
          </p:cNvPr>
          <p:cNvSpPr txBox="1"/>
          <p:nvPr/>
        </p:nvSpPr>
        <p:spPr>
          <a:xfrm>
            <a:off x="10658227" y="6124026"/>
            <a:ext cx="253760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sf::sf_use_s2(FALSE)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st_centroid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st_transform</a:t>
            </a:r>
            <a:r>
              <a:rPr lang="en-US" dirty="0"/>
              <a:t>(.,</a:t>
            </a:r>
            <a:r>
              <a:rPr lang="en-US" dirty="0" err="1"/>
              <a:t>crs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99037645-F602-A2B9-7CC6-96DA3F73FB15}"/>
              </a:ext>
            </a:extLst>
          </p:cNvPr>
          <p:cNvSpPr/>
          <p:nvPr/>
        </p:nvSpPr>
        <p:spPr>
          <a:xfrm>
            <a:off x="11487149" y="5192078"/>
            <a:ext cx="573102" cy="345978"/>
          </a:xfrm>
          <a:custGeom>
            <a:avLst/>
            <a:gdLst>
              <a:gd name="connsiteX0" fmla="*/ 0 w 842963"/>
              <a:gd name="connsiteY0" fmla="*/ 314325 h 585787"/>
              <a:gd name="connsiteX1" fmla="*/ 385763 w 842963"/>
              <a:gd name="connsiteY1" fmla="*/ 0 h 585787"/>
              <a:gd name="connsiteX2" fmla="*/ 685800 w 842963"/>
              <a:gd name="connsiteY2" fmla="*/ 71437 h 585787"/>
              <a:gd name="connsiteX3" fmla="*/ 628650 w 842963"/>
              <a:gd name="connsiteY3" fmla="*/ 257175 h 585787"/>
              <a:gd name="connsiteX4" fmla="*/ 842963 w 842963"/>
              <a:gd name="connsiteY4" fmla="*/ 328612 h 585787"/>
              <a:gd name="connsiteX5" fmla="*/ 500063 w 842963"/>
              <a:gd name="connsiteY5" fmla="*/ 585787 h 585787"/>
              <a:gd name="connsiteX6" fmla="*/ 271463 w 842963"/>
              <a:gd name="connsiteY6" fmla="*/ 314325 h 585787"/>
              <a:gd name="connsiteX7" fmla="*/ 71438 w 842963"/>
              <a:gd name="connsiteY7" fmla="*/ 542925 h 585787"/>
              <a:gd name="connsiteX8" fmla="*/ 0 w 842963"/>
              <a:gd name="connsiteY8" fmla="*/ 314325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2963" h="585787">
                <a:moveTo>
                  <a:pt x="0" y="314325"/>
                </a:moveTo>
                <a:lnTo>
                  <a:pt x="385763" y="0"/>
                </a:lnTo>
                <a:lnTo>
                  <a:pt x="685800" y="71437"/>
                </a:lnTo>
                <a:lnTo>
                  <a:pt x="628650" y="257175"/>
                </a:lnTo>
                <a:lnTo>
                  <a:pt x="842963" y="328612"/>
                </a:lnTo>
                <a:lnTo>
                  <a:pt x="500063" y="585787"/>
                </a:lnTo>
                <a:lnTo>
                  <a:pt x="271463" y="314325"/>
                </a:lnTo>
                <a:lnTo>
                  <a:pt x="71438" y="542925"/>
                </a:lnTo>
                <a:lnTo>
                  <a:pt x="0" y="314325"/>
                </a:lnTo>
                <a:close/>
              </a:path>
            </a:pathLst>
          </a:custGeom>
          <a:blipFill rotWithShape="1">
            <a:blip r:embed="rId13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Multiply 197">
            <a:extLst>
              <a:ext uri="{FF2B5EF4-FFF2-40B4-BE49-F238E27FC236}">
                <a16:creationId xmlns:a16="http://schemas.microsoft.com/office/drawing/2014/main" id="{279FFDDE-6F13-0602-3127-18FFFAC71073}"/>
              </a:ext>
            </a:extLst>
          </p:cNvPr>
          <p:cNvSpPr/>
          <p:nvPr/>
        </p:nvSpPr>
        <p:spPr>
          <a:xfrm>
            <a:off x="11703702" y="5262932"/>
            <a:ext cx="117620" cy="117620"/>
          </a:xfrm>
          <a:prstGeom prst="mathMultiply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Rounded Rectangular Callout 200">
            <a:extLst>
              <a:ext uri="{FF2B5EF4-FFF2-40B4-BE49-F238E27FC236}">
                <a16:creationId xmlns:a16="http://schemas.microsoft.com/office/drawing/2014/main" id="{EE7B52EF-427B-AC1C-B3D0-237CA8F5A4AF}"/>
              </a:ext>
            </a:extLst>
          </p:cNvPr>
          <p:cNvSpPr/>
          <p:nvPr/>
        </p:nvSpPr>
        <p:spPr>
          <a:xfrm>
            <a:off x="12855960" y="5592963"/>
            <a:ext cx="1017302" cy="734864"/>
          </a:xfrm>
          <a:prstGeom prst="wedgeRoundRectCallout">
            <a:avLst>
              <a:gd name="adj1" fmla="val -77175"/>
              <a:gd name="adj2" fmla="val 4186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Disables geographic projection</a:t>
            </a:r>
          </a:p>
        </p:txBody>
      </p:sp>
      <p:sp>
        <p:nvSpPr>
          <p:cNvPr id="211" name="Word balloons">
            <a:extLst>
              <a:ext uri="{FF2B5EF4-FFF2-40B4-BE49-F238E27FC236}">
                <a16:creationId xmlns:a16="http://schemas.microsoft.com/office/drawing/2014/main" id="{4307D156-A00E-71C2-DE1B-574D799B8F71}"/>
              </a:ext>
            </a:extLst>
          </p:cNvPr>
          <p:cNvSpPr/>
          <p:nvPr/>
        </p:nvSpPr>
        <p:spPr>
          <a:xfrm>
            <a:off x="10906808" y="6733520"/>
            <a:ext cx="1213441" cy="53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Reproject the resulting object</a:t>
            </a:r>
            <a:endParaRPr dirty="0"/>
          </a:p>
        </p:txBody>
      </p:sp>
      <p:sp>
        <p:nvSpPr>
          <p:cNvPr id="212" name="Line">
            <a:extLst>
              <a:ext uri="{FF2B5EF4-FFF2-40B4-BE49-F238E27FC236}">
                <a16:creationId xmlns:a16="http://schemas.microsoft.com/office/drawing/2014/main" id="{0FA50048-6D0B-976B-22A8-910182AD8E29}"/>
              </a:ext>
            </a:extLst>
          </p:cNvPr>
          <p:cNvSpPr/>
          <p:nvPr/>
        </p:nvSpPr>
        <p:spPr>
          <a:xfrm>
            <a:off x="10644723" y="89863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9F38B750-9FE1-1BFE-700F-588D3035EE7B}"/>
              </a:ext>
            </a:extLst>
          </p:cNvPr>
          <p:cNvSpPr txBox="1"/>
          <p:nvPr/>
        </p:nvSpPr>
        <p:spPr>
          <a:xfrm>
            <a:off x="10808308" y="7708105"/>
            <a:ext cx="2877962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‘Intersect’ tests whether geometric objects x and y intersect each other. ‘Intersection’ performs the intersection and returns an object of the same type as x.</a:t>
            </a:r>
            <a:endParaRPr dirty="0"/>
          </a:p>
        </p:txBody>
      </p:sp>
      <p:sp>
        <p:nvSpPr>
          <p:cNvPr id="214" name="FONTS">
            <a:extLst>
              <a:ext uri="{FF2B5EF4-FFF2-40B4-BE49-F238E27FC236}">
                <a16:creationId xmlns:a16="http://schemas.microsoft.com/office/drawing/2014/main" id="{A7F6FDB1-F148-0F55-A2BC-6224840C571E}"/>
              </a:ext>
            </a:extLst>
          </p:cNvPr>
          <p:cNvSpPr txBox="1"/>
          <p:nvPr/>
        </p:nvSpPr>
        <p:spPr>
          <a:xfrm>
            <a:off x="10644874" y="7465434"/>
            <a:ext cx="191077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INTERSECT / INTERSECTION</a:t>
            </a:r>
            <a:endParaRPr dirty="0"/>
          </a:p>
        </p:txBody>
      </p:sp>
      <p:sp>
        <p:nvSpPr>
          <p:cNvPr id="215" name="ggplot(mpg, aes(hwy, cty)) +…">
            <a:extLst>
              <a:ext uri="{FF2B5EF4-FFF2-40B4-BE49-F238E27FC236}">
                <a16:creationId xmlns:a16="http://schemas.microsoft.com/office/drawing/2014/main" id="{DC0A14A8-063D-C0F2-00F3-07419F5DC9A6}"/>
              </a:ext>
            </a:extLst>
          </p:cNvPr>
          <p:cNvSpPr txBox="1"/>
          <p:nvPr/>
        </p:nvSpPr>
        <p:spPr>
          <a:xfrm>
            <a:off x="10641216" y="8515277"/>
            <a:ext cx="2871790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st_intersection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10" name="Line">
            <a:extLst>
              <a:ext uri="{FF2B5EF4-FFF2-40B4-BE49-F238E27FC236}">
                <a16:creationId xmlns:a16="http://schemas.microsoft.com/office/drawing/2014/main" id="{5690451F-C0A1-26A0-E229-1D24CB2E51A4}"/>
              </a:ext>
            </a:extLst>
          </p:cNvPr>
          <p:cNvSpPr/>
          <p:nvPr/>
        </p:nvSpPr>
        <p:spPr>
          <a:xfrm>
            <a:off x="10654786" y="7373819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1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51F52E1A-4BC1-6E1C-D040-29DF75E75CC8}"/>
              </a:ext>
            </a:extLst>
          </p:cNvPr>
          <p:cNvSpPr txBox="1"/>
          <p:nvPr/>
        </p:nvSpPr>
        <p:spPr>
          <a:xfrm>
            <a:off x="10801947" y="9279762"/>
            <a:ext cx="2852489" cy="4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Computation of the area of a set of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features x</a:t>
            </a:r>
            <a:endParaRPr dirty="0"/>
          </a:p>
        </p:txBody>
      </p:sp>
      <p:sp>
        <p:nvSpPr>
          <p:cNvPr id="312" name="FONTS">
            <a:extLst>
              <a:ext uri="{FF2B5EF4-FFF2-40B4-BE49-F238E27FC236}">
                <a16:creationId xmlns:a16="http://schemas.microsoft.com/office/drawing/2014/main" id="{8D87B341-3B91-F23C-B8A8-4B53000D223C}"/>
              </a:ext>
            </a:extLst>
          </p:cNvPr>
          <p:cNvSpPr txBox="1"/>
          <p:nvPr/>
        </p:nvSpPr>
        <p:spPr>
          <a:xfrm>
            <a:off x="10641216" y="9074283"/>
            <a:ext cx="3815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AREA</a:t>
            </a:r>
            <a:endParaRPr dirty="0"/>
          </a:p>
        </p:txBody>
      </p:sp>
      <p:sp>
        <p:nvSpPr>
          <p:cNvPr id="313" name="ggplot(mpg, aes(hwy, cty)) +…">
            <a:extLst>
              <a:ext uri="{FF2B5EF4-FFF2-40B4-BE49-F238E27FC236}">
                <a16:creationId xmlns:a16="http://schemas.microsoft.com/office/drawing/2014/main" id="{9478930B-C9CC-C677-9103-2EDCA3AD5A51}"/>
              </a:ext>
            </a:extLst>
          </p:cNvPr>
          <p:cNvSpPr txBox="1"/>
          <p:nvPr/>
        </p:nvSpPr>
        <p:spPr>
          <a:xfrm>
            <a:off x="10655747" y="9771273"/>
            <a:ext cx="313194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st_area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units::</a:t>
            </a:r>
            <a:r>
              <a:rPr lang="en-US" dirty="0" err="1"/>
              <a:t>set_units</a:t>
            </a:r>
            <a:r>
              <a:rPr lang="en-US" dirty="0"/>
              <a:t>(., km^2)</a:t>
            </a:r>
            <a:endParaRPr dirty="0"/>
          </a:p>
        </p:txBody>
      </p:sp>
      <p:sp>
        <p:nvSpPr>
          <p:cNvPr id="315" name="Rounded Rectangular Callout 314">
            <a:extLst>
              <a:ext uri="{FF2B5EF4-FFF2-40B4-BE49-F238E27FC236}">
                <a16:creationId xmlns:a16="http://schemas.microsoft.com/office/drawing/2014/main" id="{A2655490-7C8E-6D5E-903B-7F5FFB6D136E}"/>
              </a:ext>
            </a:extLst>
          </p:cNvPr>
          <p:cNvSpPr/>
          <p:nvPr/>
        </p:nvSpPr>
        <p:spPr>
          <a:xfrm>
            <a:off x="13097996" y="9451274"/>
            <a:ext cx="775266" cy="530552"/>
          </a:xfrm>
          <a:prstGeom prst="wedgeRoundRectCallout">
            <a:avLst>
              <a:gd name="adj1" fmla="val -77175"/>
              <a:gd name="adj2" fmla="val 4186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Specifies area unit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1B68902F-3AB3-1C78-7473-CE9D9BEFF241}"/>
              </a:ext>
            </a:extLst>
          </p:cNvPr>
          <p:cNvSpPr/>
          <p:nvPr/>
        </p:nvSpPr>
        <p:spPr>
          <a:xfrm>
            <a:off x="12633597" y="7465540"/>
            <a:ext cx="264264" cy="264264"/>
          </a:xfrm>
          <a:prstGeom prst="ellipse">
            <a:avLst/>
          </a:prstGeom>
          <a:blipFill dpi="0" rotWithShape="1">
            <a:blip r:embed="rId13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Half Frame 318">
            <a:extLst>
              <a:ext uri="{FF2B5EF4-FFF2-40B4-BE49-F238E27FC236}">
                <a16:creationId xmlns:a16="http://schemas.microsoft.com/office/drawing/2014/main" id="{56EC3656-012F-A1D4-97EC-BC078EBA205B}"/>
              </a:ext>
            </a:extLst>
          </p:cNvPr>
          <p:cNvSpPr/>
          <p:nvPr/>
        </p:nvSpPr>
        <p:spPr>
          <a:xfrm rot="7949562">
            <a:off x="13086116" y="7555287"/>
            <a:ext cx="92030" cy="92030"/>
          </a:xfrm>
          <a:prstGeom prst="halfFram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48BEA6E2-4E2F-E213-84EF-ED2F913660D4}"/>
              </a:ext>
            </a:extLst>
          </p:cNvPr>
          <p:cNvSpPr/>
          <p:nvPr/>
        </p:nvSpPr>
        <p:spPr>
          <a:xfrm>
            <a:off x="12729934" y="7449778"/>
            <a:ext cx="254866" cy="299118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Chord 324">
            <a:extLst>
              <a:ext uri="{FF2B5EF4-FFF2-40B4-BE49-F238E27FC236}">
                <a16:creationId xmlns:a16="http://schemas.microsoft.com/office/drawing/2014/main" id="{D44780CC-40B8-874A-A616-DC81C40A1762}"/>
              </a:ext>
            </a:extLst>
          </p:cNvPr>
          <p:cNvSpPr/>
          <p:nvPr/>
        </p:nvSpPr>
        <p:spPr>
          <a:xfrm rot="12152760">
            <a:off x="13233085" y="7475520"/>
            <a:ext cx="242671" cy="242671"/>
          </a:xfrm>
          <a:prstGeom prst="chord">
            <a:avLst/>
          </a:prstGeom>
          <a:blipFill dpi="0" rotWithShape="1">
            <a:blip r:embed="rId13">
              <a:alphaModFix amt="7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Line">
            <a:extLst>
              <a:ext uri="{FF2B5EF4-FFF2-40B4-BE49-F238E27FC236}">
                <a16:creationId xmlns:a16="http://schemas.microsoft.com/office/drawing/2014/main" id="{DE2A7AC0-5C15-1D4A-3150-8446D29248E2}"/>
              </a:ext>
            </a:extLst>
          </p:cNvPr>
          <p:cNvSpPr/>
          <p:nvPr/>
        </p:nvSpPr>
        <p:spPr>
          <a:xfrm>
            <a:off x="10676419" y="17035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8" name="tibble.png">
            <a:extLst>
              <a:ext uri="{FF2B5EF4-FFF2-40B4-BE49-F238E27FC236}">
                <a16:creationId xmlns:a16="http://schemas.microsoft.com/office/drawing/2014/main" id="{1F6C443E-9849-B427-0602-93F3DED8C5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1281" y="2348109"/>
            <a:ext cx="707016" cy="6538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rstudio.png">
            <a:extLst>
              <a:ext uri="{FF2B5EF4-FFF2-40B4-BE49-F238E27FC236}">
                <a16:creationId xmlns:a16="http://schemas.microsoft.com/office/drawing/2014/main" id="{691BDA71-3F31-3049-2135-69A5439707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0309" y="200407"/>
            <a:ext cx="1191032" cy="1372022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ggplot(mpg, aes(hwy, cty)) +…">
            <a:extLst>
              <a:ext uri="{FF2B5EF4-FFF2-40B4-BE49-F238E27FC236}">
                <a16:creationId xmlns:a16="http://schemas.microsoft.com/office/drawing/2014/main" id="{51BC0A23-9FD7-2B4A-0236-518B5A032770}"/>
              </a:ext>
            </a:extLst>
          </p:cNvPr>
          <p:cNvSpPr txBox="1"/>
          <p:nvPr/>
        </p:nvSpPr>
        <p:spPr>
          <a:xfrm>
            <a:off x="7148465" y="5162228"/>
            <a:ext cx="3031484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opq</a:t>
            </a:r>
            <a:r>
              <a:rPr lang="en-US" dirty="0"/>
              <a:t>(</a:t>
            </a:r>
            <a:r>
              <a:rPr lang="en-US" dirty="0" err="1"/>
              <a:t>bbox</a:t>
            </a:r>
            <a:r>
              <a:rPr lang="en-US" dirty="0"/>
              <a:t>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add_osm_feature</a:t>
            </a:r>
            <a:r>
              <a:rPr lang="en-US" dirty="0"/>
              <a:t>(key, value)|&gt;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osmdata_sf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29" name="code">
            <a:extLst>
              <a:ext uri="{FF2B5EF4-FFF2-40B4-BE49-F238E27FC236}">
                <a16:creationId xmlns:a16="http://schemas.microsoft.com/office/drawing/2014/main" id="{519BFA8C-3BE3-A478-CAEE-D1F0368CE581}"/>
              </a:ext>
            </a:extLst>
          </p:cNvPr>
          <p:cNvSpPr/>
          <p:nvPr/>
        </p:nvSpPr>
        <p:spPr>
          <a:xfrm>
            <a:off x="8268873" y="5693624"/>
            <a:ext cx="1371604" cy="50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 (sf object)</a:t>
            </a:r>
          </a:p>
        </p:txBody>
      </p:sp>
      <p:sp>
        <p:nvSpPr>
          <p:cNvPr id="332" name="These are just font awesome characters">
            <a:extLst>
              <a:ext uri="{FF2B5EF4-FFF2-40B4-BE49-F238E27FC236}">
                <a16:creationId xmlns:a16="http://schemas.microsoft.com/office/drawing/2014/main" id="{BA01E660-068B-0B0E-78F8-6919C3C219AC}"/>
              </a:ext>
            </a:extLst>
          </p:cNvPr>
          <p:cNvSpPr txBox="1"/>
          <p:nvPr/>
        </p:nvSpPr>
        <p:spPr>
          <a:xfrm>
            <a:off x="7345758" y="6253470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result of this query can contain </a:t>
            </a:r>
            <a:r>
              <a:rPr lang="en-US" b="1" dirty="0"/>
              <a:t>points</a:t>
            </a:r>
            <a:r>
              <a:rPr lang="en-US" dirty="0"/>
              <a:t>, </a:t>
            </a:r>
            <a:r>
              <a:rPr lang="en-US" b="1" dirty="0"/>
              <a:t>lines</a:t>
            </a:r>
            <a:r>
              <a:rPr lang="en-US" dirty="0"/>
              <a:t> and/or </a:t>
            </a:r>
            <a:r>
              <a:rPr lang="en-US" b="1" dirty="0"/>
              <a:t>polygons</a:t>
            </a:r>
            <a:r>
              <a:rPr lang="en-US" dirty="0"/>
              <a:t>, each described by a data frame. </a:t>
            </a:r>
            <a:endParaRPr dirty="0"/>
          </a:p>
        </p:txBody>
      </p:sp>
      <p:pic>
        <p:nvPicPr>
          <p:cNvPr id="334" name="Picture 333" descr="A map of a city&#10;&#10;Description automatically generated">
            <a:extLst>
              <a:ext uri="{FF2B5EF4-FFF2-40B4-BE49-F238E27FC236}">
                <a16:creationId xmlns:a16="http://schemas.microsoft.com/office/drawing/2014/main" id="{2DD34F31-F541-3FD4-6335-6EA18E06F4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11" y="7892966"/>
            <a:ext cx="2210624" cy="1379195"/>
          </a:xfrm>
          <a:prstGeom prst="rect">
            <a:avLst/>
          </a:prstGeom>
        </p:spPr>
      </p:pic>
      <p:sp>
        <p:nvSpPr>
          <p:cNvPr id="335" name="ggplot(mpg, aes(hwy, cty)) +…">
            <a:extLst>
              <a:ext uri="{FF2B5EF4-FFF2-40B4-BE49-F238E27FC236}">
                <a16:creationId xmlns:a16="http://schemas.microsoft.com/office/drawing/2014/main" id="{5075BF84-1676-1605-3CDA-926B32224C65}"/>
              </a:ext>
            </a:extLst>
          </p:cNvPr>
          <p:cNvSpPr txBox="1"/>
          <p:nvPr/>
        </p:nvSpPr>
        <p:spPr>
          <a:xfrm>
            <a:off x="7120683" y="9399732"/>
            <a:ext cx="1576277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leaflet(x)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addTiles</a:t>
            </a:r>
            <a:r>
              <a:rPr lang="en-US" dirty="0"/>
              <a:t>()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addPolygons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6" name="Rounded Rectangular Callout 335">
            <a:extLst>
              <a:ext uri="{FF2B5EF4-FFF2-40B4-BE49-F238E27FC236}">
                <a16:creationId xmlns:a16="http://schemas.microsoft.com/office/drawing/2014/main" id="{CAFCD5AE-AB05-667D-9402-25BBF53D6492}"/>
              </a:ext>
            </a:extLst>
          </p:cNvPr>
          <p:cNvSpPr/>
          <p:nvPr/>
        </p:nvSpPr>
        <p:spPr>
          <a:xfrm>
            <a:off x="8769980" y="9382667"/>
            <a:ext cx="1338834" cy="326241"/>
          </a:xfrm>
          <a:prstGeom prst="wedgeRoundRectCallout">
            <a:avLst>
              <a:gd name="adj1" fmla="val -64274"/>
              <a:gd name="adj2" fmla="val 35635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Background map</a:t>
            </a:r>
          </a:p>
        </p:txBody>
      </p:sp>
      <p:sp>
        <p:nvSpPr>
          <p:cNvPr id="337" name="Rounded Rectangular Callout 336">
            <a:extLst>
              <a:ext uri="{FF2B5EF4-FFF2-40B4-BE49-F238E27FC236}">
                <a16:creationId xmlns:a16="http://schemas.microsoft.com/office/drawing/2014/main" id="{F74D373B-2ABF-FB38-4E06-E2C4228B2DA2}"/>
              </a:ext>
            </a:extLst>
          </p:cNvPr>
          <p:cNvSpPr/>
          <p:nvPr/>
        </p:nvSpPr>
        <p:spPr>
          <a:xfrm>
            <a:off x="8796379" y="9764241"/>
            <a:ext cx="1419532" cy="530552"/>
          </a:xfrm>
          <a:prstGeom prst="wedgeRoundRectCallout">
            <a:avLst>
              <a:gd name="adj1" fmla="val -66551"/>
              <a:gd name="adj2" fmla="val -26651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Added geometries from x</a:t>
            </a:r>
          </a:p>
        </p:txBody>
      </p:sp>
      <p:sp>
        <p:nvSpPr>
          <p:cNvPr id="338" name="These are just font awesome characters">
            <a:extLst>
              <a:ext uri="{FF2B5EF4-FFF2-40B4-BE49-F238E27FC236}">
                <a16:creationId xmlns:a16="http://schemas.microsoft.com/office/drawing/2014/main" id="{5FA5974A-7BDC-EC65-E2F6-1B43E69D3E4E}"/>
              </a:ext>
            </a:extLst>
          </p:cNvPr>
          <p:cNvSpPr txBox="1"/>
          <p:nvPr/>
        </p:nvSpPr>
        <p:spPr>
          <a:xfrm>
            <a:off x="7372335" y="7241112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</a:t>
            </a:r>
            <a:r>
              <a:rPr lang="en-US" b="1" dirty="0"/>
              <a:t>leaflet </a:t>
            </a:r>
            <a:r>
              <a:rPr lang="en-US" dirty="0"/>
              <a:t>package provides a way to create map with interactive features such as zoom, popups, image overlay, etc.</a:t>
            </a:r>
          </a:p>
        </p:txBody>
      </p:sp>
    </p:spTree>
    <p:extLst>
      <p:ext uri="{BB962C8B-B14F-4D97-AF65-F5344CB8AC3E}">
        <p14:creationId xmlns:p14="http://schemas.microsoft.com/office/powerpoint/2010/main" val="16294188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59347"/>
            <a:ext cx="127118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Intro to R</a:t>
            </a:r>
            <a:endParaRPr dirty="0"/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537907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dirty="0"/>
              <a:t>I make my </a:t>
            </a:r>
            <a:r>
              <a:rPr dirty="0" err="1"/>
              <a:t>cheatsheets</a:t>
            </a:r>
            <a:r>
              <a:rPr dirty="0"/>
              <a:t> in </a:t>
            </a:r>
            <a:r>
              <a:rPr b="1" dirty="0"/>
              <a:t>Apple Keynote</a:t>
            </a:r>
            <a:r>
              <a:rPr dirty="0"/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552767" y="6097569"/>
            <a:ext cx="2015955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t> 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(mpg, </a:t>
            </a:r>
            <a:r>
              <a:rPr dirty="0" err="1"/>
              <a:t>aes</a:t>
            </a:r>
            <a:r>
              <a:rPr dirty="0"/>
              <a:t>(</a:t>
            </a:r>
            <a:r>
              <a:rPr dirty="0" err="1"/>
              <a:t>hwy</a:t>
            </a:r>
            <a:r>
              <a:rPr dirty="0"/>
              <a:t>, </a:t>
            </a:r>
            <a:r>
              <a:rPr dirty="0" err="1"/>
              <a:t>cty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geom_point</a:t>
            </a:r>
            <a:r>
              <a:rPr dirty="0"/>
              <a:t>(</a:t>
            </a:r>
            <a:r>
              <a:rPr dirty="0" err="1"/>
              <a:t>aes</a:t>
            </a:r>
            <a:r>
              <a:rPr dirty="0"/>
              <a:t>(color = </a:t>
            </a:r>
            <a:r>
              <a:rPr dirty="0" err="1"/>
              <a:t>cyl</a:t>
            </a:r>
            <a:r>
              <a:rPr dirty="0"/>
              <a:t>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geom_smooth</a:t>
            </a:r>
            <a:r>
              <a:rPr dirty="0"/>
              <a:t>(method ="</a:t>
            </a:r>
            <a:r>
              <a:rPr dirty="0" err="1"/>
              <a:t>lm</a:t>
            </a:r>
            <a:r>
              <a:rPr dirty="0"/>
              <a:t>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900107"/>
            <a:ext cx="119103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Mapping</a:t>
            </a:r>
            <a:endParaRPr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537907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/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94644" y="200407"/>
            <a:ext cx="1386697" cy="1597420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136A2DE8-246E-D341-B205-638FCAC50C10}"/>
              </a:ext>
            </a:extLst>
          </p:cNvPr>
          <p:cNvSpPr/>
          <p:nvPr/>
        </p:nvSpPr>
        <p:spPr>
          <a:xfrm>
            <a:off x="11012823" y="7457624"/>
            <a:ext cx="139607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A784F01C-B116-2A44-B1D2-50192D07F9C4}"/>
              </a:ext>
            </a:extLst>
          </p:cNvPr>
          <p:cNvSpPr/>
          <p:nvPr/>
        </p:nvSpPr>
        <p:spPr>
          <a:xfrm>
            <a:off x="11609406" y="7457624"/>
            <a:ext cx="139608" cy="3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77" name="Table">
            <a:extLst>
              <a:ext uri="{FF2B5EF4-FFF2-40B4-BE49-F238E27FC236}">
                <a16:creationId xmlns:a16="http://schemas.microsoft.com/office/drawing/2014/main" id="{319A884D-02B6-0A4E-89CD-2E9B618D0A5B}"/>
              </a:ext>
            </a:extLst>
          </p:cNvPr>
          <p:cNvGraphicFramePr/>
          <p:nvPr/>
        </p:nvGraphicFramePr>
        <p:xfrm>
          <a:off x="10631586" y="7017261"/>
          <a:ext cx="342900" cy="800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78" name="Table">
            <a:extLst>
              <a:ext uri="{FF2B5EF4-FFF2-40B4-BE49-F238E27FC236}">
                <a16:creationId xmlns:a16="http://schemas.microsoft.com/office/drawing/2014/main" id="{80EC5E01-5FBB-584A-905E-396D4D3DC7B8}"/>
              </a:ext>
            </a:extLst>
          </p:cNvPr>
          <p:cNvGraphicFramePr/>
          <p:nvPr/>
        </p:nvGraphicFramePr>
        <p:xfrm>
          <a:off x="11196520" y="6959641"/>
          <a:ext cx="342900" cy="3429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9" name="Table">
            <a:extLst>
              <a:ext uri="{FF2B5EF4-FFF2-40B4-BE49-F238E27FC236}">
                <a16:creationId xmlns:a16="http://schemas.microsoft.com/office/drawing/2014/main" id="{D9C65BE7-74F9-8542-8382-0DB0A8D22A59}"/>
              </a:ext>
            </a:extLst>
          </p:cNvPr>
          <p:cNvGraphicFramePr/>
          <p:nvPr/>
        </p:nvGraphicFramePr>
        <p:xfrm>
          <a:off x="11196520" y="7394082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0" name="Table">
            <a:extLst>
              <a:ext uri="{FF2B5EF4-FFF2-40B4-BE49-F238E27FC236}">
                <a16:creationId xmlns:a16="http://schemas.microsoft.com/office/drawing/2014/main" id="{AFA6A18A-E48A-514B-A205-ADBB65EDF402}"/>
              </a:ext>
            </a:extLst>
          </p:cNvPr>
          <p:cNvGraphicFramePr/>
          <p:nvPr/>
        </p:nvGraphicFramePr>
        <p:xfrm>
          <a:off x="11196520" y="7693619"/>
          <a:ext cx="342900" cy="228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1" name="Table">
            <a:extLst>
              <a:ext uri="{FF2B5EF4-FFF2-40B4-BE49-F238E27FC236}">
                <a16:creationId xmlns:a16="http://schemas.microsoft.com/office/drawing/2014/main" id="{791A5D2B-71CF-FC4E-8E1A-D0164DAC6835}"/>
              </a:ext>
            </a:extLst>
          </p:cNvPr>
          <p:cNvGraphicFramePr/>
          <p:nvPr/>
        </p:nvGraphicFramePr>
        <p:xfrm>
          <a:off x="11840514" y="7181322"/>
          <a:ext cx="2286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A4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DCA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D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A24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78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2" name="Line">
            <a:extLst>
              <a:ext uri="{FF2B5EF4-FFF2-40B4-BE49-F238E27FC236}">
                <a16:creationId xmlns:a16="http://schemas.microsoft.com/office/drawing/2014/main" id="{7668FFBE-924A-3044-A9A0-8EEB7253E34D}"/>
              </a:ext>
            </a:extLst>
          </p:cNvPr>
          <p:cNvSpPr/>
          <p:nvPr/>
        </p:nvSpPr>
        <p:spPr>
          <a:xfrm>
            <a:off x="12866067" y="7291200"/>
            <a:ext cx="139607" cy="2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graphicFrame>
        <p:nvGraphicFramePr>
          <p:cNvPr id="183" name="Table">
            <a:extLst>
              <a:ext uri="{FF2B5EF4-FFF2-40B4-BE49-F238E27FC236}">
                <a16:creationId xmlns:a16="http://schemas.microsoft.com/office/drawing/2014/main" id="{A50D0E72-EF97-3840-882F-CE5B3084EC64}"/>
              </a:ext>
            </a:extLst>
          </p:cNvPr>
          <p:cNvGraphicFramePr/>
          <p:nvPr/>
        </p:nvGraphicFramePr>
        <p:xfrm>
          <a:off x="12439150" y="7116004"/>
          <a:ext cx="342900" cy="5715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4" name="Table">
            <a:extLst>
              <a:ext uri="{FF2B5EF4-FFF2-40B4-BE49-F238E27FC236}">
                <a16:creationId xmlns:a16="http://schemas.microsoft.com/office/drawing/2014/main" id="{AB9362DD-A8C0-E745-B66A-4250FE0C2B3D}"/>
              </a:ext>
            </a:extLst>
          </p:cNvPr>
          <p:cNvGraphicFramePr/>
          <p:nvPr/>
        </p:nvGraphicFramePr>
        <p:xfrm>
          <a:off x="13083344" y="7116004"/>
          <a:ext cx="342900" cy="2286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C1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5" name="Table">
            <a:extLst>
              <a:ext uri="{FF2B5EF4-FFF2-40B4-BE49-F238E27FC236}">
                <a16:creationId xmlns:a16="http://schemas.microsoft.com/office/drawing/2014/main" id="{854CD4DE-C3DD-2D40-AA0F-1291E84CA2BB}"/>
              </a:ext>
            </a:extLst>
          </p:cNvPr>
          <p:cNvGraphicFramePr/>
          <p:nvPr/>
        </p:nvGraphicFramePr>
        <p:xfrm>
          <a:off x="9799374" y="7252421"/>
          <a:ext cx="342900" cy="4572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 b="0">
                          <a:latin typeface="+mj-lt"/>
                          <a:ea typeface="+mj-ea"/>
                          <a:cs typeface="+mj-cs"/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C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700">
                          <a:sym typeface="Source Sans Pro Regular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E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6" name="Group">
            <a:extLst>
              <a:ext uri="{FF2B5EF4-FFF2-40B4-BE49-F238E27FC236}">
                <a16:creationId xmlns:a16="http://schemas.microsoft.com/office/drawing/2014/main" id="{FD970B2C-1BBB-704C-BFFD-BFEAEC9598FE}"/>
              </a:ext>
            </a:extLst>
          </p:cNvPr>
          <p:cNvGrpSpPr/>
          <p:nvPr/>
        </p:nvGrpSpPr>
        <p:grpSpPr>
          <a:xfrm>
            <a:off x="9799373" y="7429356"/>
            <a:ext cx="342906" cy="232054"/>
            <a:chOff x="-1" y="-1"/>
            <a:chExt cx="342905" cy="232053"/>
          </a:xfrm>
        </p:grpSpPr>
        <p:sp>
          <p:nvSpPr>
            <p:cNvPr id="187" name="Line">
              <a:extLst>
                <a:ext uri="{FF2B5EF4-FFF2-40B4-BE49-F238E27FC236}">
                  <a16:creationId xmlns:a16="http://schemas.microsoft.com/office/drawing/2014/main" id="{0CF46EAC-19A8-F64B-8560-02E99563BD82}"/>
                </a:ext>
              </a:extLst>
            </p:cNvPr>
            <p:cNvSpPr/>
            <p:nvPr/>
          </p:nvSpPr>
          <p:spPr>
            <a:xfrm>
              <a:off x="-2" y="109957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Line">
              <a:extLst>
                <a:ext uri="{FF2B5EF4-FFF2-40B4-BE49-F238E27FC236}">
                  <a16:creationId xmlns:a16="http://schemas.microsoft.com/office/drawing/2014/main" id="{FFD19EEF-A400-0942-AB84-4E3ACBD3BFF1}"/>
                </a:ext>
              </a:extLst>
            </p:cNvPr>
            <p:cNvSpPr/>
            <p:nvPr/>
          </p:nvSpPr>
          <p:spPr>
            <a:xfrm>
              <a:off x="-2" y="232050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Line">
              <a:extLst>
                <a:ext uri="{FF2B5EF4-FFF2-40B4-BE49-F238E27FC236}">
                  <a16:creationId xmlns:a16="http://schemas.microsoft.com/office/drawing/2014/main" id="{20178EA7-38AE-8A49-90C0-ADB8E17CA850}"/>
                </a:ext>
              </a:extLst>
            </p:cNvPr>
            <p:cNvSpPr/>
            <p:nvPr/>
          </p:nvSpPr>
          <p:spPr>
            <a:xfrm>
              <a:off x="-2" y="-2"/>
              <a:ext cx="342906" cy="3"/>
            </a:xfrm>
            <a:prstGeom prst="line">
              <a:avLst/>
            </a:prstGeom>
            <a:noFill/>
            <a:ln w="12700" cap="flat">
              <a:solidFill>
                <a:srgbClr val="A2A1A1"/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endParaRPr/>
            </a:p>
          </p:txBody>
        </p:sp>
      </p:grpSp>
      <p:pic>
        <p:nvPicPr>
          <p:cNvPr id="2" name="rstudio.png" descr="rstudio.png">
            <a:extLst>
              <a:ext uri="{FF2B5EF4-FFF2-40B4-BE49-F238E27FC236}">
                <a16:creationId xmlns:a16="http://schemas.microsoft.com/office/drawing/2014/main" id="{732B118E-743F-FCC7-B648-D5A5B0D50D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014453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2148</Words>
  <Application>Microsoft Macintosh PowerPoint</Application>
  <PresentationFormat>Custom</PresentationFormat>
  <Paragraphs>219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Avenir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White</vt:lpstr>
      <vt:lpstr>Geospatial Data Carpentry Workshop: : CHEAT SHEET </vt:lpstr>
      <vt:lpstr>Geospatial Data Carpentry Workshop: : CHEAT SHEET </vt:lpstr>
      <vt:lpstr>Geospatial Data Carpentry Workshop: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Clémentine Cottineau</cp:lastModifiedBy>
  <cp:revision>12</cp:revision>
  <dcterms:modified xsi:type="dcterms:W3CDTF">2024-05-13T11:33:45Z</dcterms:modified>
</cp:coreProperties>
</file>