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60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BDD4"/>
    <a:srgbClr val="65A0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/>
    <p:restoredTop sz="94551"/>
  </p:normalViewPr>
  <p:slideViewPr>
    <p:cSldViewPr snapToGrid="0" snapToObjects="1">
      <p:cViewPr varScale="1">
        <p:scale>
          <a:sx n="64" d="100"/>
          <a:sy n="64" d="100"/>
        </p:scale>
        <p:origin x="21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rstudio.com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hyperlink" Target="http://rstudio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8" name="YOUR LOGO…"/>
          <p:cNvSpPr/>
          <p:nvPr/>
        </p:nvSpPr>
        <p:spPr>
          <a:xfrm>
            <a:off x="237111" y="10073378"/>
            <a:ext cx="1757945" cy="528270"/>
          </a:xfrm>
          <a:prstGeom prst="roundRect">
            <a:avLst>
              <a:gd name="adj" fmla="val 36061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sz="1600"/>
              <a:t>YOUR LOGO</a:t>
            </a:r>
          </a:p>
          <a:p>
            <a:pPr algn="ctr">
              <a:lnSpc>
                <a:spcPct val="90000"/>
              </a:lnSpc>
              <a:spcBef>
                <a:spcPts val="0"/>
              </a:spcBef>
              <a:defRPr>
                <a:solidFill>
                  <a:srgbClr val="407AA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(optional)</a:t>
            </a:r>
          </a:p>
        </p:txBody>
      </p:sp>
      <p:sp>
        <p:nvSpPr>
          <p:cNvPr id="149" name="Basics"/>
          <p:cNvSpPr txBox="1"/>
          <p:nvPr/>
        </p:nvSpPr>
        <p:spPr>
          <a:xfrm>
            <a:off x="282688" y="1265085"/>
            <a:ext cx="1577355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Raster Data</a:t>
            </a:r>
            <a:endParaRPr dirty="0"/>
          </a:p>
        </p:txBody>
      </p:sp>
      <p:sp>
        <p:nvSpPr>
          <p:cNvPr id="150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>
            <a:normAutofit fontScale="90000"/>
          </a:bodyPr>
          <a:lstStyle/>
          <a:p>
            <a:r>
              <a:rPr lang="en-US" dirty="0"/>
              <a:t>Geospatial Data Carpentry Workshop: : </a:t>
            </a:r>
            <a:r>
              <a:rPr lang="en-US"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RStudio® is a trademark of RStudio, Inc.  •  </a:t>
            </a:r>
            <a:r>
              <a:rPr dirty="0">
                <a:hlinkClick r:id="rId2"/>
              </a:rPr>
              <a:t>CC BY SA</a:t>
            </a:r>
            <a:r>
              <a:rPr dirty="0"/>
              <a:t> Your Name •  </a:t>
            </a:r>
            <a:r>
              <a:rPr dirty="0">
                <a:hlinkClick r:id="rId3"/>
              </a:rPr>
              <a:t>your@email.com</a:t>
            </a:r>
            <a:r>
              <a:rPr dirty="0"/>
              <a:t>  •  844-448-1212 • </a:t>
            </a:r>
            <a:r>
              <a:rPr dirty="0">
                <a:hlinkClick r:id="rId4"/>
              </a:rPr>
              <a:t>your.website.com</a:t>
            </a:r>
            <a:r>
              <a:rPr dirty="0"/>
              <a:t> •  Learn more at </a:t>
            </a:r>
            <a:r>
              <a:rPr b="1" dirty="0"/>
              <a:t>webpage or vignette</a:t>
            </a:r>
            <a:r>
              <a:rPr dirty="0"/>
              <a:t>   •  package version  0.5.0 •  Updated: </a:t>
            </a:r>
            <a:r>
              <a:rPr lang="en-US" dirty="0"/>
              <a:t>2024-05</a:t>
            </a:r>
            <a:endParaRPr dirty="0"/>
          </a:p>
        </p:txBody>
      </p:sp>
      <p:sp>
        <p:nvSpPr>
          <p:cNvPr id="153" name="Line"/>
          <p:cNvSpPr/>
          <p:nvPr/>
        </p:nvSpPr>
        <p:spPr>
          <a:xfrm flipV="1">
            <a:off x="291339" y="1206818"/>
            <a:ext cx="6534256" cy="1238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327" name="rstudio.png">
            <a:extLst>
              <a:ext uri="{FF2B5EF4-FFF2-40B4-BE49-F238E27FC236}">
                <a16:creationId xmlns:a16="http://schemas.microsoft.com/office/drawing/2014/main" id="{691BDA71-3F31-3049-2135-69A54397071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90309" y="200407"/>
            <a:ext cx="1191032" cy="1372022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Line">
            <a:extLst>
              <a:ext uri="{FF2B5EF4-FFF2-40B4-BE49-F238E27FC236}">
                <a16:creationId xmlns:a16="http://schemas.microsoft.com/office/drawing/2014/main" id="{A55C42FB-38D0-B409-5475-A3DACD0262AC}"/>
              </a:ext>
            </a:extLst>
          </p:cNvPr>
          <p:cNvSpPr/>
          <p:nvPr/>
        </p:nvSpPr>
        <p:spPr>
          <a:xfrm>
            <a:off x="339526" y="1625525"/>
            <a:ext cx="6452409" cy="13594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" name="FONTS">
            <a:extLst>
              <a:ext uri="{FF2B5EF4-FFF2-40B4-BE49-F238E27FC236}">
                <a16:creationId xmlns:a16="http://schemas.microsoft.com/office/drawing/2014/main" id="{1815B13E-051D-1E3E-6134-2940A808D3C0}"/>
              </a:ext>
            </a:extLst>
          </p:cNvPr>
          <p:cNvSpPr txBox="1"/>
          <p:nvPr/>
        </p:nvSpPr>
        <p:spPr>
          <a:xfrm>
            <a:off x="307965" y="1689283"/>
            <a:ext cx="99065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TERRA BASICS</a:t>
            </a:r>
            <a:endParaRPr dirty="0"/>
          </a:p>
        </p:txBody>
      </p:sp>
      <p:pic>
        <p:nvPicPr>
          <p:cNvPr id="1026" name="Picture 2" descr="Shifting from Raster to Terra | OHI">
            <a:extLst>
              <a:ext uri="{FF2B5EF4-FFF2-40B4-BE49-F238E27FC236}">
                <a16:creationId xmlns:a16="http://schemas.microsoft.com/office/drawing/2014/main" id="{6B96358A-0F00-9B9A-0113-0A195EA3B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254" y="4285680"/>
            <a:ext cx="644504" cy="72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Line">
            <a:extLst>
              <a:ext uri="{FF2B5EF4-FFF2-40B4-BE49-F238E27FC236}">
                <a16:creationId xmlns:a16="http://schemas.microsoft.com/office/drawing/2014/main" id="{9EE0707E-CE92-BD25-6670-341B9C5E841D}"/>
              </a:ext>
            </a:extLst>
          </p:cNvPr>
          <p:cNvSpPr/>
          <p:nvPr/>
        </p:nvSpPr>
        <p:spPr>
          <a:xfrm>
            <a:off x="270503" y="9818451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6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959675A3-30CC-FCCA-6C89-B5B32622FEA3}"/>
              </a:ext>
            </a:extLst>
          </p:cNvPr>
          <p:cNvSpPr txBox="1"/>
          <p:nvPr/>
        </p:nvSpPr>
        <p:spPr>
          <a:xfrm>
            <a:off x="440594" y="1946309"/>
            <a:ext cx="2913244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>
                <a:latin typeface="Source Sans Pro"/>
                <a:ea typeface="Source Sans Pro"/>
                <a:cs typeface="Source Sans Pro"/>
                <a:sym typeface="Source Sans Pro"/>
              </a:rPr>
              <a:t>describe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(x, ...) Describe the properties</a:t>
            </a:r>
            <a:b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of spatial data in a file.</a:t>
            </a:r>
            <a:endParaRPr lang="en-US" dirty="0">
              <a:latin typeface="+mn-lt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7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5706579C-9E51-CB40-957E-8906EF3577B6}"/>
              </a:ext>
            </a:extLst>
          </p:cNvPr>
          <p:cNvSpPr txBox="1"/>
          <p:nvPr/>
        </p:nvSpPr>
        <p:spPr>
          <a:xfrm>
            <a:off x="440594" y="2491621"/>
            <a:ext cx="2913244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rast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(x,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nrows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ncols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,…) Create a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SpatRaster</a:t>
            </a:r>
            <a:r>
              <a:rPr lang="en-US" dirty="0"/>
              <a:t>, 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from scratch, from a filename, or from another object.</a:t>
            </a:r>
          </a:p>
        </p:txBody>
      </p:sp>
      <p:sp>
        <p:nvSpPr>
          <p:cNvPr id="58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3CF756A9-EC98-702D-8C0C-F5A89972A74B}"/>
              </a:ext>
            </a:extLst>
          </p:cNvPr>
          <p:cNvSpPr txBox="1"/>
          <p:nvPr/>
        </p:nvSpPr>
        <p:spPr>
          <a:xfrm>
            <a:off x="440594" y="3145563"/>
            <a:ext cx="2913244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>
                <a:latin typeface="Source Sans Pro"/>
                <a:ea typeface="Source Sans Pro"/>
                <a:cs typeface="Source Sans Pro"/>
                <a:sym typeface="Source Sans Pro"/>
              </a:rPr>
              <a:t>summary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(x, …) Compute summary statistics (min, max, mean, and quartiles). A sample of cells is used for very large files.</a:t>
            </a:r>
          </a:p>
        </p:txBody>
      </p:sp>
      <p:sp>
        <p:nvSpPr>
          <p:cNvPr id="59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0D6B090C-C865-C8C3-FEAC-5773913A94F4}"/>
              </a:ext>
            </a:extLst>
          </p:cNvPr>
          <p:cNvSpPr txBox="1"/>
          <p:nvPr/>
        </p:nvSpPr>
        <p:spPr>
          <a:xfrm>
            <a:off x="440594" y="3799505"/>
            <a:ext cx="2913244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>
                <a:latin typeface="Source Sans Pro"/>
                <a:ea typeface="Source Sans Pro"/>
                <a:cs typeface="Source Sans Pro"/>
                <a:sym typeface="Source Sans Pro"/>
              </a:rPr>
              <a:t>values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(x,…) Get the cell values of a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SpatRaster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or the attributes of a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SpatVector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  <p:sp>
        <p:nvSpPr>
          <p:cNvPr id="60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6A3098B8-E088-2CB8-E74C-83B11664D2DE}"/>
              </a:ext>
            </a:extLst>
          </p:cNvPr>
          <p:cNvSpPr txBox="1"/>
          <p:nvPr/>
        </p:nvSpPr>
        <p:spPr>
          <a:xfrm>
            <a:off x="440594" y="4862938"/>
            <a:ext cx="2913244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as.data.frame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(x,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xy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=FALSE,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geom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, na.rm=NA, …) Coerce a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SpatRaster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or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SpatVector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to a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data.frame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  <p:sp>
        <p:nvSpPr>
          <p:cNvPr id="128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CD63FA72-94E9-E9DA-BC4E-1CBDA60A24B1}"/>
              </a:ext>
            </a:extLst>
          </p:cNvPr>
          <p:cNvSpPr txBox="1"/>
          <p:nvPr/>
        </p:nvSpPr>
        <p:spPr>
          <a:xfrm>
            <a:off x="440594" y="6733520"/>
            <a:ext cx="2913244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crs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(x, …) Get or set the coordinate reference system of a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SpatRaster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or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SpatVector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  <p:sp>
        <p:nvSpPr>
          <p:cNvPr id="130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9ADC83CB-86BD-955F-3423-303FC4D9782B}"/>
              </a:ext>
            </a:extLst>
          </p:cNvPr>
          <p:cNvSpPr txBox="1"/>
          <p:nvPr/>
        </p:nvSpPr>
        <p:spPr>
          <a:xfrm>
            <a:off x="440594" y="5516880"/>
            <a:ext cx="2913244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>
                <a:latin typeface="Source Sans Pro"/>
                <a:ea typeface="Source Sans Pro"/>
                <a:cs typeface="Source Sans Pro"/>
                <a:sym typeface="Source Sans Pro"/>
              </a:rPr>
              <a:t>minmax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(x, …) and </a:t>
            </a: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setminmax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(x, …)  Get or compute the min and max cell values.</a:t>
            </a:r>
          </a:p>
        </p:txBody>
      </p:sp>
      <p:sp>
        <p:nvSpPr>
          <p:cNvPr id="131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9FB52549-8D4F-153E-94BD-C87C922BB389}"/>
              </a:ext>
            </a:extLst>
          </p:cNvPr>
          <p:cNvSpPr txBox="1"/>
          <p:nvPr/>
        </p:nvSpPr>
        <p:spPr>
          <a:xfrm>
            <a:off x="440594" y="5982045"/>
            <a:ext cx="2537609" cy="775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nlyr</a:t>
            </a:r>
            <a:r>
              <a:rPr lang="en-US" b="0" dirty="0"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x, …)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Get the number of rows (</a:t>
            </a: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nrow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), columns (</a:t>
            </a: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ncol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), cells (</a:t>
            </a: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ncell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), layers (</a:t>
            </a: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nlyr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), resolution (</a:t>
            </a:r>
            <a:r>
              <a:rPr lang="en-US" b="1" dirty="0">
                <a:latin typeface="Source Sans Pro"/>
                <a:ea typeface="Source Sans Pro"/>
                <a:cs typeface="Source Sans Pro"/>
                <a:sym typeface="Source Sans Pro"/>
              </a:rPr>
              <a:t>res</a:t>
            </a:r>
            <a:r>
              <a:rPr lang="en-US" b="0" dirty="0">
                <a:latin typeface="Source Sans Pro"/>
                <a:ea typeface="Source Sans Pro"/>
                <a:cs typeface="Source Sans Pro"/>
                <a:sym typeface="Source Sans Pro"/>
              </a:rPr>
              <a:t>),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and other dimensions of a </a:t>
            </a:r>
            <a:r>
              <a:rPr lang="en-US" b="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SpatRaster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  <p:sp>
        <p:nvSpPr>
          <p:cNvPr id="133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3003ED7F-E640-11EE-157F-E5271A063E5D}"/>
              </a:ext>
            </a:extLst>
          </p:cNvPr>
          <p:cNvSpPr txBox="1"/>
          <p:nvPr/>
        </p:nvSpPr>
        <p:spPr>
          <a:xfrm>
            <a:off x="440594" y="7346374"/>
            <a:ext cx="2982780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>
                <a:latin typeface="Source Sans Pro"/>
                <a:ea typeface="Source Sans Pro"/>
                <a:cs typeface="Source Sans Pro"/>
                <a:sym typeface="Source Sans Pro"/>
              </a:rPr>
              <a:t>project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(x, y, …)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Change the coordinate reference system ("project") of a </a:t>
            </a:r>
            <a:r>
              <a:rPr lang="en-US" b="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SpatVector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SpatRaster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or a matrix with coordinates.</a:t>
            </a:r>
          </a:p>
        </p:txBody>
      </p:sp>
      <p:sp>
        <p:nvSpPr>
          <p:cNvPr id="134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9A16A2CC-49C0-AA5E-53B2-8FC463804073}"/>
              </a:ext>
            </a:extLst>
          </p:cNvPr>
          <p:cNvSpPr txBox="1"/>
          <p:nvPr/>
        </p:nvSpPr>
        <p:spPr>
          <a:xfrm>
            <a:off x="440594" y="7966449"/>
            <a:ext cx="2982780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ext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(x</a:t>
            </a:r>
            <a:r>
              <a:rPr lang="en-US" dirty="0"/>
              <a:t>,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…)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Get a </a:t>
            </a:r>
            <a:r>
              <a:rPr lang="en-US" b="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SpatExtent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of a </a:t>
            </a:r>
            <a:r>
              <a:rPr lang="en-US" b="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SpatRaster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SpatVector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or other spatial objects.</a:t>
            </a:r>
          </a:p>
        </p:txBody>
      </p:sp>
      <p:sp>
        <p:nvSpPr>
          <p:cNvPr id="135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AB0C55FF-6B16-EC49-F6F9-0712DE2DB699}"/>
              </a:ext>
            </a:extLst>
          </p:cNvPr>
          <p:cNvSpPr txBox="1"/>
          <p:nvPr/>
        </p:nvSpPr>
        <p:spPr>
          <a:xfrm>
            <a:off x="440594" y="8454192"/>
            <a:ext cx="2982780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writeRaster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x,filename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,…)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Write a </a:t>
            </a:r>
            <a:r>
              <a:rPr lang="en-US" b="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SpatRaster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to a file.</a:t>
            </a:r>
          </a:p>
        </p:txBody>
      </p:sp>
      <p:sp>
        <p:nvSpPr>
          <p:cNvPr id="136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B19EE7F1-B41C-D933-E8BC-2DF797FBE893}"/>
              </a:ext>
            </a:extLst>
          </p:cNvPr>
          <p:cNvSpPr txBox="1"/>
          <p:nvPr/>
        </p:nvSpPr>
        <p:spPr>
          <a:xfrm>
            <a:off x="440594" y="8941930"/>
            <a:ext cx="2982780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plotRGB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x,filename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,…)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Make a Red-Green-Blue plot based on three layers in a </a:t>
            </a:r>
            <a:r>
              <a:rPr lang="en-US" b="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SpatRaster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  <p:sp>
        <p:nvSpPr>
          <p:cNvPr id="138" name="FONTS">
            <a:extLst>
              <a:ext uri="{FF2B5EF4-FFF2-40B4-BE49-F238E27FC236}">
                <a16:creationId xmlns:a16="http://schemas.microsoft.com/office/drawing/2014/main" id="{70ACB426-8175-D7B3-B422-46FDBB757E60}"/>
              </a:ext>
            </a:extLst>
          </p:cNvPr>
          <p:cNvSpPr txBox="1"/>
          <p:nvPr/>
        </p:nvSpPr>
        <p:spPr>
          <a:xfrm>
            <a:off x="3621837" y="1719422"/>
            <a:ext cx="107080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VISUALIZATION</a:t>
            </a:r>
            <a:endParaRPr dirty="0"/>
          </a:p>
        </p:txBody>
      </p:sp>
      <p:sp>
        <p:nvSpPr>
          <p:cNvPr id="141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B33FFE98-D181-865B-5A73-10F87A45B57E}"/>
              </a:ext>
            </a:extLst>
          </p:cNvPr>
          <p:cNvSpPr txBox="1"/>
          <p:nvPr/>
        </p:nvSpPr>
        <p:spPr>
          <a:xfrm>
            <a:off x="3842815" y="1929736"/>
            <a:ext cx="2982780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>
                <a:latin typeface="Source Sans Pro"/>
                <a:ea typeface="Source Sans Pro"/>
                <a:cs typeface="Source Sans Pro"/>
                <a:sym typeface="Source Sans Pro"/>
              </a:rPr>
              <a:t>ggplot2::</a:t>
            </a: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geom_raster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(x,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aes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(fill=z), …)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Draw a raster plot.</a:t>
            </a:r>
          </a:p>
        </p:txBody>
      </p:sp>
      <p:sp>
        <p:nvSpPr>
          <p:cNvPr id="142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EDCA90E8-CF9C-344D-8386-1E6938B88E79}"/>
              </a:ext>
            </a:extLst>
          </p:cNvPr>
          <p:cNvSpPr txBox="1"/>
          <p:nvPr/>
        </p:nvSpPr>
        <p:spPr>
          <a:xfrm>
            <a:off x="3809155" y="2385041"/>
            <a:ext cx="2982780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>
                <a:latin typeface="Source Sans Pro"/>
                <a:ea typeface="Source Sans Pro"/>
                <a:cs typeface="Source Sans Pro"/>
                <a:sym typeface="Source Sans Pro"/>
              </a:rPr>
              <a:t>ggplot2::</a:t>
            </a: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coord_equal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(ratio = 1,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xlim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= NULL,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ylim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= NULL, …)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Cartesian coordinates with fixed "aspect ratio"</a:t>
            </a:r>
          </a:p>
        </p:txBody>
      </p:sp>
      <p:sp>
        <p:nvSpPr>
          <p:cNvPr id="143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46AB14AC-55FB-BF2A-2828-CDDFC728BAAD}"/>
              </a:ext>
            </a:extLst>
          </p:cNvPr>
          <p:cNvSpPr txBox="1"/>
          <p:nvPr/>
        </p:nvSpPr>
        <p:spPr>
          <a:xfrm>
            <a:off x="3785144" y="3022601"/>
            <a:ext cx="2982780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Terrain.colors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(n, alpha, rev=FALSE)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Create a vector of n contiguous colors</a:t>
            </a:r>
          </a:p>
        </p:txBody>
      </p:sp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952FBA27-4A08-BCC0-6B9B-F9DDC1A115A2}"/>
              </a:ext>
            </a:extLst>
          </p:cNvPr>
          <p:cNvGrpSpPr/>
          <p:nvPr/>
        </p:nvGrpSpPr>
        <p:grpSpPr>
          <a:xfrm>
            <a:off x="2913446" y="6033593"/>
            <a:ext cx="363579" cy="353781"/>
            <a:chOff x="4589421" y="4622799"/>
            <a:chExt cx="2059596" cy="2004092"/>
          </a:xfrm>
        </p:grpSpPr>
        <p:sp>
          <p:nvSpPr>
            <p:cNvPr id="1024" name="Rectangle 1023">
              <a:extLst>
                <a:ext uri="{FF2B5EF4-FFF2-40B4-BE49-F238E27FC236}">
                  <a16:creationId xmlns:a16="http://schemas.microsoft.com/office/drawing/2014/main" id="{AEF6FE2E-037C-BCEE-0F9D-F8657B645788}"/>
                </a:ext>
              </a:extLst>
            </p:cNvPr>
            <p:cNvSpPr/>
            <p:nvPr/>
          </p:nvSpPr>
          <p:spPr>
            <a:xfrm>
              <a:off x="4597399" y="4622799"/>
              <a:ext cx="460359" cy="460359"/>
            </a:xfrm>
            <a:prstGeom prst="rect">
              <a:avLst/>
            </a:prstGeom>
            <a:solidFill>
              <a:srgbClr val="96BDD4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DE6EFB24-9733-A1CC-B7F3-04B1270E1169}"/>
                </a:ext>
              </a:extLst>
            </p:cNvPr>
            <p:cNvSpPr/>
            <p:nvPr/>
          </p:nvSpPr>
          <p:spPr>
            <a:xfrm>
              <a:off x="5122826" y="4622799"/>
              <a:ext cx="460359" cy="460359"/>
            </a:xfrm>
            <a:prstGeom prst="rect">
              <a:avLst/>
            </a:prstGeom>
            <a:solidFill>
              <a:srgbClr val="96BDD4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27" name="Rectangle 1026">
              <a:extLst>
                <a:ext uri="{FF2B5EF4-FFF2-40B4-BE49-F238E27FC236}">
                  <a16:creationId xmlns:a16="http://schemas.microsoft.com/office/drawing/2014/main" id="{8A50D61E-555B-773E-0C93-7D3ACAEEE386}"/>
                </a:ext>
              </a:extLst>
            </p:cNvPr>
            <p:cNvSpPr/>
            <p:nvPr/>
          </p:nvSpPr>
          <p:spPr>
            <a:xfrm>
              <a:off x="5646701" y="4622799"/>
              <a:ext cx="460359" cy="460359"/>
            </a:xfrm>
            <a:prstGeom prst="rect">
              <a:avLst/>
            </a:prstGeom>
            <a:solidFill>
              <a:srgbClr val="96BDD4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28" name="Rectangle 1027">
              <a:extLst>
                <a:ext uri="{FF2B5EF4-FFF2-40B4-BE49-F238E27FC236}">
                  <a16:creationId xmlns:a16="http://schemas.microsoft.com/office/drawing/2014/main" id="{E5FB59DA-987A-A7B4-562A-5F50ED15F136}"/>
                </a:ext>
              </a:extLst>
            </p:cNvPr>
            <p:cNvSpPr/>
            <p:nvPr/>
          </p:nvSpPr>
          <p:spPr>
            <a:xfrm>
              <a:off x="6188658" y="4622799"/>
              <a:ext cx="460359" cy="460359"/>
            </a:xfrm>
            <a:prstGeom prst="rect">
              <a:avLst/>
            </a:prstGeom>
            <a:solidFill>
              <a:srgbClr val="96BDD4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30" name="Rectangle 1029">
              <a:extLst>
                <a:ext uri="{FF2B5EF4-FFF2-40B4-BE49-F238E27FC236}">
                  <a16:creationId xmlns:a16="http://schemas.microsoft.com/office/drawing/2014/main" id="{73DEA2BA-2CC8-0B9A-17D8-8BC7A72FB02D}"/>
                </a:ext>
              </a:extLst>
            </p:cNvPr>
            <p:cNvSpPr/>
            <p:nvPr/>
          </p:nvSpPr>
          <p:spPr>
            <a:xfrm>
              <a:off x="4597399" y="5132604"/>
              <a:ext cx="460359" cy="460359"/>
            </a:xfrm>
            <a:prstGeom prst="rect">
              <a:avLst/>
            </a:prstGeom>
            <a:solidFill>
              <a:srgbClr val="96BDD4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31" name="Rectangle 1030">
              <a:extLst>
                <a:ext uri="{FF2B5EF4-FFF2-40B4-BE49-F238E27FC236}">
                  <a16:creationId xmlns:a16="http://schemas.microsoft.com/office/drawing/2014/main" id="{F88051AA-CF0C-0BB0-A666-27AFA95FFB3B}"/>
                </a:ext>
              </a:extLst>
            </p:cNvPr>
            <p:cNvSpPr/>
            <p:nvPr/>
          </p:nvSpPr>
          <p:spPr>
            <a:xfrm>
              <a:off x="5122826" y="5132604"/>
              <a:ext cx="460359" cy="460359"/>
            </a:xfrm>
            <a:prstGeom prst="rect">
              <a:avLst/>
            </a:prstGeom>
            <a:solidFill>
              <a:srgbClr val="96BDD4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1B329FBB-3BFC-F7C2-95A6-68A3635BD3FB}"/>
                </a:ext>
              </a:extLst>
            </p:cNvPr>
            <p:cNvSpPr/>
            <p:nvPr/>
          </p:nvSpPr>
          <p:spPr>
            <a:xfrm>
              <a:off x="5646701" y="5132604"/>
              <a:ext cx="460359" cy="460359"/>
            </a:xfrm>
            <a:prstGeom prst="rect">
              <a:avLst/>
            </a:prstGeom>
            <a:solidFill>
              <a:srgbClr val="96BDD4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33" name="Rectangle 1032">
              <a:extLst>
                <a:ext uri="{FF2B5EF4-FFF2-40B4-BE49-F238E27FC236}">
                  <a16:creationId xmlns:a16="http://schemas.microsoft.com/office/drawing/2014/main" id="{5EF7D3F5-D9E0-7797-3533-3CC5FA0CE7B5}"/>
                </a:ext>
              </a:extLst>
            </p:cNvPr>
            <p:cNvSpPr/>
            <p:nvPr/>
          </p:nvSpPr>
          <p:spPr>
            <a:xfrm>
              <a:off x="6188658" y="5132604"/>
              <a:ext cx="460359" cy="460359"/>
            </a:xfrm>
            <a:prstGeom prst="rect">
              <a:avLst/>
            </a:prstGeom>
            <a:solidFill>
              <a:srgbClr val="96BDD4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34" name="Rectangle 1033">
              <a:extLst>
                <a:ext uri="{FF2B5EF4-FFF2-40B4-BE49-F238E27FC236}">
                  <a16:creationId xmlns:a16="http://schemas.microsoft.com/office/drawing/2014/main" id="{1389E360-780A-B3F3-69B6-5A17DA61F5AC}"/>
                </a:ext>
              </a:extLst>
            </p:cNvPr>
            <p:cNvSpPr/>
            <p:nvPr/>
          </p:nvSpPr>
          <p:spPr>
            <a:xfrm>
              <a:off x="4589421" y="5656727"/>
              <a:ext cx="460359" cy="460359"/>
            </a:xfrm>
            <a:prstGeom prst="rect">
              <a:avLst/>
            </a:prstGeom>
            <a:solidFill>
              <a:srgbClr val="96BDD4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7B679495-6701-FF2D-92DF-E0EE7E307BE2}"/>
                </a:ext>
              </a:extLst>
            </p:cNvPr>
            <p:cNvSpPr/>
            <p:nvPr/>
          </p:nvSpPr>
          <p:spPr>
            <a:xfrm>
              <a:off x="5114848" y="5656727"/>
              <a:ext cx="460359" cy="460359"/>
            </a:xfrm>
            <a:prstGeom prst="rect">
              <a:avLst/>
            </a:prstGeom>
            <a:solidFill>
              <a:srgbClr val="96BDD4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F595473F-A14C-2812-F789-2BD98B16BD37}"/>
                </a:ext>
              </a:extLst>
            </p:cNvPr>
            <p:cNvSpPr/>
            <p:nvPr/>
          </p:nvSpPr>
          <p:spPr>
            <a:xfrm>
              <a:off x="5638723" y="5656727"/>
              <a:ext cx="460359" cy="460359"/>
            </a:xfrm>
            <a:prstGeom prst="rect">
              <a:avLst/>
            </a:prstGeom>
            <a:solidFill>
              <a:srgbClr val="96BDD4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37" name="Rectangle 1036">
              <a:extLst>
                <a:ext uri="{FF2B5EF4-FFF2-40B4-BE49-F238E27FC236}">
                  <a16:creationId xmlns:a16="http://schemas.microsoft.com/office/drawing/2014/main" id="{BE1EF103-3D12-DAB5-466C-2947CAD40EA5}"/>
                </a:ext>
              </a:extLst>
            </p:cNvPr>
            <p:cNvSpPr/>
            <p:nvPr/>
          </p:nvSpPr>
          <p:spPr>
            <a:xfrm>
              <a:off x="6180680" y="5656727"/>
              <a:ext cx="460359" cy="460359"/>
            </a:xfrm>
            <a:prstGeom prst="rect">
              <a:avLst/>
            </a:prstGeom>
            <a:solidFill>
              <a:srgbClr val="96BDD4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38" name="Rectangle 1037">
              <a:extLst>
                <a:ext uri="{FF2B5EF4-FFF2-40B4-BE49-F238E27FC236}">
                  <a16:creationId xmlns:a16="http://schemas.microsoft.com/office/drawing/2014/main" id="{668325BE-CDF9-A939-A672-34208236BF66}"/>
                </a:ext>
              </a:extLst>
            </p:cNvPr>
            <p:cNvSpPr/>
            <p:nvPr/>
          </p:nvSpPr>
          <p:spPr>
            <a:xfrm>
              <a:off x="4589421" y="6166532"/>
              <a:ext cx="460359" cy="460359"/>
            </a:xfrm>
            <a:prstGeom prst="rect">
              <a:avLst/>
            </a:prstGeom>
            <a:solidFill>
              <a:srgbClr val="96BDD4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39" name="Rectangle 1038">
              <a:extLst>
                <a:ext uri="{FF2B5EF4-FFF2-40B4-BE49-F238E27FC236}">
                  <a16:creationId xmlns:a16="http://schemas.microsoft.com/office/drawing/2014/main" id="{362E46E2-DBFE-7D4C-7A2F-99B935A5203F}"/>
                </a:ext>
              </a:extLst>
            </p:cNvPr>
            <p:cNvSpPr/>
            <p:nvPr/>
          </p:nvSpPr>
          <p:spPr>
            <a:xfrm>
              <a:off x="5114848" y="6166532"/>
              <a:ext cx="460359" cy="460359"/>
            </a:xfrm>
            <a:prstGeom prst="rect">
              <a:avLst/>
            </a:prstGeom>
            <a:solidFill>
              <a:srgbClr val="96BDD4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40" name="Rectangle 1039">
              <a:extLst>
                <a:ext uri="{FF2B5EF4-FFF2-40B4-BE49-F238E27FC236}">
                  <a16:creationId xmlns:a16="http://schemas.microsoft.com/office/drawing/2014/main" id="{2F808EBF-D6A9-4D6B-8CF6-923EA3B4E16E}"/>
                </a:ext>
              </a:extLst>
            </p:cNvPr>
            <p:cNvSpPr/>
            <p:nvPr/>
          </p:nvSpPr>
          <p:spPr>
            <a:xfrm>
              <a:off x="5638723" y="6166532"/>
              <a:ext cx="460359" cy="460359"/>
            </a:xfrm>
            <a:prstGeom prst="rect">
              <a:avLst/>
            </a:prstGeom>
            <a:solidFill>
              <a:srgbClr val="96BDD4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41" name="Rectangle 1040">
              <a:extLst>
                <a:ext uri="{FF2B5EF4-FFF2-40B4-BE49-F238E27FC236}">
                  <a16:creationId xmlns:a16="http://schemas.microsoft.com/office/drawing/2014/main" id="{DB22FBBD-2DD7-9BAF-8261-99F06B5CE995}"/>
                </a:ext>
              </a:extLst>
            </p:cNvPr>
            <p:cNvSpPr/>
            <p:nvPr/>
          </p:nvSpPr>
          <p:spPr>
            <a:xfrm>
              <a:off x="6180680" y="6166532"/>
              <a:ext cx="460359" cy="460359"/>
            </a:xfrm>
            <a:prstGeom prst="rect">
              <a:avLst/>
            </a:prstGeom>
            <a:solidFill>
              <a:srgbClr val="96BDD4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044" name="Rounded Rectangular Callout 200">
            <a:extLst>
              <a:ext uri="{FF2B5EF4-FFF2-40B4-BE49-F238E27FC236}">
                <a16:creationId xmlns:a16="http://schemas.microsoft.com/office/drawing/2014/main" id="{A4DB7EDC-DAF0-5FF4-6453-6EA794E0AAE3}"/>
              </a:ext>
            </a:extLst>
          </p:cNvPr>
          <p:cNvSpPr/>
          <p:nvPr/>
        </p:nvSpPr>
        <p:spPr>
          <a:xfrm>
            <a:off x="440594" y="4268198"/>
            <a:ext cx="1686816" cy="530552"/>
          </a:xfrm>
          <a:prstGeom prst="wedgeRoundRectCallout">
            <a:avLst>
              <a:gd name="adj1" fmla="val 30677"/>
              <a:gd name="adj2" fmla="val 73880"/>
              <a:gd name="adj3" fmla="val 16667"/>
            </a:avLst>
          </a:prstGeom>
          <a:solidFill>
            <a:srgbClr val="65A0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 If TRUE, coordinates are included</a:t>
            </a:r>
          </a:p>
        </p:txBody>
      </p:sp>
      <p:pic>
        <p:nvPicPr>
          <p:cNvPr id="1046" name="Picture 7">
            <a:extLst>
              <a:ext uri="{FF2B5EF4-FFF2-40B4-BE49-F238E27FC236}">
                <a16:creationId xmlns:a16="http://schemas.microsoft.com/office/drawing/2014/main" id="{F5E3E777-AD5F-0651-1B87-8E39CBA7EB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8" t="17271" r="25232" b="23539"/>
          <a:stretch/>
        </p:blipFill>
        <p:spPr bwMode="auto">
          <a:xfrm>
            <a:off x="3809156" y="3501288"/>
            <a:ext cx="2922420" cy="159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418841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405</Words>
  <Application>Microsoft Macintosh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Avenir</vt:lpstr>
      <vt:lpstr>Helvetica Light</vt:lpstr>
      <vt:lpstr>Source Sans Pro</vt:lpstr>
      <vt:lpstr>Source Sans Pro Light</vt:lpstr>
      <vt:lpstr>Source Sans Pro Semibold</vt:lpstr>
      <vt:lpstr>White</vt:lpstr>
      <vt:lpstr>Geospatial Data Carpentry Workshop: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cp:lastModifiedBy>Claudiu Forgaci</cp:lastModifiedBy>
  <cp:revision>18</cp:revision>
  <dcterms:modified xsi:type="dcterms:W3CDTF">2025-02-02T21:09:00Z</dcterms:modified>
</cp:coreProperties>
</file>