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/>
    <p:restoredTop sz="94551"/>
  </p:normalViewPr>
  <p:slideViewPr>
    <p:cSldViewPr snapToGrid="0" snapToObjects="1">
      <p:cViewPr>
        <p:scale>
          <a:sx n="70" d="100"/>
          <a:sy n="70" d="100"/>
        </p:scale>
        <p:origin x="1864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315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hyperlink" Target="http://rstudio.com" TargetMode="External"/><Relationship Id="rId4" Type="http://schemas.openxmlformats.org/officeDocument/2006/relationships/hyperlink" Target="mailto:info@rstudio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8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 dirty="0"/>
              <a:t>Geospatial Data Carpentry Workshop: : </a:t>
            </a:r>
            <a:r>
              <a:rPr lang="en-US"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/>
              </a:rPr>
              <a:t>CC BY SA</a:t>
            </a:r>
            <a:r>
              <a:t> Your Name •  </a:t>
            </a:r>
            <a:r>
              <a:rPr>
                <a:hlinkClick r:id="rId4"/>
              </a:rPr>
              <a:t>your@email.com</a:t>
            </a:r>
            <a:r>
              <a:t>  •  844-448-1212 • </a:t>
            </a:r>
            <a:r>
              <a:rPr>
                <a:hlinkClick r:id="rId5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189" name="Useful Elements"/>
          <p:cNvSpPr txBox="1"/>
          <p:nvPr/>
        </p:nvSpPr>
        <p:spPr>
          <a:xfrm>
            <a:off x="7151460" y="1265085"/>
            <a:ext cx="156292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Vector data</a:t>
            </a:r>
            <a:endParaRPr dirty="0"/>
          </a:p>
        </p:txBody>
      </p:sp>
      <p:sp>
        <p:nvSpPr>
          <p:cNvPr id="190" name="Line"/>
          <p:cNvSpPr/>
          <p:nvPr/>
        </p:nvSpPr>
        <p:spPr>
          <a:xfrm>
            <a:off x="7124372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93" name="Table"/>
          <p:cNvGraphicFramePr/>
          <p:nvPr>
            <p:extLst>
              <p:ext uri="{D42A27DB-BD31-4B8C-83A1-F6EECF244321}">
                <p14:modId xmlns:p14="http://schemas.microsoft.com/office/powerpoint/2010/main" val="2712365196"/>
              </p:ext>
            </p:extLst>
          </p:nvPr>
        </p:nvGraphicFramePr>
        <p:xfrm>
          <a:off x="14604091" y="9076514"/>
          <a:ext cx="2879093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98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3" name="MOCK TABLES"/>
          <p:cNvSpPr txBox="1"/>
          <p:nvPr/>
        </p:nvSpPr>
        <p:spPr>
          <a:xfrm>
            <a:off x="14405817" y="5303186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204" name="MOCK GRAPHS"/>
          <p:cNvSpPr txBox="1"/>
          <p:nvPr/>
        </p:nvSpPr>
        <p:spPr>
          <a:xfrm>
            <a:off x="14405817" y="7605712"/>
            <a:ext cx="102626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205" name="TABLES"/>
          <p:cNvSpPr txBox="1"/>
          <p:nvPr/>
        </p:nvSpPr>
        <p:spPr>
          <a:xfrm>
            <a:off x="14405817" y="8751826"/>
            <a:ext cx="543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206" name="CODE"/>
          <p:cNvSpPr txBox="1"/>
          <p:nvPr/>
        </p:nvSpPr>
        <p:spPr>
          <a:xfrm>
            <a:off x="14405817" y="3204487"/>
            <a:ext cx="405690" cy="237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sp>
        <p:nvSpPr>
          <p:cNvPr id="207" name="ggplot(mpg, aes(hwy, cty)) +…"/>
          <p:cNvSpPr txBox="1"/>
          <p:nvPr/>
        </p:nvSpPr>
        <p:spPr>
          <a:xfrm>
            <a:off x="14610441" y="3837473"/>
            <a:ext cx="2805496" cy="720765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ggplot</a:t>
            </a:r>
            <a:r>
              <a:rPr dirty="0"/>
              <a:t>(mpg, </a:t>
            </a:r>
            <a:r>
              <a:rPr dirty="0" err="1"/>
              <a:t>aes</a:t>
            </a:r>
            <a:r>
              <a:rPr dirty="0"/>
              <a:t>(</a:t>
            </a:r>
            <a:r>
              <a:rPr dirty="0" err="1"/>
              <a:t>hwy</a:t>
            </a:r>
            <a:r>
              <a:rPr dirty="0"/>
              <a:t>, </a:t>
            </a:r>
            <a:r>
              <a:rPr dirty="0" err="1"/>
              <a:t>cty</a:t>
            </a:r>
            <a:r>
              <a:rPr dirty="0"/>
              <a:t>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  <a:r>
              <a:rPr dirty="0" err="1"/>
              <a:t>geom_point</a:t>
            </a:r>
            <a:r>
              <a:rPr dirty="0"/>
              <a:t>(</a:t>
            </a:r>
            <a:r>
              <a:rPr dirty="0" err="1"/>
              <a:t>aes</a:t>
            </a:r>
            <a:r>
              <a:rPr dirty="0"/>
              <a:t>(size = </a:t>
            </a:r>
            <a:r>
              <a:rPr dirty="0" err="1"/>
              <a:t>fl</a:t>
            </a:r>
            <a:r>
              <a:rPr dirty="0"/>
              <a:t>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  <a:r>
              <a:rPr dirty="0" err="1"/>
              <a:t>geom_smooth</a:t>
            </a:r>
            <a:r>
              <a:rPr dirty="0"/>
              <a:t>(method ="</a:t>
            </a:r>
            <a:r>
              <a:rPr dirty="0" err="1"/>
              <a:t>lm</a:t>
            </a:r>
            <a:r>
              <a:rPr dirty="0"/>
              <a:t>")</a:t>
            </a:r>
          </a:p>
        </p:txBody>
      </p:sp>
      <p:sp>
        <p:nvSpPr>
          <p:cNvPr id="208" name="Where possible, use code that works when run."/>
          <p:cNvSpPr txBox="1"/>
          <p:nvPr/>
        </p:nvSpPr>
        <p:spPr>
          <a:xfrm>
            <a:off x="14563033" y="3368622"/>
            <a:ext cx="2763056" cy="51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rPr dirty="0"/>
              <a:t> 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209" name="can help explain"/>
          <p:cNvSpPr/>
          <p:nvPr/>
        </p:nvSpPr>
        <p:spPr>
          <a:xfrm>
            <a:off x="15573253" y="4461196"/>
            <a:ext cx="879873" cy="636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8" y="0"/>
                </a:moveTo>
                <a:lnTo>
                  <a:pt x="9519" y="4996"/>
                </a:lnTo>
                <a:lnTo>
                  <a:pt x="1832" y="4996"/>
                </a:lnTo>
                <a:cubicBezTo>
                  <a:pt x="822" y="4996"/>
                  <a:pt x="0" y="6247"/>
                  <a:pt x="0" y="7783"/>
                </a:cubicBezTo>
                <a:lnTo>
                  <a:pt x="0" y="18813"/>
                </a:lnTo>
                <a:cubicBezTo>
                  <a:pt x="0" y="20349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49"/>
                  <a:pt x="21600" y="18813"/>
                </a:cubicBezTo>
                <a:lnTo>
                  <a:pt x="21600" y="7783"/>
                </a:lnTo>
                <a:cubicBezTo>
                  <a:pt x="21600" y="6247"/>
                  <a:pt x="20787" y="4996"/>
                  <a:pt x="19778" y="4996"/>
                </a:cubicBezTo>
                <a:lnTo>
                  <a:pt x="11964" y="4996"/>
                </a:lnTo>
                <a:lnTo>
                  <a:pt x="1069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dirty="0"/>
              <a:t>can help explain </a:t>
            </a:r>
          </a:p>
        </p:txBody>
      </p:sp>
      <p:sp>
        <p:nvSpPr>
          <p:cNvPr id="210" name="Word balloons"/>
          <p:cNvSpPr/>
          <p:nvPr/>
        </p:nvSpPr>
        <p:spPr>
          <a:xfrm>
            <a:off x="14604091" y="4456612"/>
            <a:ext cx="879873" cy="640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78" y="0"/>
                </a:moveTo>
                <a:lnTo>
                  <a:pt x="12286" y="4959"/>
                </a:lnTo>
                <a:lnTo>
                  <a:pt x="1832" y="4959"/>
                </a:lnTo>
                <a:cubicBezTo>
                  <a:pt x="822" y="4959"/>
                  <a:pt x="0" y="6200"/>
                  <a:pt x="0" y="7725"/>
                </a:cubicBezTo>
                <a:lnTo>
                  <a:pt x="0" y="18834"/>
                </a:lnTo>
                <a:cubicBezTo>
                  <a:pt x="0" y="20358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8"/>
                  <a:pt x="21600" y="18834"/>
                </a:cubicBezTo>
                <a:lnTo>
                  <a:pt x="21600" y="7725"/>
                </a:lnTo>
                <a:cubicBezTo>
                  <a:pt x="21600" y="6200"/>
                  <a:pt x="20787" y="4959"/>
                  <a:pt x="19778" y="4959"/>
                </a:cubicBezTo>
                <a:lnTo>
                  <a:pt x="15248" y="4959"/>
                </a:lnTo>
                <a:lnTo>
                  <a:pt x="1597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sp>
        <p:nvSpPr>
          <p:cNvPr id="221" name="code"/>
          <p:cNvSpPr/>
          <p:nvPr/>
        </p:nvSpPr>
        <p:spPr>
          <a:xfrm>
            <a:off x="16542414" y="4457028"/>
            <a:ext cx="879873" cy="640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code</a:t>
            </a:r>
          </a:p>
        </p:txBody>
      </p:sp>
      <p:sp>
        <p:nvSpPr>
          <p:cNvPr id="222" name="Line"/>
          <p:cNvSpPr/>
          <p:nvPr/>
        </p:nvSpPr>
        <p:spPr>
          <a:xfrm>
            <a:off x="14364575" y="3172166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4" name="Line"/>
          <p:cNvSpPr/>
          <p:nvPr/>
        </p:nvSpPr>
        <p:spPr>
          <a:xfrm>
            <a:off x="14364575" y="523496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5" name="Line"/>
          <p:cNvSpPr/>
          <p:nvPr/>
        </p:nvSpPr>
        <p:spPr>
          <a:xfrm>
            <a:off x="14364575" y="755616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6" name="Line"/>
          <p:cNvSpPr/>
          <p:nvPr/>
        </p:nvSpPr>
        <p:spPr>
          <a:xfrm>
            <a:off x="14364575" y="87057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262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09951" y="7960462"/>
            <a:ext cx="448425" cy="4485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7" name="Group"/>
          <p:cNvGrpSpPr/>
          <p:nvPr/>
        </p:nvGrpSpPr>
        <p:grpSpPr>
          <a:xfrm>
            <a:off x="16832709" y="7962483"/>
            <a:ext cx="444501" cy="444501"/>
            <a:chOff x="0" y="0"/>
            <a:chExt cx="444500" cy="444500"/>
          </a:xfrm>
        </p:grpSpPr>
        <p:sp>
          <p:nvSpPr>
            <p:cNvPr id="263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272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264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5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6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7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8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69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70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71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273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4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5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6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83" name="Group"/>
          <p:cNvGrpSpPr/>
          <p:nvPr/>
        </p:nvGrpSpPr>
        <p:grpSpPr>
          <a:xfrm>
            <a:off x="16275548" y="7960461"/>
            <a:ext cx="448425" cy="448545"/>
            <a:chOff x="0" y="0"/>
            <a:chExt cx="448424" cy="448544"/>
          </a:xfrm>
        </p:grpSpPr>
        <p:pic>
          <p:nvPicPr>
            <p:cNvPr id="278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9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0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1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2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86" name="Group"/>
          <p:cNvGrpSpPr/>
          <p:nvPr/>
        </p:nvGrpSpPr>
        <p:grpSpPr>
          <a:xfrm>
            <a:off x="15165150" y="7960462"/>
            <a:ext cx="448425" cy="448544"/>
            <a:chOff x="0" y="0"/>
            <a:chExt cx="448424" cy="448543"/>
          </a:xfrm>
        </p:grpSpPr>
        <p:pic>
          <p:nvPicPr>
            <p:cNvPr id="284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5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15720349" y="7960462"/>
            <a:ext cx="448425" cy="448544"/>
            <a:chOff x="0" y="0"/>
            <a:chExt cx="448424" cy="448543"/>
          </a:xfrm>
        </p:grpSpPr>
        <p:pic>
          <p:nvPicPr>
            <p:cNvPr id="287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8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91" name="Line">
            <a:extLst>
              <a:ext uri="{FF2B5EF4-FFF2-40B4-BE49-F238E27FC236}">
                <a16:creationId xmlns:a16="http://schemas.microsoft.com/office/drawing/2014/main" id="{0462D4C8-9856-1847-B067-4CC280BE2E9A}"/>
              </a:ext>
            </a:extLst>
          </p:cNvPr>
          <p:cNvSpPr/>
          <p:nvPr/>
        </p:nvSpPr>
        <p:spPr>
          <a:xfrm>
            <a:off x="14766715" y="6947837"/>
            <a:ext cx="139607" cy="3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2" name="Line">
            <a:extLst>
              <a:ext uri="{FF2B5EF4-FFF2-40B4-BE49-F238E27FC236}">
                <a16:creationId xmlns:a16="http://schemas.microsoft.com/office/drawing/2014/main" id="{98509E77-091E-7E49-AE22-7375C02ABC6D}"/>
              </a:ext>
            </a:extLst>
          </p:cNvPr>
          <p:cNvSpPr/>
          <p:nvPr/>
        </p:nvSpPr>
        <p:spPr>
          <a:xfrm>
            <a:off x="15363298" y="6947837"/>
            <a:ext cx="139608" cy="3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93" name="Table">
            <a:extLst>
              <a:ext uri="{FF2B5EF4-FFF2-40B4-BE49-F238E27FC236}">
                <a16:creationId xmlns:a16="http://schemas.microsoft.com/office/drawing/2014/main" id="{758715C0-EB73-7043-8893-88379593C6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5757066"/>
              </p:ext>
            </p:extLst>
          </p:nvPr>
        </p:nvGraphicFramePr>
        <p:xfrm>
          <a:off x="14385478" y="6507474"/>
          <a:ext cx="342900" cy="800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94" name="Table">
            <a:extLst>
              <a:ext uri="{FF2B5EF4-FFF2-40B4-BE49-F238E27FC236}">
                <a16:creationId xmlns:a16="http://schemas.microsoft.com/office/drawing/2014/main" id="{EF1DB40A-D87E-0D41-B2EF-431D91972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5268250"/>
              </p:ext>
            </p:extLst>
          </p:nvPr>
        </p:nvGraphicFramePr>
        <p:xfrm>
          <a:off x="14950412" y="6449854"/>
          <a:ext cx="342900" cy="3429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5" name="Table">
            <a:extLst>
              <a:ext uri="{FF2B5EF4-FFF2-40B4-BE49-F238E27FC236}">
                <a16:creationId xmlns:a16="http://schemas.microsoft.com/office/drawing/2014/main" id="{F1B25941-D75A-6E42-9B69-09C15E0906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7274544"/>
              </p:ext>
            </p:extLst>
          </p:nvPr>
        </p:nvGraphicFramePr>
        <p:xfrm>
          <a:off x="14950412" y="6884295"/>
          <a:ext cx="342900" cy="228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6" name="Table">
            <a:extLst>
              <a:ext uri="{FF2B5EF4-FFF2-40B4-BE49-F238E27FC236}">
                <a16:creationId xmlns:a16="http://schemas.microsoft.com/office/drawing/2014/main" id="{A7DA1569-4338-FB40-8057-75A6866D7F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3254292"/>
              </p:ext>
            </p:extLst>
          </p:nvPr>
        </p:nvGraphicFramePr>
        <p:xfrm>
          <a:off x="14950412" y="7183832"/>
          <a:ext cx="342900" cy="228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7" name="Table">
            <a:extLst>
              <a:ext uri="{FF2B5EF4-FFF2-40B4-BE49-F238E27FC236}">
                <a16:creationId xmlns:a16="http://schemas.microsoft.com/office/drawing/2014/main" id="{84BE9FE7-E7F0-0B4D-B930-8F88D4E81C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0836046"/>
              </p:ext>
            </p:extLst>
          </p:nvPr>
        </p:nvGraphicFramePr>
        <p:xfrm>
          <a:off x="15594406" y="6671535"/>
          <a:ext cx="2286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43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7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8" name="Line">
            <a:extLst>
              <a:ext uri="{FF2B5EF4-FFF2-40B4-BE49-F238E27FC236}">
                <a16:creationId xmlns:a16="http://schemas.microsoft.com/office/drawing/2014/main" id="{B87C6069-293C-6541-8737-3771F9DCE700}"/>
              </a:ext>
            </a:extLst>
          </p:cNvPr>
          <p:cNvSpPr/>
          <p:nvPr/>
        </p:nvSpPr>
        <p:spPr>
          <a:xfrm>
            <a:off x="14818500" y="5837594"/>
            <a:ext cx="139607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99" name="Table">
            <a:extLst>
              <a:ext uri="{FF2B5EF4-FFF2-40B4-BE49-F238E27FC236}">
                <a16:creationId xmlns:a16="http://schemas.microsoft.com/office/drawing/2014/main" id="{4D44FD49-6CCB-3747-B4FC-4C332597F2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8212382"/>
              </p:ext>
            </p:extLst>
          </p:nvPr>
        </p:nvGraphicFramePr>
        <p:xfrm>
          <a:off x="14391583" y="5662398"/>
          <a:ext cx="342900" cy="5715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0" name="Table">
            <a:extLst>
              <a:ext uri="{FF2B5EF4-FFF2-40B4-BE49-F238E27FC236}">
                <a16:creationId xmlns:a16="http://schemas.microsoft.com/office/drawing/2014/main" id="{7B63F723-8450-3144-A86D-D41406988B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4427918"/>
              </p:ext>
            </p:extLst>
          </p:nvPr>
        </p:nvGraphicFramePr>
        <p:xfrm>
          <a:off x="15035777" y="5662398"/>
          <a:ext cx="342900" cy="228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1" name="Table">
            <a:extLst>
              <a:ext uri="{FF2B5EF4-FFF2-40B4-BE49-F238E27FC236}">
                <a16:creationId xmlns:a16="http://schemas.microsoft.com/office/drawing/2014/main" id="{2BA77880-B562-304D-AEE3-065BCE2B5C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2499432"/>
              </p:ext>
            </p:extLst>
          </p:nvPr>
        </p:nvGraphicFramePr>
        <p:xfrm>
          <a:off x="16643765" y="5552692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02" name="Group">
            <a:extLst>
              <a:ext uri="{FF2B5EF4-FFF2-40B4-BE49-F238E27FC236}">
                <a16:creationId xmlns:a16="http://schemas.microsoft.com/office/drawing/2014/main" id="{BD5982DB-BB97-FB45-BC1A-6DB7A6E12D00}"/>
              </a:ext>
            </a:extLst>
          </p:cNvPr>
          <p:cNvGrpSpPr/>
          <p:nvPr/>
        </p:nvGrpSpPr>
        <p:grpSpPr>
          <a:xfrm>
            <a:off x="16643764" y="5729627"/>
            <a:ext cx="342906" cy="232054"/>
            <a:chOff x="-1" y="-1"/>
            <a:chExt cx="342905" cy="232053"/>
          </a:xfrm>
        </p:grpSpPr>
        <p:sp>
          <p:nvSpPr>
            <p:cNvPr id="303" name="Line">
              <a:extLst>
                <a:ext uri="{FF2B5EF4-FFF2-40B4-BE49-F238E27FC236}">
                  <a16:creationId xmlns:a16="http://schemas.microsoft.com/office/drawing/2014/main" id="{04B458B0-9E1D-5A4C-9EA3-3916320DBAA0}"/>
                </a:ext>
              </a:extLst>
            </p:cNvPr>
            <p:cNvSpPr/>
            <p:nvPr/>
          </p:nvSpPr>
          <p:spPr>
            <a:xfrm>
              <a:off x="-2" y="109957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4" name="Line">
              <a:extLst>
                <a:ext uri="{FF2B5EF4-FFF2-40B4-BE49-F238E27FC236}">
                  <a16:creationId xmlns:a16="http://schemas.microsoft.com/office/drawing/2014/main" id="{B3C1E9E9-825F-264C-A5C4-12A7B92DC522}"/>
                </a:ext>
              </a:extLst>
            </p:cNvPr>
            <p:cNvSpPr/>
            <p:nvPr/>
          </p:nvSpPr>
          <p:spPr>
            <a:xfrm>
              <a:off x="-2" y="232050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5" name="Line">
              <a:extLst>
                <a:ext uri="{FF2B5EF4-FFF2-40B4-BE49-F238E27FC236}">
                  <a16:creationId xmlns:a16="http://schemas.microsoft.com/office/drawing/2014/main" id="{1837B30C-2520-3B40-B55F-D7C7D370A4BE}"/>
                </a:ext>
              </a:extLst>
            </p:cNvPr>
            <p:cNvSpPr/>
            <p:nvPr/>
          </p:nvSpPr>
          <p:spPr>
            <a:xfrm>
              <a:off x="-2" y="-2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aphicFrame>
        <p:nvGraphicFramePr>
          <p:cNvPr id="306" name="Table">
            <a:extLst>
              <a:ext uri="{FF2B5EF4-FFF2-40B4-BE49-F238E27FC236}">
                <a16:creationId xmlns:a16="http://schemas.microsoft.com/office/drawing/2014/main" id="{549327C8-982D-3442-B56A-BCD549908D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9137162"/>
              </p:ext>
            </p:extLst>
          </p:nvPr>
        </p:nvGraphicFramePr>
        <p:xfrm>
          <a:off x="16643765" y="6714365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rstudio.png">
            <a:extLst>
              <a:ext uri="{FF2B5EF4-FFF2-40B4-BE49-F238E27FC236}">
                <a16:creationId xmlns:a16="http://schemas.microsoft.com/office/drawing/2014/main" id="{65E4BE6E-153C-7136-39E6-64950E4BF3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90309" y="200407"/>
            <a:ext cx="1191032" cy="1372022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64AAFB99-1342-C34A-39D4-D72B93D7E7DD}"/>
              </a:ext>
            </a:extLst>
          </p:cNvPr>
          <p:cNvSpPr/>
          <p:nvPr/>
        </p:nvSpPr>
        <p:spPr>
          <a:xfrm>
            <a:off x="7151460" y="3731622"/>
            <a:ext cx="1401835" cy="530552"/>
          </a:xfrm>
          <a:prstGeom prst="wedgeRoundRectCallout">
            <a:avLst>
              <a:gd name="adj1" fmla="val -34956"/>
              <a:gd name="adj2" fmla="val -65473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Long output with all CRS info</a:t>
            </a:r>
          </a:p>
        </p:txBody>
      </p:sp>
      <p:pic>
        <p:nvPicPr>
          <p:cNvPr id="5" name="tibble.png">
            <a:extLst>
              <a:ext uri="{FF2B5EF4-FFF2-40B4-BE49-F238E27FC236}">
                <a16:creationId xmlns:a16="http://schemas.microsoft.com/office/drawing/2014/main" id="{987D6CF3-95E6-1674-31D7-23AAEF8F5E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82192" y="1255761"/>
            <a:ext cx="799609" cy="79960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A24C9DAD-D94A-5AD2-8478-0832373272AE}"/>
              </a:ext>
            </a:extLst>
          </p:cNvPr>
          <p:cNvSpPr txBox="1"/>
          <p:nvPr/>
        </p:nvSpPr>
        <p:spPr>
          <a:xfrm>
            <a:off x="7109750" y="2281992"/>
            <a:ext cx="320738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st_read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dsn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layer, ...) Read file or database vector dataset as a sf object</a:t>
            </a:r>
            <a:endParaRPr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B4175E5B-75C1-5324-18E6-534F6823C7B0}"/>
              </a:ext>
            </a:extLst>
          </p:cNvPr>
          <p:cNvSpPr txBox="1"/>
          <p:nvPr/>
        </p:nvSpPr>
        <p:spPr>
          <a:xfrm>
            <a:off x="7109750" y="2767429"/>
            <a:ext cx="320738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st_geometry_type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by_geometry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= TRUE) Return the geometry type of an object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50B8568E-AE42-E417-AB7C-AFA61189E799}"/>
              </a:ext>
            </a:extLst>
          </p:cNvPr>
          <p:cNvSpPr txBox="1"/>
          <p:nvPr/>
        </p:nvSpPr>
        <p:spPr>
          <a:xfrm>
            <a:off x="7109750" y="3270253"/>
            <a:ext cx="320738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st_crs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…) Set or retrieve coordinate reference system (CRS) from an sf object</a:t>
            </a:r>
          </a:p>
        </p:txBody>
      </p:sp>
      <p:sp>
        <p:nvSpPr>
          <p:cNvPr id="7" name="dplyr::lag() - Offset elements by 1…">
            <a:extLst>
              <a:ext uri="{FF2B5EF4-FFF2-40B4-BE49-F238E27FC236}">
                <a16:creationId xmlns:a16="http://schemas.microsoft.com/office/drawing/2014/main" id="{F413BE28-A1DE-DBA6-E804-052FDC41C928}"/>
              </a:ext>
            </a:extLst>
          </p:cNvPr>
          <p:cNvSpPr txBox="1"/>
          <p:nvPr/>
        </p:nvSpPr>
        <p:spPr>
          <a:xfrm>
            <a:off x="7535993" y="4319148"/>
            <a:ext cx="2354898" cy="535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st_crs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…)$Name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Get CRS name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st_crs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…)$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epsg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Get EPSG code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8B9D908A-0E2A-8FAD-8FDD-804F47C2F195}"/>
              </a:ext>
            </a:extLst>
          </p:cNvPr>
          <p:cNvSpPr/>
          <p:nvPr/>
        </p:nvSpPr>
        <p:spPr>
          <a:xfrm>
            <a:off x="8638648" y="3731622"/>
            <a:ext cx="1565396" cy="530552"/>
          </a:xfrm>
          <a:prstGeom prst="wedgeRoundRectCallout">
            <a:avLst>
              <a:gd name="adj1" fmla="val -41997"/>
              <a:gd name="adj2" fmla="val 63704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Short output with specific parts of CRS</a:t>
            </a:r>
          </a:p>
        </p:txBody>
      </p:sp>
      <p:sp>
        <p:nvSpPr>
          <p:cNvPr id="12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A45B1B90-8ACB-10F4-2BC7-F46B25B7948E}"/>
              </a:ext>
            </a:extLst>
          </p:cNvPr>
          <p:cNvSpPr txBox="1"/>
          <p:nvPr/>
        </p:nvSpPr>
        <p:spPr>
          <a:xfrm>
            <a:off x="7109750" y="4713470"/>
            <a:ext cx="3207385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st_bbox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(obj, ...) Return bounding box of an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sf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object as an object of class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bbox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with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xmin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ymin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xmax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ymax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values</a:t>
            </a:r>
          </a:p>
        </p:txBody>
      </p:sp>
      <p:sp>
        <p:nvSpPr>
          <p:cNvPr id="13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1A9678BD-0155-E4C4-6341-6BE2B50E6B97}"/>
              </a:ext>
            </a:extLst>
          </p:cNvPr>
          <p:cNvSpPr txBox="1"/>
          <p:nvPr/>
        </p:nvSpPr>
        <p:spPr>
          <a:xfrm>
            <a:off x="7109750" y="5391398"/>
            <a:ext cx="320738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st_transform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crs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...) Convert coordinates of an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sf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sfc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sfg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 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or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bbox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object</a:t>
            </a:r>
          </a:p>
        </p:txBody>
      </p:sp>
      <p:sp>
        <p:nvSpPr>
          <p:cNvPr id="14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257150B5-CE46-7F10-A25E-6D0803F2AF44}"/>
              </a:ext>
            </a:extLst>
          </p:cNvPr>
          <p:cNvSpPr txBox="1"/>
          <p:nvPr/>
        </p:nvSpPr>
        <p:spPr>
          <a:xfrm>
            <a:off x="7109750" y="5859406"/>
            <a:ext cx="3207385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st_length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...) Compute the length of a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LINESTRING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or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MULTILINESTRING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geometry in a projected CRS like Amersfoort / RD New (EPSG:28992)</a:t>
            </a:r>
          </a:p>
        </p:txBody>
      </p:sp>
      <p:sp>
        <p:nvSpPr>
          <p:cNvPr id="15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9954BA39-47BA-7DC6-85DC-BAAF570806D4}"/>
              </a:ext>
            </a:extLst>
          </p:cNvPr>
          <p:cNvSpPr txBox="1"/>
          <p:nvPr/>
        </p:nvSpPr>
        <p:spPr>
          <a:xfrm>
            <a:off x="7109750" y="6678832"/>
            <a:ext cx="320738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st_write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(obj,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dsn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layer = NULL, ...) Write sf object to file</a:t>
            </a:r>
          </a:p>
        </p:txBody>
      </p:sp>
      <p:sp>
        <p:nvSpPr>
          <p:cNvPr id="16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B297400E-0989-9573-986E-07DC7B5672B9}"/>
              </a:ext>
            </a:extLst>
          </p:cNvPr>
          <p:cNvSpPr txBox="1"/>
          <p:nvPr/>
        </p:nvSpPr>
        <p:spPr>
          <a:xfrm>
            <a:off x="7109750" y="7806580"/>
            <a:ext cx="3207385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geom_sf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visualise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sf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objects with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ggplot2</a:t>
            </a:r>
          </a:p>
        </p:txBody>
      </p:sp>
      <p:sp>
        <p:nvSpPr>
          <p:cNvPr id="17" name="FONTS">
            <a:extLst>
              <a:ext uri="{FF2B5EF4-FFF2-40B4-BE49-F238E27FC236}">
                <a16:creationId xmlns:a16="http://schemas.microsoft.com/office/drawing/2014/main" id="{3801F4FB-E5C9-048A-7D2E-64DDCD2BC176}"/>
              </a:ext>
            </a:extLst>
          </p:cNvPr>
          <p:cNvSpPr txBox="1"/>
          <p:nvPr/>
        </p:nvSpPr>
        <p:spPr>
          <a:xfrm>
            <a:off x="7151460" y="1859928"/>
            <a:ext cx="70852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SF BASICS</a:t>
            </a:r>
            <a:endParaRPr dirty="0"/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F89C214E-796A-AC07-AA1E-C0049DAFB806}"/>
              </a:ext>
            </a:extLst>
          </p:cNvPr>
          <p:cNvSpPr/>
          <p:nvPr/>
        </p:nvSpPr>
        <p:spPr>
          <a:xfrm>
            <a:off x="7148465" y="1814020"/>
            <a:ext cx="2333727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" name="KEYNOTE">
            <a:extLst>
              <a:ext uri="{FF2B5EF4-FFF2-40B4-BE49-F238E27FC236}">
                <a16:creationId xmlns:a16="http://schemas.microsoft.com/office/drawing/2014/main" id="{E198A947-8B74-F3A2-3D64-A402C3C6BC69}"/>
              </a:ext>
            </a:extLst>
          </p:cNvPr>
          <p:cNvSpPr txBox="1"/>
          <p:nvPr/>
        </p:nvSpPr>
        <p:spPr>
          <a:xfrm>
            <a:off x="7145275" y="7409173"/>
            <a:ext cx="173925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VISUALISING SF OBJECTS</a:t>
            </a:r>
            <a:endParaRPr dirty="0"/>
          </a:p>
        </p:txBody>
      </p:sp>
      <p:sp>
        <p:nvSpPr>
          <p:cNvPr id="22" name="Line">
            <a:extLst>
              <a:ext uri="{FF2B5EF4-FFF2-40B4-BE49-F238E27FC236}">
                <a16:creationId xmlns:a16="http://schemas.microsoft.com/office/drawing/2014/main" id="{90198C0A-4B9E-A254-D2C8-576EA0CC76FB}"/>
              </a:ext>
            </a:extLst>
          </p:cNvPr>
          <p:cNvSpPr/>
          <p:nvPr/>
        </p:nvSpPr>
        <p:spPr>
          <a:xfrm>
            <a:off x="7124372" y="7348546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5DB20B83-E02D-D153-14BA-B4581587F96E}"/>
              </a:ext>
            </a:extLst>
          </p:cNvPr>
          <p:cNvSpPr txBox="1"/>
          <p:nvPr/>
        </p:nvSpPr>
        <p:spPr>
          <a:xfrm>
            <a:off x="7109750" y="8044705"/>
            <a:ext cx="3207385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coord_sf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() ensures that all layers use the same CRS, either specified with the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parameter or taken automatically from the first layer that defines a CRS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  <a:sym typeface="Source Sans Pro"/>
            </a:endParaRPr>
          </a:p>
        </p:txBody>
      </p:sp>
      <p:sp>
        <p:nvSpPr>
          <p:cNvPr id="24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E8872AA6-9FEF-D12A-A97F-844EAC17E781}"/>
              </a:ext>
            </a:extLst>
          </p:cNvPr>
          <p:cNvSpPr txBox="1"/>
          <p:nvPr/>
        </p:nvSpPr>
        <p:spPr>
          <a:xfrm>
            <a:off x="7109750" y="9631135"/>
            <a:ext cx="3207385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rainbow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(n) Create a vector of n colors, optionally customized with the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palette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parameter (e.g.,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palette = “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viridis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”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25" name="ggplot(mpg, aes(hwy, cty)) +…">
            <a:extLst>
              <a:ext uri="{FF2B5EF4-FFF2-40B4-BE49-F238E27FC236}">
                <a16:creationId xmlns:a16="http://schemas.microsoft.com/office/drawing/2014/main" id="{DEA86F25-8235-2204-B9D2-19C7633B872B}"/>
              </a:ext>
            </a:extLst>
          </p:cNvPr>
          <p:cNvSpPr txBox="1"/>
          <p:nvPr/>
        </p:nvSpPr>
        <p:spPr>
          <a:xfrm>
            <a:off x="7154029" y="8835949"/>
            <a:ext cx="3127772" cy="66420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ggplot</a:t>
            </a:r>
            <a:r>
              <a:rPr dirty="0"/>
              <a:t>(</a:t>
            </a:r>
            <a:r>
              <a:rPr lang="en-US" dirty="0"/>
              <a:t>data</a:t>
            </a:r>
            <a:r>
              <a:rPr dirty="0"/>
              <a:t>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  <a:r>
              <a:rPr dirty="0" err="1"/>
              <a:t>geom_</a:t>
            </a:r>
            <a:r>
              <a:rPr lang="en-US" dirty="0" err="1"/>
              <a:t>sf</a:t>
            </a:r>
            <a:r>
              <a:rPr dirty="0"/>
              <a:t>()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  <a:r>
              <a:rPr lang="en-US" dirty="0" err="1"/>
              <a:t>coord_sf</a:t>
            </a:r>
            <a:r>
              <a:rPr lang="en-US" dirty="0"/>
              <a:t>(datum = </a:t>
            </a:r>
            <a:r>
              <a:rPr lang="en-US" dirty="0" err="1"/>
              <a:t>st_crs</a:t>
            </a:r>
            <a:r>
              <a:rPr lang="en-US" dirty="0"/>
              <a:t>(28992))</a:t>
            </a:r>
            <a:endParaRPr dirty="0"/>
          </a:p>
        </p:txBody>
      </p: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E0AF83B5-80EB-90E2-2CE2-BF18714B810F}"/>
              </a:ext>
            </a:extLst>
          </p:cNvPr>
          <p:cNvSpPr/>
          <p:nvPr/>
        </p:nvSpPr>
        <p:spPr>
          <a:xfrm>
            <a:off x="8525060" y="8607089"/>
            <a:ext cx="727582" cy="326241"/>
          </a:xfrm>
          <a:prstGeom prst="wedgeRoundRectCallout">
            <a:avLst>
              <a:gd name="adj1" fmla="val -98103"/>
              <a:gd name="adj2" fmla="val 38278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sf object</a:t>
            </a:r>
          </a:p>
        </p:txBody>
      </p: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B8F6B4EE-2467-836B-7C76-99BE6EB5B0DE}"/>
              </a:ext>
            </a:extLst>
          </p:cNvPr>
          <p:cNvSpPr/>
          <p:nvPr/>
        </p:nvSpPr>
        <p:spPr>
          <a:xfrm>
            <a:off x="8614124" y="8948744"/>
            <a:ext cx="1901476" cy="326241"/>
          </a:xfrm>
          <a:prstGeom prst="wedgeRoundRectCallout">
            <a:avLst>
              <a:gd name="adj1" fmla="val -63982"/>
              <a:gd name="adj2" fmla="val 24403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No need to specify x and y</a:t>
            </a:r>
          </a:p>
        </p:txBody>
      </p:sp>
    </p:spTree>
    <p:extLst>
      <p:ext uri="{BB962C8B-B14F-4D97-AF65-F5344CB8AC3E}">
        <p14:creationId xmlns:p14="http://schemas.microsoft.com/office/powerpoint/2010/main" val="80323980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459</Words>
  <Application>Microsoft Macintosh PowerPoint</Application>
  <PresentationFormat>Custom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Geospatial Data Carpentry Workshop: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Claudiu Forgaci</cp:lastModifiedBy>
  <cp:revision>16</cp:revision>
  <dcterms:modified xsi:type="dcterms:W3CDTF">2025-02-02T21:08:45Z</dcterms:modified>
</cp:coreProperties>
</file>