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4EA"/>
    <a:srgbClr val="AE69FF"/>
    <a:srgbClr val="78A300"/>
    <a:srgbClr val="FFD200"/>
    <a:srgbClr val="FF9100"/>
    <a:srgbClr val="FF384C"/>
    <a:srgbClr val="00C22D"/>
    <a:srgbClr val="8CF502"/>
    <a:srgbClr val="F5C802"/>
    <a:srgbClr val="F56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2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2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2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0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6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5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5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85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8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35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64FCD-BA6E-445A-94A1-F2B1B469C6F4}" type="datetimeFigureOut">
              <a:rPr lang="en-AU" smtClean="0"/>
              <a:t>11/07/2025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1A267-00EF-4D1A-9A6B-EDF9A40E1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CDCDEF-5F50-71AA-B3CC-B43DD8ED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917" y="2905052"/>
            <a:ext cx="4925112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2B8C8-D117-EBF0-9E81-E21A2A59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3" y="2910600"/>
            <a:ext cx="14628825" cy="51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F02E-AF47-E46E-E3E6-4AA7F3BF73FA}"/>
              </a:ext>
            </a:extLst>
          </p:cNvPr>
          <p:cNvSpPr txBox="1"/>
          <p:nvPr/>
        </p:nvSpPr>
        <p:spPr>
          <a:xfrm>
            <a:off x="6032465" y="2982360"/>
            <a:ext cx="865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VIC" panose="00000500000000000000" pitchFamily="2" charset="0"/>
              </a:rPr>
              <a:t>VITM Road Network Dashboard</a:t>
            </a:r>
          </a:p>
        </p:txBody>
      </p:sp>
    </p:spTree>
    <p:extLst>
      <p:ext uri="{BB962C8B-B14F-4D97-AF65-F5344CB8AC3E}">
        <p14:creationId xmlns:p14="http://schemas.microsoft.com/office/powerpoint/2010/main" val="28239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D141E2-0C87-194D-79F3-14D6B39E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37857"/>
              </p:ext>
            </p:extLst>
          </p:nvPr>
        </p:nvGraphicFramePr>
        <p:xfrm>
          <a:off x="652003" y="799531"/>
          <a:ext cx="813715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156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6328997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Increase in traffic volumes (Scenario 1 &gt; Scenario 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Decrease in traffic volumes (Scenario 2 &lt; Scenario 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3F2E08-F706-20BD-94B0-B23739B5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76485"/>
              </p:ext>
            </p:extLst>
          </p:nvPr>
        </p:nvGraphicFramePr>
        <p:xfrm>
          <a:off x="652003" y="2150509"/>
          <a:ext cx="813715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8156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6328998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4084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Increase in highway capacity (Scenario 1 &gt; Scenario 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384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Decrease in highway capacity (Scenario 2 &lt; Scenario 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1C75AF-7A94-6263-7AD8-4F30F42E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33950"/>
              </p:ext>
            </p:extLst>
          </p:nvPr>
        </p:nvGraphicFramePr>
        <p:xfrm>
          <a:off x="652003" y="3523096"/>
          <a:ext cx="360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V/C &lt; 0.6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0.6 &lt; V/C &lt; 0.7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DBF0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0.7 &lt; V/C &lt; 0.8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EDF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0.8 &lt; V/C &lt; 0.9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590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0.9 &lt; V/C &lt; 1.0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D719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1.0 &lt; V/C &lt; 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8A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V/C &gt; 1.2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596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1E48C6-D937-3682-A9A1-54DBF64C3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36666"/>
              </p:ext>
            </p:extLst>
          </p:nvPr>
        </p:nvGraphicFramePr>
        <p:xfrm>
          <a:off x="4491573" y="3523096"/>
          <a:ext cx="3600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Speed &lt;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850B0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10 &lt; Speed &lt; 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513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20 &lt; Speed &lt; 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56B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30 &lt; Speed &lt; 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5C8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40 &lt; Speed &lt; 60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8CF5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60 &lt; Speed &lt; 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00C2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Speed &gt; 80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5965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10676-99E9-D411-CF48-3A7913179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15344"/>
              </p:ext>
            </p:extLst>
          </p:nvPr>
        </p:nvGraphicFramePr>
        <p:xfrm>
          <a:off x="8533585" y="3531057"/>
          <a:ext cx="360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384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Lanes =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Lanes =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Lanes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78A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Lanes =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AE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Lanes =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408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latin typeface="VIC" panose="00000500000000000000" pitchFamily="2" charset="0"/>
                        </a:rPr>
                        <a:t>Lanes &gt;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04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B91AF6-E553-CC29-314A-4BD169F7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37317"/>
              </p:ext>
            </p:extLst>
          </p:nvPr>
        </p:nvGraphicFramePr>
        <p:xfrm>
          <a:off x="12575597" y="3523096"/>
          <a:ext cx="360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384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=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91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=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FFD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78A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=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AE6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=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8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408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Inconsolata Expanded" panose="020F0502020204030204" pitchFamily="2" charset="0"/>
                          <a:ea typeface="Inconsolata Expanded" panose="020F0502020204030204" pitchFamily="2" charset="0"/>
                        </a:rPr>
                        <a:t>Δ</a:t>
                      </a:r>
                      <a:r>
                        <a:rPr lang="en-AU" dirty="0">
                          <a:latin typeface="VIC" panose="00000500000000000000" pitchFamily="2" charset="0"/>
                        </a:rPr>
                        <a:t>Lanes &gt;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6804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BEB6F6-BCA7-1BB9-6710-D12A7F5E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40140"/>
              </p:ext>
            </p:extLst>
          </p:nvPr>
        </p:nvGraphicFramePr>
        <p:xfrm>
          <a:off x="9416140" y="799531"/>
          <a:ext cx="50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00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Traffic volumes (Scenario 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4FF510-6592-2BF4-2F89-8AE568F5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2421"/>
              </p:ext>
            </p:extLst>
          </p:nvPr>
        </p:nvGraphicFramePr>
        <p:xfrm>
          <a:off x="9416139" y="1423614"/>
          <a:ext cx="504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6393802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685417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solidFill>
                          <a:srgbClr val="FF8000"/>
                        </a:solidFill>
                        <a:latin typeface="VIC" panose="00000500000000000000" pitchFamily="2" charset="0"/>
                      </a:endParaRPr>
                    </a:p>
                  </a:txBody>
                  <a:tcPr>
                    <a:solidFill>
                      <a:srgbClr val="4084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latin typeface="VIC" panose="00000500000000000000" pitchFamily="2" charset="0"/>
                        </a:rPr>
                        <a:t>Highway capacity (Scenario 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0eaf913-76c3-4d0e-b906-76b8a63b00aa}" enabled="1" method="Privileged" siteId="{5094c7a7-0748-466e-941e-72882c3097b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7292</TotalTime>
  <Words>178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Inconsolata Expanded</vt:lpstr>
      <vt:lpstr>VIC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Clements H Chan (DTP)</dc:creator>
  <cp:lastModifiedBy>Clements H Chan (DTP)</cp:lastModifiedBy>
  <cp:revision>6</cp:revision>
  <dcterms:created xsi:type="dcterms:W3CDTF">2025-06-27T00:56:29Z</dcterms:created>
  <dcterms:modified xsi:type="dcterms:W3CDTF">2025-07-11T00:24:23Z</dcterms:modified>
</cp:coreProperties>
</file>