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4" r:id="rId2"/>
    <p:sldId id="344" r:id="rId3"/>
    <p:sldId id="416" r:id="rId4"/>
    <p:sldId id="464" r:id="rId5"/>
    <p:sldId id="465" r:id="rId6"/>
    <p:sldId id="463" r:id="rId7"/>
    <p:sldId id="437" r:id="rId8"/>
    <p:sldId id="443" r:id="rId9"/>
    <p:sldId id="452" r:id="rId10"/>
    <p:sldId id="430" r:id="rId11"/>
    <p:sldId id="374" r:id="rId12"/>
    <p:sldId id="453" r:id="rId13"/>
    <p:sldId id="413"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666666"/>
    <a:srgbClr val="008FD3"/>
    <a:srgbClr val="FFFFFF"/>
    <a:srgbClr val="4FB81C"/>
    <a:srgbClr val="0F46A7"/>
    <a:srgbClr val="970A82"/>
    <a:srgbClr val="FF3399"/>
    <a:srgbClr val="FF0000"/>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6" autoAdjust="0"/>
    <p:restoredTop sz="81010" autoAdjust="0"/>
  </p:normalViewPr>
  <p:slideViewPr>
    <p:cSldViewPr snapToGrid="0" showGuides="1">
      <p:cViewPr varScale="1">
        <p:scale>
          <a:sx n="86" d="100"/>
          <a:sy n="86" d="100"/>
        </p:scale>
        <p:origin x="1064" y="1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24"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everyone, today I am very happy to introduce my QM application for you. Since it is deployed on HCP so it is powered by HANA Cloud.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45697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401076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CA" dirty="0"/>
              <a:t>Today's agenda: first I would like to explain the reason why I </a:t>
            </a:r>
            <a:r>
              <a:rPr lang="en-CA" dirty="0" err="1"/>
              <a:t>ceated</a:t>
            </a:r>
            <a:r>
              <a:rPr lang="en-CA" dirty="0"/>
              <a:t> this app. Second I will show you a short real-time demo. Thirdly, I will summary the benefits you will gain from this app. Last but not least, it is welcome to express any suggestions and questions.</a:t>
            </a:r>
            <a:endParaRPr lang="en-US" dirty="0"/>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why I created this app</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63144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But before I answer the question, let me just have a quick introduction to our new QM process workflow</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34822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57998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88056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采访中得知，目前为止有一些存在的工具</a:t>
            </a:r>
            <a:endParaRPr lang="en-CA" altLang="zh-CN" dirty="0"/>
          </a:p>
          <a:p>
            <a:r>
              <a:rPr lang="en-CA" dirty="0"/>
              <a:t>According to my investigation, there are some existed tools. The first one is Workload Analyzer, another Java tool. So many engineers knew it was horrible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91120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developed the tool for the team which has multiple components, such as our team</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546739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bring to the next chapter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90883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en/legal/copyright/index.epx"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dirty="0"/>
              <a:t>Allen Qian</a:t>
            </a:r>
          </a:p>
          <a:p>
            <a:pPr lvl="0">
              <a:defRPr/>
            </a:pPr>
            <a:r>
              <a:rPr lang="en-US" dirty="0"/>
              <a:t>September 24, 2017</a:t>
            </a:r>
          </a:p>
        </p:txBody>
      </p:sp>
      <p:sp>
        <p:nvSpPr>
          <p:cNvPr id="17" name="Text Placeholder 16"/>
          <p:cNvSpPr>
            <a:spLocks noGrp="1"/>
          </p:cNvSpPr>
          <p:nvPr>
            <p:ph type="body" sz="quarter" idx="14"/>
          </p:nvPr>
        </p:nvSpPr>
        <p:spPr/>
        <p:txBody>
          <a:bodyPr/>
          <a:lstStyle/>
          <a:p>
            <a:r>
              <a:rPr lang="en-US" dirty="0"/>
              <a:t>QM Cloud Dispatcher</a:t>
            </a:r>
            <a:br>
              <a:rPr lang="en-US" dirty="0"/>
            </a:br>
            <a:r>
              <a:rPr lang="en-US" dirty="0">
                <a:solidFill>
                  <a:schemeClr val="accent1"/>
                </a:solidFill>
              </a:rPr>
              <a:t>powered by HANA Cloud.</a:t>
            </a:r>
          </a:p>
        </p:txBody>
      </p:sp>
      <p:pic>
        <p:nvPicPr>
          <p:cNvPr id="10" name="Picture Placeholder 5"/>
          <p:cNvPicPr>
            <a:picLocks noGrp="1" noChangeAspect="1"/>
          </p:cNvPicPr>
          <p:nvPr>
            <p:ph type="pic" sz="quarter" idx="16"/>
          </p:nvPr>
        </p:nvPicPr>
        <p:blipFill>
          <a:blip r:embed="rId3"/>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Benefits &amp; </a:t>
            </a:r>
            <a:r>
              <a:rPr lang="en-US" dirty="0">
                <a:solidFill>
                  <a:schemeClr val="accent1"/>
                </a:solidFill>
              </a:rPr>
              <a:t>Evolution</a:t>
            </a:r>
            <a:endParaRPr lang="en-US" dirty="0"/>
          </a:p>
        </p:txBody>
      </p:sp>
      <p:pic>
        <p:nvPicPr>
          <p:cNvPr id="4" name="Picture Placeholder 3"/>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51542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B9C3D4A-DE76-47AE-8BA2-2353601AAA66}"/>
              </a:ext>
            </a:extLst>
          </p:cNvPr>
          <p:cNvSpPr txBox="1"/>
          <p:nvPr/>
        </p:nvSpPr>
        <p:spPr>
          <a:xfrm>
            <a:off x="1230086" y="1132115"/>
            <a:ext cx="9065962" cy="477053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HANA Cloud Platform &amp; Cloud Computing – fast, clean, high stability</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Smart Sort – program recommends for the next dispatch</a:t>
            </a:r>
          </a:p>
          <a:p>
            <a:pPr marL="830138" lvl="1" indent="-285750" fontAlgn="base">
              <a:spcBef>
                <a:spcPct val="50000"/>
              </a:spcBef>
              <a:spcAft>
                <a:spcPct val="0"/>
              </a:spcAft>
              <a:buClr>
                <a:srgbClr val="F0AB00"/>
              </a:buClr>
              <a:buSzPct val="80000"/>
              <a:buFont typeface="Arial" panose="020B0604020202020204" pitchFamily="34" charset="0"/>
              <a:buChar char="•"/>
            </a:pPr>
            <a:r>
              <a:rPr lang="en-CA" sz="2000" b="1" i="1" kern="0" dirty="0">
                <a:ea typeface="Arial Unicode MS" pitchFamily="34" charset="-128"/>
                <a:cs typeface="Arial Unicode MS" pitchFamily="34" charset="-128"/>
              </a:rPr>
              <a:t>AVG Q-DAY </a:t>
            </a:r>
            <a:r>
              <a:rPr lang="en-US" sz="2000" b="1" i="1" kern="0" dirty="0">
                <a:ea typeface="Arial Unicode MS" pitchFamily="34" charset="-128"/>
                <a:cs typeface="Arial Unicode MS" pitchFamily="34" charset="-128"/>
              </a:rPr>
              <a:t>= Total / (Queue Days * %usage);</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Increase/decrease bottom – easy to coordinate your operation</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Vacation/Absent/Training =&gt; Unavailable </a:t>
            </a:r>
            <a:r>
              <a:rPr lang="en-US" sz="2000" kern="0" dirty="0">
                <a:ea typeface="Arial Unicode MS" pitchFamily="34" charset="-128"/>
                <a:cs typeface="Arial Unicode MS" pitchFamily="34" charset="-128"/>
                <a:sym typeface="Wingdings" panose="05000000000000000000" pitchFamily="2" charset="2"/>
              </a:rPr>
              <a:t> </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  or cancel any time</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Reset supported</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Score system – know where you are</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Multi-component supported – designed for our team</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Multi-operating system / multi-browser support – access anytime and anywhere</a:t>
            </a:r>
          </a:p>
        </p:txBody>
      </p:sp>
      <p:cxnSp>
        <p:nvCxnSpPr>
          <p:cNvPr id="4" name="Straight Connector 3">
            <a:extLst>
              <a:ext uri="{FF2B5EF4-FFF2-40B4-BE49-F238E27FC236}">
                <a16:creationId xmlns:a16="http://schemas.microsoft.com/office/drawing/2014/main" xmlns="" id="{44CBB15F-92AE-443E-8A7A-8E47DF2F7CB8}"/>
              </a:ext>
            </a:extLst>
          </p:cNvPr>
          <p:cNvCxnSpPr/>
          <p:nvPr/>
        </p:nvCxnSpPr>
        <p:spPr>
          <a:xfrm>
            <a:off x="2068286" y="2394857"/>
            <a:ext cx="5366657"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564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4B7582-0C25-46E4-9583-EFDA054C041B}"/>
              </a:ext>
            </a:extLst>
          </p:cNvPr>
          <p:cNvSpPr>
            <a:spLocks noGrp="1"/>
          </p:cNvSpPr>
          <p:nvPr>
            <p:ph type="ctrTitle"/>
          </p:nvPr>
        </p:nvSpPr>
        <p:spPr>
          <a:xfrm>
            <a:off x="426179" y="1962038"/>
            <a:ext cx="11185200" cy="677108"/>
          </a:xfrm>
        </p:spPr>
        <p:txBody>
          <a:bodyPr/>
          <a:lstStyle/>
          <a:p>
            <a:r>
              <a:rPr lang="en-US" dirty="0"/>
              <a:t>Q &amp; A</a:t>
            </a:r>
            <a:br>
              <a:rPr lang="en-US" dirty="0"/>
            </a:br>
            <a:r>
              <a:rPr lang="en-US" altLang="zh-CN" dirty="0"/>
              <a:t>Any </a:t>
            </a:r>
            <a:r>
              <a:rPr lang="en-US" dirty="0">
                <a:solidFill>
                  <a:schemeClr val="accent1"/>
                </a:solidFill>
              </a:rPr>
              <a:t>Suggestions?</a:t>
            </a:r>
            <a:endParaRPr lang="en-US" dirty="0"/>
          </a:p>
        </p:txBody>
      </p:sp>
      <p:sp>
        <p:nvSpPr>
          <p:cNvPr id="3" name="TextBox 2">
            <a:extLst>
              <a:ext uri="{FF2B5EF4-FFF2-40B4-BE49-F238E27FC236}">
                <a16:creationId xmlns:a16="http://schemas.microsoft.com/office/drawing/2014/main" xmlns="" id="{C918D383-BF7D-4525-BDFE-4DECB90D5C61}"/>
              </a:ext>
            </a:extLst>
          </p:cNvPr>
          <p:cNvSpPr txBox="1"/>
          <p:nvPr/>
        </p:nvSpPr>
        <p:spPr>
          <a:xfrm>
            <a:off x="426179" y="4800600"/>
            <a:ext cx="4215898"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b="1" kern="0" dirty="0">
                <a:ea typeface="Arial Unicode MS" pitchFamily="34" charset="-128"/>
                <a:cs typeface="Arial Unicode MS" pitchFamily="34" charset="-128"/>
              </a:rPr>
              <a:t>Hope you to have a try…</a:t>
            </a:r>
          </a:p>
        </p:txBody>
      </p:sp>
    </p:spTree>
    <p:extLst>
      <p:ext uri="{BB962C8B-B14F-4D97-AF65-F5344CB8AC3E}">
        <p14:creationId xmlns:p14="http://schemas.microsoft.com/office/powerpoint/2010/main" val="329907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endParaRPr lang="en-US" dirty="0"/>
          </a:p>
          <a:p>
            <a:pPr lvl="1"/>
            <a:r>
              <a:rPr lang="en-US" b="1" dirty="0"/>
              <a:t>Allen Qian</a:t>
            </a:r>
          </a:p>
          <a:p>
            <a:pPr lvl="1"/>
            <a:r>
              <a:rPr lang="en-US" dirty="0"/>
              <a:t>Product Support</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620000"/>
            <a:ext cx="11185200" cy="4230000"/>
          </a:xfrm>
        </p:spPr>
        <p:txBody>
          <a:bodyPr/>
          <a:lstStyle/>
          <a:p>
            <a:r>
              <a:rPr lang="en-US" sz="2400" b="1" dirty="0"/>
              <a:t>Why?</a:t>
            </a:r>
          </a:p>
          <a:p>
            <a:pPr lvl="1"/>
            <a:r>
              <a:rPr lang="en-US" altLang="zh-CN" dirty="0"/>
              <a:t>Why creates this app?</a:t>
            </a:r>
            <a:endParaRPr lang="en-US" dirty="0"/>
          </a:p>
          <a:p>
            <a:r>
              <a:rPr lang="en-US" sz="2400" b="1" dirty="0"/>
              <a:t>Walkthrough</a:t>
            </a:r>
          </a:p>
          <a:p>
            <a:pPr lvl="1"/>
            <a:r>
              <a:rPr lang="en-US" dirty="0"/>
              <a:t>Demonstration</a:t>
            </a:r>
          </a:p>
          <a:p>
            <a:r>
              <a:rPr lang="en-US" sz="2400" b="1" dirty="0"/>
              <a:t>Benefits &amp; Comparison</a:t>
            </a:r>
          </a:p>
          <a:p>
            <a:pPr lvl="1"/>
            <a:r>
              <a:rPr lang="en-US" dirty="0"/>
              <a:t>Why use this app?</a:t>
            </a:r>
          </a:p>
          <a:p>
            <a:r>
              <a:rPr lang="en-US" altLang="zh-CN" sz="2400" b="1" dirty="0"/>
              <a:t>Suggestion and Q&amp;A</a:t>
            </a:r>
            <a:endParaRPr lang="en-US" sz="2400" b="1" dirty="0"/>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a:t>
            </a:r>
            <a:r>
              <a:rPr lang="en-US" dirty="0">
                <a:solidFill>
                  <a:schemeClr val="accent1"/>
                </a:solidFill>
              </a:rPr>
              <a:t>Create?</a:t>
            </a:r>
          </a:p>
        </p:txBody>
      </p:sp>
      <p:pic>
        <p:nvPicPr>
          <p:cNvPr id="6" name="Picture 5">
            <a:extLst>
              <a:ext uri="{FF2B5EF4-FFF2-40B4-BE49-F238E27FC236}">
                <a16:creationId xmlns:a16="http://schemas.microsoft.com/office/drawing/2014/main" xmlns="" id="{08862827-67B7-4829-865E-B8FD056D132F}"/>
              </a:ext>
            </a:extLst>
          </p:cNvPr>
          <p:cNvPicPr>
            <a:picLocks noChangeAspect="1"/>
          </p:cNvPicPr>
          <p:nvPr/>
        </p:nvPicPr>
        <p:blipFill>
          <a:blip r:embed="rId3"/>
          <a:stretch>
            <a:fillRect/>
          </a:stretch>
        </p:blipFill>
        <p:spPr>
          <a:xfrm>
            <a:off x="6782832" y="2120630"/>
            <a:ext cx="3693553" cy="2616740"/>
          </a:xfrm>
          <a:prstGeom prst="rect">
            <a:avLst/>
          </a:prstGeom>
        </p:spPr>
      </p:pic>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5FC35711-6E32-4516-BDF3-73EFBBEBBBA6}"/>
              </a:ext>
            </a:extLst>
          </p:cNvPr>
          <p:cNvSpPr/>
          <p:nvPr/>
        </p:nvSpPr>
        <p:spPr>
          <a:xfrm>
            <a:off x="2749302" y="705583"/>
            <a:ext cx="1661746" cy="10229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incident comes</a:t>
            </a:r>
          </a:p>
        </p:txBody>
      </p:sp>
      <p:grpSp>
        <p:nvGrpSpPr>
          <p:cNvPr id="8" name="Group 7">
            <a:extLst>
              <a:ext uri="{FF2B5EF4-FFF2-40B4-BE49-F238E27FC236}">
                <a16:creationId xmlns:a16="http://schemas.microsoft.com/office/drawing/2014/main" xmlns="" id="{C190418D-256E-4CFE-8F1C-F0560B1044EF}"/>
              </a:ext>
            </a:extLst>
          </p:cNvPr>
          <p:cNvGrpSpPr/>
          <p:nvPr/>
        </p:nvGrpSpPr>
        <p:grpSpPr>
          <a:xfrm>
            <a:off x="2749302" y="1728496"/>
            <a:ext cx="1661746" cy="1304192"/>
            <a:chOff x="2795955" y="1485900"/>
            <a:chExt cx="1661746" cy="1304192"/>
          </a:xfrm>
        </p:grpSpPr>
        <p:sp>
          <p:nvSpPr>
            <p:cNvPr id="9" name="Rectangle: Rounded Corners 8">
              <a:extLst>
                <a:ext uri="{FF2B5EF4-FFF2-40B4-BE49-F238E27FC236}">
                  <a16:creationId xmlns:a16="http://schemas.microsoft.com/office/drawing/2014/main" xmlns="" id="{526939A3-F150-4515-B13C-3B95268DC57E}"/>
                </a:ext>
              </a:extLst>
            </p:cNvPr>
            <p:cNvSpPr/>
            <p:nvPr/>
          </p:nvSpPr>
          <p:spPr>
            <a:xfrm>
              <a:off x="2795955" y="214825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component</a:t>
              </a:r>
            </a:p>
          </p:txBody>
        </p:sp>
        <p:grpSp>
          <p:nvGrpSpPr>
            <p:cNvPr id="10" name="Group 9">
              <a:extLst>
                <a:ext uri="{FF2B5EF4-FFF2-40B4-BE49-F238E27FC236}">
                  <a16:creationId xmlns:a16="http://schemas.microsoft.com/office/drawing/2014/main" xmlns="" id="{89165A53-15D4-414D-8369-7F75E3501B41}"/>
                </a:ext>
              </a:extLst>
            </p:cNvPr>
            <p:cNvGrpSpPr/>
            <p:nvPr/>
          </p:nvGrpSpPr>
          <p:grpSpPr>
            <a:xfrm>
              <a:off x="3325142" y="1485900"/>
              <a:ext cx="301686" cy="662354"/>
              <a:chOff x="3325142" y="1485900"/>
              <a:chExt cx="301686" cy="662354"/>
            </a:xfrm>
          </p:grpSpPr>
          <p:cxnSp>
            <p:nvCxnSpPr>
              <p:cNvPr id="11" name="Straight Arrow Connector 10">
                <a:extLst>
                  <a:ext uri="{FF2B5EF4-FFF2-40B4-BE49-F238E27FC236}">
                    <a16:creationId xmlns:a16="http://schemas.microsoft.com/office/drawing/2014/main" xmlns="" id="{13E4D7E3-B3E4-49B6-BE67-FAC3FF8349B5}"/>
                  </a:ext>
                </a:extLst>
              </p:cNvPr>
              <p:cNvCxnSpPr>
                <a:cxnSpLocks/>
                <a:stCxn id="7" idx="2"/>
                <a:endCxn id="9" idx="0"/>
              </p:cNvCxnSpPr>
              <p:nvPr/>
            </p:nvCxnSpPr>
            <p:spPr>
              <a:xfrm>
                <a:off x="3626828" y="1485900"/>
                <a:ext cx="0" cy="66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06D121F9-B38E-4235-99AC-5200F03C1E5C}"/>
                  </a:ext>
                </a:extLst>
              </p:cNvPr>
              <p:cNvSpPr txBox="1"/>
              <p:nvPr/>
            </p:nvSpPr>
            <p:spPr>
              <a:xfrm>
                <a:off x="3325142" y="1663184"/>
                <a:ext cx="301686" cy="369332"/>
              </a:xfrm>
              <a:prstGeom prst="rect">
                <a:avLst/>
              </a:prstGeom>
              <a:noFill/>
            </p:spPr>
            <p:txBody>
              <a:bodyPr wrap="none" rtlCol="0">
                <a:spAutoFit/>
              </a:bodyPr>
              <a:lstStyle/>
              <a:p>
                <a:r>
                  <a:rPr lang="en-US" b="1" dirty="0">
                    <a:solidFill>
                      <a:srgbClr val="FF0000"/>
                    </a:solidFill>
                  </a:rPr>
                  <a:t>1</a:t>
                </a:r>
              </a:p>
            </p:txBody>
          </p:sp>
        </p:grpSp>
      </p:grpSp>
      <p:grpSp>
        <p:nvGrpSpPr>
          <p:cNvPr id="13" name="Group 12">
            <a:extLst>
              <a:ext uri="{FF2B5EF4-FFF2-40B4-BE49-F238E27FC236}">
                <a16:creationId xmlns:a16="http://schemas.microsoft.com/office/drawing/2014/main" xmlns="" id="{2CF0A7D5-975E-42F1-B400-978D6DC2471E}"/>
              </a:ext>
            </a:extLst>
          </p:cNvPr>
          <p:cNvGrpSpPr/>
          <p:nvPr/>
        </p:nvGrpSpPr>
        <p:grpSpPr>
          <a:xfrm>
            <a:off x="2749302" y="3032688"/>
            <a:ext cx="1661746" cy="1406770"/>
            <a:chOff x="2795955" y="2790092"/>
            <a:chExt cx="1661746" cy="1406770"/>
          </a:xfrm>
        </p:grpSpPr>
        <p:sp>
          <p:nvSpPr>
            <p:cNvPr id="14" name="Rectangle: Rounded Corners 13">
              <a:extLst>
                <a:ext uri="{FF2B5EF4-FFF2-40B4-BE49-F238E27FC236}">
                  <a16:creationId xmlns:a16="http://schemas.microsoft.com/office/drawing/2014/main" xmlns="" id="{783590F9-261D-4208-8633-0CDBEEEB18D9}"/>
                </a:ext>
              </a:extLst>
            </p:cNvPr>
            <p:cNvSpPr/>
            <p:nvPr/>
          </p:nvSpPr>
          <p:spPr>
            <a:xfrm>
              <a:off x="2795955" y="355502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RCC</a:t>
              </a:r>
            </a:p>
          </p:txBody>
        </p:sp>
        <p:grpSp>
          <p:nvGrpSpPr>
            <p:cNvPr id="15" name="Group 14">
              <a:extLst>
                <a:ext uri="{FF2B5EF4-FFF2-40B4-BE49-F238E27FC236}">
                  <a16:creationId xmlns:a16="http://schemas.microsoft.com/office/drawing/2014/main" xmlns="" id="{7D980528-936E-418E-8C71-336F8D2FDC58}"/>
                </a:ext>
              </a:extLst>
            </p:cNvPr>
            <p:cNvGrpSpPr/>
            <p:nvPr/>
          </p:nvGrpSpPr>
          <p:grpSpPr>
            <a:xfrm>
              <a:off x="3325142" y="2790092"/>
              <a:ext cx="301686" cy="764932"/>
              <a:chOff x="3325142" y="2790092"/>
              <a:chExt cx="301686" cy="764932"/>
            </a:xfrm>
          </p:grpSpPr>
          <p:cxnSp>
            <p:nvCxnSpPr>
              <p:cNvPr id="16" name="Straight Arrow Connector 15">
                <a:extLst>
                  <a:ext uri="{FF2B5EF4-FFF2-40B4-BE49-F238E27FC236}">
                    <a16:creationId xmlns:a16="http://schemas.microsoft.com/office/drawing/2014/main" xmlns="" id="{41867251-5F48-4CC9-825B-7E53D8B0DD81}"/>
                  </a:ext>
                </a:extLst>
              </p:cNvPr>
              <p:cNvCxnSpPr>
                <a:stCxn id="9" idx="2"/>
                <a:endCxn id="14" idx="0"/>
              </p:cNvCxnSpPr>
              <p:nvPr/>
            </p:nvCxnSpPr>
            <p:spPr>
              <a:xfrm>
                <a:off x="3626828" y="279009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A3CA55A5-9E06-4FF8-B336-BC1C3052B876}"/>
                  </a:ext>
                </a:extLst>
              </p:cNvPr>
              <p:cNvSpPr txBox="1"/>
              <p:nvPr/>
            </p:nvSpPr>
            <p:spPr>
              <a:xfrm>
                <a:off x="3325142" y="2987892"/>
                <a:ext cx="301686" cy="369332"/>
              </a:xfrm>
              <a:prstGeom prst="rect">
                <a:avLst/>
              </a:prstGeom>
              <a:noFill/>
            </p:spPr>
            <p:txBody>
              <a:bodyPr wrap="none" rtlCol="0">
                <a:spAutoFit/>
              </a:bodyPr>
              <a:lstStyle/>
              <a:p>
                <a:r>
                  <a:rPr lang="en-US" altLang="zh-CN" b="1" dirty="0">
                    <a:solidFill>
                      <a:srgbClr val="FF0000"/>
                    </a:solidFill>
                  </a:rPr>
                  <a:t>2</a:t>
                </a:r>
                <a:endParaRPr lang="en-US" b="1" dirty="0">
                  <a:solidFill>
                    <a:srgbClr val="FF0000"/>
                  </a:solidFill>
                </a:endParaRPr>
              </a:p>
            </p:txBody>
          </p:sp>
        </p:grpSp>
      </p:grpSp>
      <p:grpSp>
        <p:nvGrpSpPr>
          <p:cNvPr id="18" name="Group 17">
            <a:extLst>
              <a:ext uri="{FF2B5EF4-FFF2-40B4-BE49-F238E27FC236}">
                <a16:creationId xmlns:a16="http://schemas.microsoft.com/office/drawing/2014/main" xmlns="" id="{98997D95-CD67-4BC2-B642-85D26C90BB84}"/>
              </a:ext>
            </a:extLst>
          </p:cNvPr>
          <p:cNvGrpSpPr/>
          <p:nvPr/>
        </p:nvGrpSpPr>
        <p:grpSpPr>
          <a:xfrm>
            <a:off x="2749302" y="4439458"/>
            <a:ext cx="1661746" cy="1693984"/>
            <a:chOff x="2795955" y="4196862"/>
            <a:chExt cx="1661746" cy="1693984"/>
          </a:xfrm>
        </p:grpSpPr>
        <p:sp>
          <p:nvSpPr>
            <p:cNvPr id="19" name="Rectangle: Rounded Corners 18">
              <a:extLst>
                <a:ext uri="{FF2B5EF4-FFF2-40B4-BE49-F238E27FC236}">
                  <a16:creationId xmlns:a16="http://schemas.microsoft.com/office/drawing/2014/main" xmlns="" id="{B6D4A5E5-76EE-4CE7-AEA0-8117D3D8DC2D}"/>
                </a:ext>
              </a:extLst>
            </p:cNvPr>
            <p:cNvSpPr/>
            <p:nvPr/>
          </p:nvSpPr>
          <p:spPr>
            <a:xfrm>
              <a:off x="2795955" y="4961794"/>
              <a:ext cx="1661746" cy="9290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 &amp; Assign to engineer</a:t>
              </a:r>
            </a:p>
          </p:txBody>
        </p:sp>
        <p:grpSp>
          <p:nvGrpSpPr>
            <p:cNvPr id="20" name="Group 19">
              <a:extLst>
                <a:ext uri="{FF2B5EF4-FFF2-40B4-BE49-F238E27FC236}">
                  <a16:creationId xmlns:a16="http://schemas.microsoft.com/office/drawing/2014/main" xmlns="" id="{4F406A36-CAD4-434D-BB09-E1F43CFCA71F}"/>
                </a:ext>
              </a:extLst>
            </p:cNvPr>
            <p:cNvGrpSpPr/>
            <p:nvPr/>
          </p:nvGrpSpPr>
          <p:grpSpPr>
            <a:xfrm>
              <a:off x="3345750" y="4196862"/>
              <a:ext cx="301686" cy="764932"/>
              <a:chOff x="3345750" y="4196862"/>
              <a:chExt cx="301686" cy="764932"/>
            </a:xfrm>
          </p:grpSpPr>
          <p:cxnSp>
            <p:nvCxnSpPr>
              <p:cNvPr id="21" name="Straight Arrow Connector 20">
                <a:extLst>
                  <a:ext uri="{FF2B5EF4-FFF2-40B4-BE49-F238E27FC236}">
                    <a16:creationId xmlns:a16="http://schemas.microsoft.com/office/drawing/2014/main" xmlns="" id="{8A885974-FCAD-40FF-A736-C8F458258962}"/>
                  </a:ext>
                </a:extLst>
              </p:cNvPr>
              <p:cNvCxnSpPr>
                <a:stCxn id="14" idx="2"/>
                <a:endCxn id="19" idx="0"/>
              </p:cNvCxnSpPr>
              <p:nvPr/>
            </p:nvCxnSpPr>
            <p:spPr>
              <a:xfrm>
                <a:off x="3626828" y="419686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545B8947-24A2-4DF5-B791-B6CDACCC15D6}"/>
                  </a:ext>
                </a:extLst>
              </p:cNvPr>
              <p:cNvSpPr txBox="1"/>
              <p:nvPr/>
            </p:nvSpPr>
            <p:spPr>
              <a:xfrm>
                <a:off x="3345750" y="4407091"/>
                <a:ext cx="301686" cy="369332"/>
              </a:xfrm>
              <a:prstGeom prst="rect">
                <a:avLst/>
              </a:prstGeom>
              <a:noFill/>
            </p:spPr>
            <p:txBody>
              <a:bodyPr wrap="none" rtlCol="0">
                <a:spAutoFit/>
              </a:bodyPr>
              <a:lstStyle/>
              <a:p>
                <a:r>
                  <a:rPr lang="en-US" b="1" dirty="0">
                    <a:solidFill>
                      <a:srgbClr val="FF0000"/>
                    </a:solidFill>
                  </a:rPr>
                  <a:t>3</a:t>
                </a:r>
              </a:p>
            </p:txBody>
          </p:sp>
        </p:grpSp>
      </p:grpSp>
      <p:grpSp>
        <p:nvGrpSpPr>
          <p:cNvPr id="23" name="Group 22">
            <a:extLst>
              <a:ext uri="{FF2B5EF4-FFF2-40B4-BE49-F238E27FC236}">
                <a16:creationId xmlns:a16="http://schemas.microsoft.com/office/drawing/2014/main" xmlns="" id="{DFE2C60A-05E1-4D3C-88FB-4B1BA6AB80E3}"/>
              </a:ext>
            </a:extLst>
          </p:cNvPr>
          <p:cNvGrpSpPr/>
          <p:nvPr/>
        </p:nvGrpSpPr>
        <p:grpSpPr>
          <a:xfrm>
            <a:off x="4411048" y="5290032"/>
            <a:ext cx="3511062" cy="699803"/>
            <a:chOff x="4457701" y="5047436"/>
            <a:chExt cx="3511062" cy="699803"/>
          </a:xfrm>
        </p:grpSpPr>
        <p:sp>
          <p:nvSpPr>
            <p:cNvPr id="24" name="Rectangle: Rounded Corners 23">
              <a:extLst>
                <a:ext uri="{FF2B5EF4-FFF2-40B4-BE49-F238E27FC236}">
                  <a16:creationId xmlns:a16="http://schemas.microsoft.com/office/drawing/2014/main" xmlns="" id="{B6953D43-B3E5-40E7-92B4-1271119F283B}"/>
                </a:ext>
              </a:extLst>
            </p:cNvPr>
            <p:cNvSpPr/>
            <p:nvPr/>
          </p:nvSpPr>
          <p:spPr>
            <a:xfrm>
              <a:off x="6307017" y="5105401"/>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Increase 1 in Excel</a:t>
              </a:r>
            </a:p>
          </p:txBody>
        </p:sp>
        <p:grpSp>
          <p:nvGrpSpPr>
            <p:cNvPr id="25" name="Group 24">
              <a:extLst>
                <a:ext uri="{FF2B5EF4-FFF2-40B4-BE49-F238E27FC236}">
                  <a16:creationId xmlns:a16="http://schemas.microsoft.com/office/drawing/2014/main" xmlns="" id="{022E3611-764B-4D32-8BC5-00AE3DC1C8BD}"/>
                </a:ext>
              </a:extLst>
            </p:cNvPr>
            <p:cNvGrpSpPr/>
            <p:nvPr/>
          </p:nvGrpSpPr>
          <p:grpSpPr>
            <a:xfrm>
              <a:off x="4457701" y="5047436"/>
              <a:ext cx="1849316" cy="378884"/>
              <a:chOff x="4457701" y="5047436"/>
              <a:chExt cx="1849316" cy="378884"/>
            </a:xfrm>
          </p:grpSpPr>
          <p:cxnSp>
            <p:nvCxnSpPr>
              <p:cNvPr id="26" name="Straight Arrow Connector 25">
                <a:extLst>
                  <a:ext uri="{FF2B5EF4-FFF2-40B4-BE49-F238E27FC236}">
                    <a16:creationId xmlns:a16="http://schemas.microsoft.com/office/drawing/2014/main" xmlns="" id="{1300C835-2342-4EC5-9BAA-E5C444396440}"/>
                  </a:ext>
                </a:extLst>
              </p:cNvPr>
              <p:cNvCxnSpPr>
                <a:stCxn id="19" idx="3"/>
                <a:endCxn id="24" idx="1"/>
              </p:cNvCxnSpPr>
              <p:nvPr/>
            </p:nvCxnSpPr>
            <p:spPr>
              <a:xfrm>
                <a:off x="4457701" y="5426320"/>
                <a:ext cx="1849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B87D83FA-FEB6-4642-A219-AA2052D2AD99}"/>
                  </a:ext>
                </a:extLst>
              </p:cNvPr>
              <p:cNvSpPr txBox="1"/>
              <p:nvPr/>
            </p:nvSpPr>
            <p:spPr>
              <a:xfrm>
                <a:off x="5233074" y="5047436"/>
                <a:ext cx="301686" cy="369332"/>
              </a:xfrm>
              <a:prstGeom prst="rect">
                <a:avLst/>
              </a:prstGeom>
              <a:noFill/>
            </p:spPr>
            <p:txBody>
              <a:bodyPr wrap="none" rtlCol="0">
                <a:spAutoFit/>
              </a:bodyPr>
              <a:lstStyle/>
              <a:p>
                <a:r>
                  <a:rPr lang="en-US" b="1" dirty="0">
                    <a:solidFill>
                      <a:srgbClr val="FF0000"/>
                    </a:solidFill>
                  </a:rPr>
                  <a:t>4</a:t>
                </a:r>
              </a:p>
            </p:txBody>
          </p:sp>
        </p:grpSp>
      </p:grpSp>
      <p:grpSp>
        <p:nvGrpSpPr>
          <p:cNvPr id="28" name="Group 27">
            <a:extLst>
              <a:ext uri="{FF2B5EF4-FFF2-40B4-BE49-F238E27FC236}">
                <a16:creationId xmlns:a16="http://schemas.microsoft.com/office/drawing/2014/main" xmlns="" id="{90226EE0-2FC9-4BBB-A210-450CCFF002F4}"/>
              </a:ext>
            </a:extLst>
          </p:cNvPr>
          <p:cNvGrpSpPr/>
          <p:nvPr/>
        </p:nvGrpSpPr>
        <p:grpSpPr>
          <a:xfrm>
            <a:off x="6121153" y="3690646"/>
            <a:ext cx="1940168" cy="1657351"/>
            <a:chOff x="6167806" y="3448050"/>
            <a:chExt cx="1940168" cy="1657351"/>
          </a:xfrm>
        </p:grpSpPr>
        <p:sp>
          <p:nvSpPr>
            <p:cNvPr id="29" name="Rectangle: Rounded Corners 28">
              <a:extLst>
                <a:ext uri="{FF2B5EF4-FFF2-40B4-BE49-F238E27FC236}">
                  <a16:creationId xmlns:a16="http://schemas.microsoft.com/office/drawing/2014/main" xmlns="" id="{01E1681C-B693-4949-A423-DAA91DBD6DB2}"/>
                </a:ext>
              </a:extLst>
            </p:cNvPr>
            <p:cNvSpPr/>
            <p:nvPr/>
          </p:nvSpPr>
          <p:spPr>
            <a:xfrm>
              <a:off x="6167806" y="3448050"/>
              <a:ext cx="1940168" cy="8557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 processors </a:t>
              </a:r>
              <a:r>
                <a:rPr lang="en-US" dirty="0" err="1">
                  <a:solidFill>
                    <a:schemeClr val="tx1"/>
                  </a:solidFill>
                </a:rPr>
                <a:t>i</a:t>
              </a:r>
              <a:r>
                <a:rPr lang="en-US" dirty="0">
                  <a:solidFill>
                    <a:schemeClr val="tx1"/>
                  </a:solidFill>
                </a:rPr>
                <a:t>-number</a:t>
              </a:r>
            </a:p>
          </p:txBody>
        </p:sp>
        <p:grpSp>
          <p:nvGrpSpPr>
            <p:cNvPr id="30" name="Group 29">
              <a:extLst>
                <a:ext uri="{FF2B5EF4-FFF2-40B4-BE49-F238E27FC236}">
                  <a16:creationId xmlns:a16="http://schemas.microsoft.com/office/drawing/2014/main" xmlns="" id="{ADFE99B5-931A-41F7-9EF4-8FFE7652BF94}"/>
                </a:ext>
              </a:extLst>
            </p:cNvPr>
            <p:cNvGrpSpPr/>
            <p:nvPr/>
          </p:nvGrpSpPr>
          <p:grpSpPr>
            <a:xfrm>
              <a:off x="6915335" y="4303835"/>
              <a:ext cx="301686" cy="801566"/>
              <a:chOff x="6915335" y="4303835"/>
              <a:chExt cx="301686" cy="801566"/>
            </a:xfrm>
          </p:grpSpPr>
          <p:cxnSp>
            <p:nvCxnSpPr>
              <p:cNvPr id="31" name="Straight Arrow Connector 30">
                <a:extLst>
                  <a:ext uri="{FF2B5EF4-FFF2-40B4-BE49-F238E27FC236}">
                    <a16:creationId xmlns:a16="http://schemas.microsoft.com/office/drawing/2014/main" xmlns="" id="{66BDA9AC-339D-47FD-BADB-59415E5AE43A}"/>
                  </a:ext>
                </a:extLst>
              </p:cNvPr>
              <p:cNvCxnSpPr>
                <a:stCxn id="24" idx="0"/>
                <a:endCxn id="29" idx="2"/>
              </p:cNvCxnSpPr>
              <p:nvPr/>
            </p:nvCxnSpPr>
            <p:spPr>
              <a:xfrm flipV="1">
                <a:off x="7137890" y="4303835"/>
                <a:ext cx="0" cy="8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C5E591A3-0600-4D59-8C8F-8076AFE81A83}"/>
                  </a:ext>
                </a:extLst>
              </p:cNvPr>
              <p:cNvSpPr txBox="1"/>
              <p:nvPr/>
            </p:nvSpPr>
            <p:spPr>
              <a:xfrm>
                <a:off x="6915335" y="4519952"/>
                <a:ext cx="301686" cy="369332"/>
              </a:xfrm>
              <a:prstGeom prst="rect">
                <a:avLst/>
              </a:prstGeom>
              <a:noFill/>
            </p:spPr>
            <p:txBody>
              <a:bodyPr wrap="none" rtlCol="0">
                <a:spAutoFit/>
              </a:bodyPr>
              <a:lstStyle/>
              <a:p>
                <a:r>
                  <a:rPr lang="en-US" b="1" dirty="0">
                    <a:solidFill>
                      <a:srgbClr val="FF0000"/>
                    </a:solidFill>
                  </a:rPr>
                  <a:t>5</a:t>
                </a:r>
              </a:p>
            </p:txBody>
          </p:sp>
        </p:grpSp>
      </p:grpSp>
      <p:grpSp>
        <p:nvGrpSpPr>
          <p:cNvPr id="33" name="Group 32">
            <a:extLst>
              <a:ext uri="{FF2B5EF4-FFF2-40B4-BE49-F238E27FC236}">
                <a16:creationId xmlns:a16="http://schemas.microsoft.com/office/drawing/2014/main" xmlns="" id="{1708E84F-4098-4E8E-A9DC-E699AC953BAF}"/>
              </a:ext>
            </a:extLst>
          </p:cNvPr>
          <p:cNvGrpSpPr/>
          <p:nvPr/>
        </p:nvGrpSpPr>
        <p:grpSpPr>
          <a:xfrm>
            <a:off x="4411048" y="1217040"/>
            <a:ext cx="1849316" cy="1199589"/>
            <a:chOff x="4457701" y="974444"/>
            <a:chExt cx="1849316" cy="1430986"/>
          </a:xfrm>
        </p:grpSpPr>
        <p:cxnSp>
          <p:nvCxnSpPr>
            <p:cNvPr id="34" name="Straight Arrow Connector 33">
              <a:extLst>
                <a:ext uri="{FF2B5EF4-FFF2-40B4-BE49-F238E27FC236}">
                  <a16:creationId xmlns:a16="http://schemas.microsoft.com/office/drawing/2014/main" xmlns="" id="{B3BE75AA-3C09-43C1-AD6D-44A7048AAAE3}"/>
                </a:ext>
              </a:extLst>
            </p:cNvPr>
            <p:cNvCxnSpPr>
              <a:cxnSpLocks/>
              <a:endCxn id="7" idx="3"/>
            </p:cNvCxnSpPr>
            <p:nvPr/>
          </p:nvCxnSpPr>
          <p:spPr>
            <a:xfrm flipH="1" flipV="1">
              <a:off x="4457701" y="974444"/>
              <a:ext cx="1849316" cy="143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xmlns="" id="{BB632AF6-66D7-4331-8BC0-AD2BC677AAAA}"/>
                </a:ext>
              </a:extLst>
            </p:cNvPr>
            <p:cNvSpPr txBox="1"/>
            <p:nvPr/>
          </p:nvSpPr>
          <p:spPr>
            <a:xfrm>
              <a:off x="5328233" y="1421734"/>
              <a:ext cx="301686" cy="369332"/>
            </a:xfrm>
            <a:prstGeom prst="rect">
              <a:avLst/>
            </a:prstGeom>
            <a:noFill/>
          </p:spPr>
          <p:txBody>
            <a:bodyPr wrap="none" rtlCol="0">
              <a:spAutoFit/>
            </a:bodyPr>
            <a:lstStyle/>
            <a:p>
              <a:r>
                <a:rPr lang="en-US" b="1" dirty="0">
                  <a:solidFill>
                    <a:srgbClr val="FF0000"/>
                  </a:solidFill>
                </a:rPr>
                <a:t>7</a:t>
              </a:r>
            </a:p>
          </p:txBody>
        </p:sp>
      </p:grpSp>
      <p:grpSp>
        <p:nvGrpSpPr>
          <p:cNvPr id="36" name="Group 35">
            <a:extLst>
              <a:ext uri="{FF2B5EF4-FFF2-40B4-BE49-F238E27FC236}">
                <a16:creationId xmlns:a16="http://schemas.microsoft.com/office/drawing/2014/main" xmlns="" id="{EB6AF241-246C-49A8-B704-85AE78ACF2A1}"/>
              </a:ext>
            </a:extLst>
          </p:cNvPr>
          <p:cNvGrpSpPr/>
          <p:nvPr/>
        </p:nvGrpSpPr>
        <p:grpSpPr>
          <a:xfrm>
            <a:off x="6260364" y="2139509"/>
            <a:ext cx="1661746" cy="1551137"/>
            <a:chOff x="6307017" y="1897646"/>
            <a:chExt cx="1661746" cy="1551137"/>
          </a:xfrm>
        </p:grpSpPr>
        <p:sp>
          <p:nvSpPr>
            <p:cNvPr id="37" name="Rectangle: Rounded Corners 36">
              <a:extLst>
                <a:ext uri="{FF2B5EF4-FFF2-40B4-BE49-F238E27FC236}">
                  <a16:creationId xmlns:a16="http://schemas.microsoft.com/office/drawing/2014/main" xmlns="" id="{5D4C8AEA-D42C-4234-A07D-1902E3F46CCF}"/>
                </a:ext>
              </a:extLst>
            </p:cNvPr>
            <p:cNvSpPr/>
            <p:nvPr/>
          </p:nvSpPr>
          <p:spPr>
            <a:xfrm>
              <a:off x="6307017" y="1897646"/>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Paste to BCP</a:t>
              </a:r>
            </a:p>
          </p:txBody>
        </p:sp>
        <p:grpSp>
          <p:nvGrpSpPr>
            <p:cNvPr id="38" name="Group 37">
              <a:extLst>
                <a:ext uri="{FF2B5EF4-FFF2-40B4-BE49-F238E27FC236}">
                  <a16:creationId xmlns:a16="http://schemas.microsoft.com/office/drawing/2014/main" xmlns="" id="{158E0FA4-CB9C-4F13-9275-F79EA8ECFDF4}"/>
                </a:ext>
              </a:extLst>
            </p:cNvPr>
            <p:cNvGrpSpPr/>
            <p:nvPr/>
          </p:nvGrpSpPr>
          <p:grpSpPr>
            <a:xfrm>
              <a:off x="6836203" y="2539484"/>
              <a:ext cx="301687" cy="909299"/>
              <a:chOff x="6836203" y="2538751"/>
              <a:chExt cx="301687" cy="909299"/>
            </a:xfrm>
          </p:grpSpPr>
          <p:cxnSp>
            <p:nvCxnSpPr>
              <p:cNvPr id="39" name="Straight Arrow Connector 38">
                <a:extLst>
                  <a:ext uri="{FF2B5EF4-FFF2-40B4-BE49-F238E27FC236}">
                    <a16:creationId xmlns:a16="http://schemas.microsoft.com/office/drawing/2014/main" xmlns="" id="{BAFCE58C-D943-4F19-904E-2FC559699413}"/>
                  </a:ext>
                </a:extLst>
              </p:cNvPr>
              <p:cNvCxnSpPr>
                <a:cxnSpLocks/>
                <a:stCxn id="29" idx="0"/>
                <a:endCxn id="37" idx="2"/>
              </p:cNvCxnSpPr>
              <p:nvPr/>
            </p:nvCxnSpPr>
            <p:spPr>
              <a:xfrm flipV="1">
                <a:off x="7137890" y="2538751"/>
                <a:ext cx="0" cy="90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xmlns="" id="{58A165A6-FC88-4C5D-8132-54746A0CD3DA}"/>
                  </a:ext>
                </a:extLst>
              </p:cNvPr>
              <p:cNvSpPr txBox="1"/>
              <p:nvPr/>
            </p:nvSpPr>
            <p:spPr>
              <a:xfrm>
                <a:off x="6836203" y="2939534"/>
                <a:ext cx="301686" cy="369332"/>
              </a:xfrm>
              <a:prstGeom prst="rect">
                <a:avLst/>
              </a:prstGeom>
              <a:noFill/>
            </p:spPr>
            <p:txBody>
              <a:bodyPr wrap="none" rtlCol="0">
                <a:spAutoFit/>
              </a:bodyPr>
              <a:lstStyle/>
              <a:p>
                <a:r>
                  <a:rPr lang="en-US" b="1" dirty="0">
                    <a:solidFill>
                      <a:srgbClr val="FF0000"/>
                    </a:solidFill>
                  </a:rPr>
                  <a:t>6</a:t>
                </a:r>
              </a:p>
            </p:txBody>
          </p:sp>
        </p:grpSp>
      </p:grpSp>
      <p:sp>
        <p:nvSpPr>
          <p:cNvPr id="41" name="Rectangle 40">
            <a:extLst>
              <a:ext uri="{FF2B5EF4-FFF2-40B4-BE49-F238E27FC236}">
                <a16:creationId xmlns:a16="http://schemas.microsoft.com/office/drawing/2014/main" xmlns="" id="{FD3322A5-E1C9-4639-977F-56E211995B6E}"/>
              </a:ext>
            </a:extLst>
          </p:cNvPr>
          <p:cNvSpPr/>
          <p:nvPr/>
        </p:nvSpPr>
        <p:spPr>
          <a:xfrm>
            <a:off x="8892194" y="2868130"/>
            <a:ext cx="196162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LOOP!</a:t>
            </a:r>
          </a:p>
        </p:txBody>
      </p:sp>
    </p:spTree>
    <p:extLst>
      <p:ext uri="{BB962C8B-B14F-4D97-AF65-F5344CB8AC3E}">
        <p14:creationId xmlns:p14="http://schemas.microsoft.com/office/powerpoint/2010/main" val="26406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xmlns="" id="{C404D95A-7E21-46EB-A3EA-C1B7A66B08FE}"/>
              </a:ext>
            </a:extLst>
          </p:cNvPr>
          <p:cNvGrpSpPr/>
          <p:nvPr/>
        </p:nvGrpSpPr>
        <p:grpSpPr>
          <a:xfrm>
            <a:off x="2749302" y="705583"/>
            <a:ext cx="5312019" cy="5427859"/>
            <a:chOff x="2795955" y="462987"/>
            <a:chExt cx="5312019" cy="5427859"/>
          </a:xfrm>
        </p:grpSpPr>
        <p:sp>
          <p:nvSpPr>
            <p:cNvPr id="7" name="Rectangle: Rounded Corners 6">
              <a:extLst>
                <a:ext uri="{FF2B5EF4-FFF2-40B4-BE49-F238E27FC236}">
                  <a16:creationId xmlns:a16="http://schemas.microsoft.com/office/drawing/2014/main" xmlns="" id="{5FC35711-6E32-4516-BDF3-73EFBBEBBBA6}"/>
                </a:ext>
              </a:extLst>
            </p:cNvPr>
            <p:cNvSpPr/>
            <p:nvPr/>
          </p:nvSpPr>
          <p:spPr>
            <a:xfrm>
              <a:off x="2795955" y="462987"/>
              <a:ext cx="1661746" cy="10229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incident comes</a:t>
              </a:r>
            </a:p>
          </p:txBody>
        </p:sp>
        <p:grpSp>
          <p:nvGrpSpPr>
            <p:cNvPr id="8" name="Group 7">
              <a:extLst>
                <a:ext uri="{FF2B5EF4-FFF2-40B4-BE49-F238E27FC236}">
                  <a16:creationId xmlns:a16="http://schemas.microsoft.com/office/drawing/2014/main" xmlns="" id="{C190418D-256E-4CFE-8F1C-F0560B1044EF}"/>
                </a:ext>
              </a:extLst>
            </p:cNvPr>
            <p:cNvGrpSpPr/>
            <p:nvPr/>
          </p:nvGrpSpPr>
          <p:grpSpPr>
            <a:xfrm>
              <a:off x="2795955" y="1485900"/>
              <a:ext cx="1661746" cy="1304192"/>
              <a:chOff x="2795955" y="1485900"/>
              <a:chExt cx="1661746" cy="1304192"/>
            </a:xfrm>
          </p:grpSpPr>
          <p:sp>
            <p:nvSpPr>
              <p:cNvPr id="9" name="Rectangle: Rounded Corners 8">
                <a:extLst>
                  <a:ext uri="{FF2B5EF4-FFF2-40B4-BE49-F238E27FC236}">
                    <a16:creationId xmlns:a16="http://schemas.microsoft.com/office/drawing/2014/main" xmlns="" id="{526939A3-F150-4515-B13C-3B95268DC57E}"/>
                  </a:ext>
                </a:extLst>
              </p:cNvPr>
              <p:cNvSpPr/>
              <p:nvPr/>
            </p:nvSpPr>
            <p:spPr>
              <a:xfrm>
                <a:off x="2795955" y="214825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component</a:t>
                </a:r>
              </a:p>
            </p:txBody>
          </p:sp>
          <p:grpSp>
            <p:nvGrpSpPr>
              <p:cNvPr id="10" name="Group 9">
                <a:extLst>
                  <a:ext uri="{FF2B5EF4-FFF2-40B4-BE49-F238E27FC236}">
                    <a16:creationId xmlns:a16="http://schemas.microsoft.com/office/drawing/2014/main" xmlns="" id="{89165A53-15D4-414D-8369-7F75E3501B41}"/>
                  </a:ext>
                </a:extLst>
              </p:cNvPr>
              <p:cNvGrpSpPr/>
              <p:nvPr/>
            </p:nvGrpSpPr>
            <p:grpSpPr>
              <a:xfrm>
                <a:off x="3325142" y="1485900"/>
                <a:ext cx="301686" cy="662354"/>
                <a:chOff x="3325142" y="1485900"/>
                <a:chExt cx="301686" cy="662354"/>
              </a:xfrm>
            </p:grpSpPr>
            <p:cxnSp>
              <p:nvCxnSpPr>
                <p:cNvPr id="11" name="Straight Arrow Connector 10">
                  <a:extLst>
                    <a:ext uri="{FF2B5EF4-FFF2-40B4-BE49-F238E27FC236}">
                      <a16:creationId xmlns:a16="http://schemas.microsoft.com/office/drawing/2014/main" xmlns="" id="{13E4D7E3-B3E4-49B6-BE67-FAC3FF8349B5}"/>
                    </a:ext>
                  </a:extLst>
                </p:cNvPr>
                <p:cNvCxnSpPr>
                  <a:cxnSpLocks/>
                  <a:stCxn id="7" idx="2"/>
                  <a:endCxn id="9" idx="0"/>
                </p:cNvCxnSpPr>
                <p:nvPr/>
              </p:nvCxnSpPr>
              <p:spPr>
                <a:xfrm>
                  <a:off x="3626828" y="1485900"/>
                  <a:ext cx="0" cy="66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06D121F9-B38E-4235-99AC-5200F03C1E5C}"/>
                    </a:ext>
                  </a:extLst>
                </p:cNvPr>
                <p:cNvSpPr txBox="1"/>
                <p:nvPr/>
              </p:nvSpPr>
              <p:spPr>
                <a:xfrm>
                  <a:off x="3325142" y="1663184"/>
                  <a:ext cx="184731" cy="415498"/>
                </a:xfrm>
                <a:prstGeom prst="rect">
                  <a:avLst/>
                </a:prstGeom>
                <a:noFill/>
              </p:spPr>
              <p:txBody>
                <a:bodyPr wrap="none" rtlCol="0">
                  <a:spAutoFit/>
                </a:bodyPr>
                <a:lstStyle/>
                <a:p>
                  <a:endParaRPr lang="en-US" b="1" dirty="0">
                    <a:solidFill>
                      <a:srgbClr val="FF0000"/>
                    </a:solidFill>
                  </a:endParaRPr>
                </a:p>
              </p:txBody>
            </p:sp>
          </p:grpSp>
        </p:grpSp>
        <p:grpSp>
          <p:nvGrpSpPr>
            <p:cNvPr id="13" name="Group 12">
              <a:extLst>
                <a:ext uri="{FF2B5EF4-FFF2-40B4-BE49-F238E27FC236}">
                  <a16:creationId xmlns:a16="http://schemas.microsoft.com/office/drawing/2014/main" xmlns="" id="{2CF0A7D5-975E-42F1-B400-978D6DC2471E}"/>
                </a:ext>
              </a:extLst>
            </p:cNvPr>
            <p:cNvGrpSpPr/>
            <p:nvPr/>
          </p:nvGrpSpPr>
          <p:grpSpPr>
            <a:xfrm>
              <a:off x="2795955" y="2790092"/>
              <a:ext cx="1661746" cy="1406770"/>
              <a:chOff x="2795955" y="2790092"/>
              <a:chExt cx="1661746" cy="1406770"/>
            </a:xfrm>
          </p:grpSpPr>
          <p:sp>
            <p:nvSpPr>
              <p:cNvPr id="14" name="Rectangle: Rounded Corners 13">
                <a:extLst>
                  <a:ext uri="{FF2B5EF4-FFF2-40B4-BE49-F238E27FC236}">
                    <a16:creationId xmlns:a16="http://schemas.microsoft.com/office/drawing/2014/main" xmlns="" id="{783590F9-261D-4208-8633-0CDBEEEB18D9}"/>
                  </a:ext>
                </a:extLst>
              </p:cNvPr>
              <p:cNvSpPr/>
              <p:nvPr/>
            </p:nvSpPr>
            <p:spPr>
              <a:xfrm>
                <a:off x="2795955" y="355502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RCC</a:t>
                </a:r>
              </a:p>
            </p:txBody>
          </p:sp>
          <p:cxnSp>
            <p:nvCxnSpPr>
              <p:cNvPr id="16" name="Straight Arrow Connector 15">
                <a:extLst>
                  <a:ext uri="{FF2B5EF4-FFF2-40B4-BE49-F238E27FC236}">
                    <a16:creationId xmlns:a16="http://schemas.microsoft.com/office/drawing/2014/main" xmlns="" id="{41867251-5F48-4CC9-825B-7E53D8B0DD81}"/>
                  </a:ext>
                </a:extLst>
              </p:cNvPr>
              <p:cNvCxnSpPr>
                <a:stCxn id="9" idx="2"/>
                <a:endCxn id="14" idx="0"/>
              </p:cNvCxnSpPr>
              <p:nvPr/>
            </p:nvCxnSpPr>
            <p:spPr>
              <a:xfrm>
                <a:off x="3626828" y="279009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xmlns="" id="{98997D95-CD67-4BC2-B642-85D26C90BB84}"/>
                </a:ext>
              </a:extLst>
            </p:cNvPr>
            <p:cNvGrpSpPr/>
            <p:nvPr/>
          </p:nvGrpSpPr>
          <p:grpSpPr>
            <a:xfrm>
              <a:off x="2795955" y="4196862"/>
              <a:ext cx="1661746" cy="1693984"/>
              <a:chOff x="2795955" y="4196862"/>
              <a:chExt cx="1661746" cy="1693984"/>
            </a:xfrm>
          </p:grpSpPr>
          <p:sp>
            <p:nvSpPr>
              <p:cNvPr id="19" name="Rectangle: Rounded Corners 18">
                <a:extLst>
                  <a:ext uri="{FF2B5EF4-FFF2-40B4-BE49-F238E27FC236}">
                    <a16:creationId xmlns:a16="http://schemas.microsoft.com/office/drawing/2014/main" xmlns="" id="{B6D4A5E5-76EE-4CE7-AEA0-8117D3D8DC2D}"/>
                  </a:ext>
                </a:extLst>
              </p:cNvPr>
              <p:cNvSpPr/>
              <p:nvPr/>
            </p:nvSpPr>
            <p:spPr>
              <a:xfrm>
                <a:off x="2795955" y="4961794"/>
                <a:ext cx="1661746" cy="9290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 &amp; Assign to engineer</a:t>
                </a:r>
              </a:p>
            </p:txBody>
          </p:sp>
          <p:cxnSp>
            <p:nvCxnSpPr>
              <p:cNvPr id="21" name="Straight Arrow Connector 20">
                <a:extLst>
                  <a:ext uri="{FF2B5EF4-FFF2-40B4-BE49-F238E27FC236}">
                    <a16:creationId xmlns:a16="http://schemas.microsoft.com/office/drawing/2014/main" xmlns="" id="{8A885974-FCAD-40FF-A736-C8F458258962}"/>
                  </a:ext>
                </a:extLst>
              </p:cNvPr>
              <p:cNvCxnSpPr>
                <a:stCxn id="14" idx="2"/>
                <a:endCxn id="19" idx="0"/>
              </p:cNvCxnSpPr>
              <p:nvPr/>
            </p:nvCxnSpPr>
            <p:spPr>
              <a:xfrm>
                <a:off x="3626828" y="419686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xmlns="" id="{DFE2C60A-05E1-4D3C-88FB-4B1BA6AB80E3}"/>
                </a:ext>
              </a:extLst>
            </p:cNvPr>
            <p:cNvGrpSpPr/>
            <p:nvPr/>
          </p:nvGrpSpPr>
          <p:grpSpPr>
            <a:xfrm>
              <a:off x="4457701" y="5105401"/>
              <a:ext cx="3511062" cy="641838"/>
              <a:chOff x="4457701" y="5105401"/>
              <a:chExt cx="3511062" cy="641838"/>
            </a:xfrm>
          </p:grpSpPr>
          <p:sp>
            <p:nvSpPr>
              <p:cNvPr id="24" name="Rectangle: Rounded Corners 23">
                <a:extLst>
                  <a:ext uri="{FF2B5EF4-FFF2-40B4-BE49-F238E27FC236}">
                    <a16:creationId xmlns:a16="http://schemas.microsoft.com/office/drawing/2014/main" xmlns="" id="{B6953D43-B3E5-40E7-92B4-1271119F283B}"/>
                  </a:ext>
                </a:extLst>
              </p:cNvPr>
              <p:cNvSpPr/>
              <p:nvPr/>
            </p:nvSpPr>
            <p:spPr>
              <a:xfrm>
                <a:off x="6307017" y="5105401"/>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Increase 1 in Excel</a:t>
                </a:r>
              </a:p>
            </p:txBody>
          </p:sp>
          <p:cxnSp>
            <p:nvCxnSpPr>
              <p:cNvPr id="26" name="Straight Arrow Connector 25">
                <a:extLst>
                  <a:ext uri="{FF2B5EF4-FFF2-40B4-BE49-F238E27FC236}">
                    <a16:creationId xmlns:a16="http://schemas.microsoft.com/office/drawing/2014/main" xmlns="" id="{1300C835-2342-4EC5-9BAA-E5C444396440}"/>
                  </a:ext>
                </a:extLst>
              </p:cNvPr>
              <p:cNvCxnSpPr>
                <a:stCxn id="19" idx="3"/>
                <a:endCxn id="24" idx="1"/>
              </p:cNvCxnSpPr>
              <p:nvPr/>
            </p:nvCxnSpPr>
            <p:spPr>
              <a:xfrm>
                <a:off x="4457701" y="5426320"/>
                <a:ext cx="1849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xmlns="" id="{90226EE0-2FC9-4BBB-A210-450CCFF002F4}"/>
                </a:ext>
              </a:extLst>
            </p:cNvPr>
            <p:cNvGrpSpPr/>
            <p:nvPr/>
          </p:nvGrpSpPr>
          <p:grpSpPr>
            <a:xfrm>
              <a:off x="6167806" y="3448050"/>
              <a:ext cx="1940168" cy="1657351"/>
              <a:chOff x="6167806" y="3448050"/>
              <a:chExt cx="1940168" cy="1657351"/>
            </a:xfrm>
          </p:grpSpPr>
          <p:sp>
            <p:nvSpPr>
              <p:cNvPr id="29" name="Rectangle: Rounded Corners 28">
                <a:extLst>
                  <a:ext uri="{FF2B5EF4-FFF2-40B4-BE49-F238E27FC236}">
                    <a16:creationId xmlns:a16="http://schemas.microsoft.com/office/drawing/2014/main" xmlns="" id="{01E1681C-B693-4949-A423-DAA91DBD6DB2}"/>
                  </a:ext>
                </a:extLst>
              </p:cNvPr>
              <p:cNvSpPr/>
              <p:nvPr/>
            </p:nvSpPr>
            <p:spPr>
              <a:xfrm>
                <a:off x="6167806" y="3448050"/>
                <a:ext cx="1940168" cy="8557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 processors </a:t>
                </a:r>
                <a:r>
                  <a:rPr lang="en-US" dirty="0" err="1">
                    <a:solidFill>
                      <a:schemeClr val="tx1"/>
                    </a:solidFill>
                  </a:rPr>
                  <a:t>i</a:t>
                </a:r>
                <a:r>
                  <a:rPr lang="en-US" dirty="0">
                    <a:solidFill>
                      <a:schemeClr val="tx1"/>
                    </a:solidFill>
                  </a:rPr>
                  <a:t>-number</a:t>
                </a:r>
              </a:p>
            </p:txBody>
          </p:sp>
          <p:cxnSp>
            <p:nvCxnSpPr>
              <p:cNvPr id="31" name="Straight Arrow Connector 30">
                <a:extLst>
                  <a:ext uri="{FF2B5EF4-FFF2-40B4-BE49-F238E27FC236}">
                    <a16:creationId xmlns:a16="http://schemas.microsoft.com/office/drawing/2014/main" xmlns="" id="{66BDA9AC-339D-47FD-BADB-59415E5AE43A}"/>
                  </a:ext>
                </a:extLst>
              </p:cNvPr>
              <p:cNvCxnSpPr>
                <a:stCxn id="24" idx="0"/>
                <a:endCxn id="29" idx="2"/>
              </p:cNvCxnSpPr>
              <p:nvPr/>
            </p:nvCxnSpPr>
            <p:spPr>
              <a:xfrm flipV="1">
                <a:off x="7137890" y="4303835"/>
                <a:ext cx="0" cy="8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xmlns="" id="{1708E84F-4098-4E8E-A9DC-E699AC953BAF}"/>
                </a:ext>
              </a:extLst>
            </p:cNvPr>
            <p:cNvGrpSpPr/>
            <p:nvPr/>
          </p:nvGrpSpPr>
          <p:grpSpPr>
            <a:xfrm>
              <a:off x="4457701" y="974444"/>
              <a:ext cx="1849316" cy="1199589"/>
              <a:chOff x="4457701" y="974444"/>
              <a:chExt cx="1849316" cy="1430986"/>
            </a:xfrm>
          </p:grpSpPr>
          <p:cxnSp>
            <p:nvCxnSpPr>
              <p:cNvPr id="34" name="Straight Arrow Connector 33">
                <a:extLst>
                  <a:ext uri="{FF2B5EF4-FFF2-40B4-BE49-F238E27FC236}">
                    <a16:creationId xmlns:a16="http://schemas.microsoft.com/office/drawing/2014/main" xmlns="" id="{B3BE75AA-3C09-43C1-AD6D-44A7048AAAE3}"/>
                  </a:ext>
                </a:extLst>
              </p:cNvPr>
              <p:cNvCxnSpPr>
                <a:cxnSpLocks/>
                <a:endCxn id="7" idx="3"/>
              </p:cNvCxnSpPr>
              <p:nvPr/>
            </p:nvCxnSpPr>
            <p:spPr>
              <a:xfrm flipH="1" flipV="1">
                <a:off x="4457701" y="974444"/>
                <a:ext cx="1849316" cy="143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xmlns="" id="{BB632AF6-66D7-4331-8BC0-AD2BC677AAAA}"/>
                  </a:ext>
                </a:extLst>
              </p:cNvPr>
              <p:cNvSpPr txBox="1"/>
              <p:nvPr/>
            </p:nvSpPr>
            <p:spPr>
              <a:xfrm>
                <a:off x="5328233" y="1421734"/>
                <a:ext cx="184731" cy="495646"/>
              </a:xfrm>
              <a:prstGeom prst="rect">
                <a:avLst/>
              </a:prstGeom>
              <a:noFill/>
            </p:spPr>
            <p:txBody>
              <a:bodyPr wrap="none" rtlCol="0">
                <a:spAutoFit/>
              </a:bodyPr>
              <a:lstStyle/>
              <a:p>
                <a:endParaRPr lang="en-US" b="1" dirty="0">
                  <a:solidFill>
                    <a:srgbClr val="FF0000"/>
                  </a:solidFill>
                </a:endParaRPr>
              </a:p>
            </p:txBody>
          </p:sp>
        </p:grpSp>
        <p:grpSp>
          <p:nvGrpSpPr>
            <p:cNvPr id="36" name="Group 35">
              <a:extLst>
                <a:ext uri="{FF2B5EF4-FFF2-40B4-BE49-F238E27FC236}">
                  <a16:creationId xmlns:a16="http://schemas.microsoft.com/office/drawing/2014/main" xmlns="" id="{EB6AF241-246C-49A8-B704-85AE78ACF2A1}"/>
                </a:ext>
              </a:extLst>
            </p:cNvPr>
            <p:cNvGrpSpPr/>
            <p:nvPr/>
          </p:nvGrpSpPr>
          <p:grpSpPr>
            <a:xfrm>
              <a:off x="6307017" y="1896913"/>
              <a:ext cx="1661746" cy="1551137"/>
              <a:chOff x="6307017" y="1897646"/>
              <a:chExt cx="1661746" cy="1551137"/>
            </a:xfrm>
          </p:grpSpPr>
          <p:sp>
            <p:nvSpPr>
              <p:cNvPr id="37" name="Rectangle: Rounded Corners 36">
                <a:extLst>
                  <a:ext uri="{FF2B5EF4-FFF2-40B4-BE49-F238E27FC236}">
                    <a16:creationId xmlns:a16="http://schemas.microsoft.com/office/drawing/2014/main" xmlns="" id="{5D4C8AEA-D42C-4234-A07D-1902E3F46CCF}"/>
                  </a:ext>
                </a:extLst>
              </p:cNvPr>
              <p:cNvSpPr/>
              <p:nvPr/>
            </p:nvSpPr>
            <p:spPr>
              <a:xfrm>
                <a:off x="6307017" y="1897646"/>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Paste to BCP</a:t>
                </a:r>
              </a:p>
            </p:txBody>
          </p:sp>
          <p:cxnSp>
            <p:nvCxnSpPr>
              <p:cNvPr id="39" name="Straight Arrow Connector 38">
                <a:extLst>
                  <a:ext uri="{FF2B5EF4-FFF2-40B4-BE49-F238E27FC236}">
                    <a16:creationId xmlns:a16="http://schemas.microsoft.com/office/drawing/2014/main" xmlns="" id="{BAFCE58C-D943-4F19-904E-2FC559699413}"/>
                  </a:ext>
                </a:extLst>
              </p:cNvPr>
              <p:cNvCxnSpPr>
                <a:cxnSpLocks/>
                <a:stCxn id="29" idx="0"/>
                <a:endCxn id="37" idx="2"/>
              </p:cNvCxnSpPr>
              <p:nvPr/>
            </p:nvCxnSpPr>
            <p:spPr>
              <a:xfrm flipV="1">
                <a:off x="7137890" y="2539484"/>
                <a:ext cx="0" cy="90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 name="Rectangle: Rounded Corners 1">
            <a:extLst>
              <a:ext uri="{FF2B5EF4-FFF2-40B4-BE49-F238E27FC236}">
                <a16:creationId xmlns:a16="http://schemas.microsoft.com/office/drawing/2014/main" xmlns="" id="{CCB3F043-E7A9-4C60-AD86-93E8601DD81B}"/>
              </a:ext>
            </a:extLst>
          </p:cNvPr>
          <p:cNvSpPr/>
          <p:nvPr/>
        </p:nvSpPr>
        <p:spPr bwMode="gray">
          <a:xfrm>
            <a:off x="2015412" y="3340359"/>
            <a:ext cx="6718041" cy="3114870"/>
          </a:xfrm>
          <a:prstGeom prst="roundRect">
            <a:avLst/>
          </a:prstGeom>
          <a:solidFill>
            <a:srgbClr val="F0AB00">
              <a:alpha val="5607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extBox 2"/>
          <p:cNvSpPr txBox="1"/>
          <p:nvPr/>
        </p:nvSpPr>
        <p:spPr>
          <a:xfrm>
            <a:off x="9428813" y="3807502"/>
            <a:ext cx="157735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Duplicate steps</a:t>
            </a:r>
            <a:endParaRPr lang="en-US" sz="1800" kern="0" dirty="0" smtClean="0">
              <a:ea typeface="Arial Unicode MS" pitchFamily="34" charset="-128"/>
              <a:cs typeface="Arial Unicode MS" pitchFamily="34" charset="-128"/>
            </a:endParaRPr>
          </a:p>
        </p:txBody>
      </p:sp>
      <p:sp>
        <p:nvSpPr>
          <p:cNvPr id="4" name="TextBox 3"/>
          <p:cNvSpPr txBox="1"/>
          <p:nvPr/>
        </p:nvSpPr>
        <p:spPr>
          <a:xfrm>
            <a:off x="9323882" y="4661941"/>
            <a:ext cx="223138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Can shrink into 1 step</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20931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541" y="640187"/>
            <a:ext cx="11186476" cy="369332"/>
          </a:xfrm>
        </p:spPr>
        <p:txBody>
          <a:bodyPr/>
          <a:lstStyle/>
          <a:p>
            <a:r>
              <a:rPr lang="en-US" dirty="0"/>
              <a:t>Why create?</a:t>
            </a:r>
          </a:p>
        </p:txBody>
      </p:sp>
      <p:sp>
        <p:nvSpPr>
          <p:cNvPr id="2" name="TextBox 1">
            <a:extLst>
              <a:ext uri="{FF2B5EF4-FFF2-40B4-BE49-F238E27FC236}">
                <a16:creationId xmlns:a16="http://schemas.microsoft.com/office/drawing/2014/main" xmlns="" id="{7CBB6549-D130-4FFA-B83E-201A29BCF3A2}"/>
              </a:ext>
            </a:extLst>
          </p:cNvPr>
          <p:cNvSpPr txBox="1"/>
          <p:nvPr/>
        </p:nvSpPr>
        <p:spPr>
          <a:xfrm>
            <a:off x="2949787" y="1909823"/>
            <a:ext cx="6041983"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A" sz="2800" b="1" kern="0" dirty="0">
                <a:ea typeface="Arial Unicode MS" pitchFamily="34" charset="-128"/>
                <a:cs typeface="Arial Unicode MS" pitchFamily="34" charset="-128"/>
              </a:rPr>
              <a:t>Any </a:t>
            </a:r>
            <a:r>
              <a:rPr lang="en-CA" sz="2800" b="1" kern="0" dirty="0">
                <a:highlight>
                  <a:srgbClr val="FFFF00"/>
                </a:highlight>
                <a:ea typeface="Arial Unicode MS" pitchFamily="34" charset="-128"/>
                <a:cs typeface="Arial Unicode MS" pitchFamily="34" charset="-128"/>
              </a:rPr>
              <a:t>existed</a:t>
            </a:r>
            <a:r>
              <a:rPr lang="en-CA" sz="2800" b="1" kern="0" dirty="0">
                <a:ea typeface="Arial Unicode MS" pitchFamily="34" charset="-128"/>
                <a:cs typeface="Arial Unicode MS" pitchFamily="34" charset="-128"/>
              </a:rPr>
              <a:t> application/software can help us solve these problems?</a:t>
            </a:r>
            <a:endParaRPr lang="en-US" sz="2800" b="1" kern="0" dirty="0" err="1">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xmlns="" id="{A389D963-99F7-4517-823E-EB57DFDF5338}"/>
              </a:ext>
            </a:extLst>
          </p:cNvPr>
          <p:cNvPicPr>
            <a:picLocks noChangeAspect="1"/>
          </p:cNvPicPr>
          <p:nvPr/>
        </p:nvPicPr>
        <p:blipFill>
          <a:blip r:embed="rId3"/>
          <a:stretch>
            <a:fillRect/>
          </a:stretch>
        </p:blipFill>
        <p:spPr>
          <a:xfrm>
            <a:off x="3629929" y="2983395"/>
            <a:ext cx="4368178" cy="2914629"/>
          </a:xfrm>
          <a:prstGeom prst="rect">
            <a:avLst/>
          </a:prstGeom>
        </p:spPr>
      </p:pic>
    </p:spTree>
    <p:extLst>
      <p:ext uri="{BB962C8B-B14F-4D97-AF65-F5344CB8AC3E}">
        <p14:creationId xmlns:p14="http://schemas.microsoft.com/office/powerpoint/2010/main" val="167476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A1873379-63D8-462F-9210-E72BFC55CA86}"/>
              </a:ext>
            </a:extLst>
          </p:cNvPr>
          <p:cNvSpPr>
            <a:spLocks noGrp="1"/>
          </p:cNvSpPr>
          <p:nvPr>
            <p:ph type="title"/>
          </p:nvPr>
        </p:nvSpPr>
        <p:spPr/>
        <p:txBody>
          <a:bodyPr/>
          <a:lstStyle/>
          <a:p>
            <a:r>
              <a:rPr lang="en-US" dirty="0"/>
              <a:t>There are some tools so</a:t>
            </a:r>
            <a:r>
              <a:rPr lang="zh-CN" altLang="en-US" dirty="0"/>
              <a:t> </a:t>
            </a:r>
            <a:r>
              <a:rPr lang="en-US" altLang="zh-CN" dirty="0"/>
              <a:t>far</a:t>
            </a:r>
            <a:r>
              <a:rPr lang="zh-CN" altLang="en-US" dirty="0"/>
              <a:t> </a:t>
            </a:r>
            <a:r>
              <a:rPr lang="en-US" dirty="0"/>
              <a:t>…</a:t>
            </a:r>
          </a:p>
        </p:txBody>
      </p:sp>
      <p:sp>
        <p:nvSpPr>
          <p:cNvPr id="21" name="TextBox 20">
            <a:extLst>
              <a:ext uri="{FF2B5EF4-FFF2-40B4-BE49-F238E27FC236}">
                <a16:creationId xmlns:a16="http://schemas.microsoft.com/office/drawing/2014/main" xmlns="" id="{1DC98974-CBA5-4C06-854F-33618ECA17C9}"/>
              </a:ext>
            </a:extLst>
          </p:cNvPr>
          <p:cNvSpPr txBox="1"/>
          <p:nvPr/>
        </p:nvSpPr>
        <p:spPr>
          <a:xfrm>
            <a:off x="1070236" y="1754430"/>
            <a:ext cx="5507918"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1. Workload Analyzer (Java tool you know it!)</a:t>
            </a:r>
          </a:p>
        </p:txBody>
      </p:sp>
      <p:sp>
        <p:nvSpPr>
          <p:cNvPr id="7" name="TextBox 6">
            <a:extLst>
              <a:ext uri="{FF2B5EF4-FFF2-40B4-BE49-F238E27FC236}">
                <a16:creationId xmlns:a16="http://schemas.microsoft.com/office/drawing/2014/main" xmlns="" id="{F55DAA62-E19A-4A0A-964C-B15A160567F1}"/>
              </a:ext>
            </a:extLst>
          </p:cNvPr>
          <p:cNvSpPr txBox="1"/>
          <p:nvPr/>
        </p:nvSpPr>
        <p:spPr>
          <a:xfrm>
            <a:off x="1070236" y="2426362"/>
            <a:ext cx="4304063"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2. SAP Product Support Dispatcher</a:t>
            </a:r>
          </a:p>
        </p:txBody>
      </p:sp>
      <p:sp>
        <p:nvSpPr>
          <p:cNvPr id="8" name="TextBox 7">
            <a:extLst>
              <a:ext uri="{FF2B5EF4-FFF2-40B4-BE49-F238E27FC236}">
                <a16:creationId xmlns:a16="http://schemas.microsoft.com/office/drawing/2014/main" xmlns="" id="{46E9629B-FDDB-4E0E-B052-BD6F1CD13906}"/>
              </a:ext>
            </a:extLst>
          </p:cNvPr>
          <p:cNvSpPr txBox="1"/>
          <p:nvPr/>
        </p:nvSpPr>
        <p:spPr>
          <a:xfrm>
            <a:off x="1070236" y="3098294"/>
            <a:ext cx="1324080"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3. </a:t>
            </a:r>
            <a:r>
              <a:rPr lang="en-US" sz="2000" b="1" kern="0" dirty="0" err="1">
                <a:ea typeface="Arial Unicode MS" pitchFamily="34" charset="-128"/>
                <a:cs typeface="Arial Unicode MS" pitchFamily="34" charset="-128"/>
              </a:rPr>
              <a:t>QMDock</a:t>
            </a:r>
            <a:endParaRPr lang="en-US" sz="2000" b="1" kern="0" dirty="0">
              <a:ea typeface="Arial Unicode MS" pitchFamily="34" charset="-128"/>
              <a:cs typeface="Arial Unicode MS" pitchFamily="34" charset="-128"/>
            </a:endParaRPr>
          </a:p>
        </p:txBody>
      </p:sp>
      <p:grpSp>
        <p:nvGrpSpPr>
          <p:cNvPr id="4" name="Group 3">
            <a:extLst>
              <a:ext uri="{FF2B5EF4-FFF2-40B4-BE49-F238E27FC236}">
                <a16:creationId xmlns:a16="http://schemas.microsoft.com/office/drawing/2014/main" xmlns="" id="{1B2E5D27-9D1F-40D5-8B73-3BD382040ADF}"/>
              </a:ext>
            </a:extLst>
          </p:cNvPr>
          <p:cNvGrpSpPr/>
          <p:nvPr/>
        </p:nvGrpSpPr>
        <p:grpSpPr>
          <a:xfrm>
            <a:off x="3653444" y="4102308"/>
            <a:ext cx="4887590" cy="1295791"/>
            <a:chOff x="3243673" y="4244798"/>
            <a:chExt cx="5707129" cy="914400"/>
          </a:xfrm>
        </p:grpSpPr>
        <p:sp>
          <p:nvSpPr>
            <p:cNvPr id="3" name="Rectangle: Rounded Corners 2">
              <a:extLst>
                <a:ext uri="{FF2B5EF4-FFF2-40B4-BE49-F238E27FC236}">
                  <a16:creationId xmlns:a16="http://schemas.microsoft.com/office/drawing/2014/main" xmlns="" id="{D4CCC3AA-ADA4-4DF0-8A6E-652AEF6FBC00}"/>
                </a:ext>
              </a:extLst>
            </p:cNvPr>
            <p:cNvSpPr/>
            <p:nvPr/>
          </p:nvSpPr>
          <p:spPr bwMode="gray">
            <a:xfrm>
              <a:off x="3243673" y="4244798"/>
              <a:ext cx="5707129" cy="914400"/>
            </a:xfrm>
            <a:prstGeom prst="roundRect">
              <a:avLst/>
            </a:prstGeom>
            <a:solidFill>
              <a:srgbClr val="FFFF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xmlns="" id="{50023274-BA3D-4AA4-B5DE-5BFA99EBA766}"/>
                </a:ext>
              </a:extLst>
            </p:cNvPr>
            <p:cNvSpPr txBox="1"/>
            <p:nvPr/>
          </p:nvSpPr>
          <p:spPr>
            <a:xfrm>
              <a:off x="3478733" y="4441372"/>
              <a:ext cx="5186179" cy="52125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Not </a:t>
              </a:r>
              <a:r>
                <a:rPr lang="en-US" sz="2400" b="1" kern="0" dirty="0">
                  <a:ea typeface="Arial Unicode MS" pitchFamily="34" charset="-128"/>
                  <a:cs typeface="Arial Unicode MS" pitchFamily="34" charset="-128"/>
                </a:rPr>
                <a:t>naturally</a:t>
              </a:r>
              <a:r>
                <a:rPr lang="en-US" sz="2400" kern="0" dirty="0">
                  <a:ea typeface="Arial Unicode MS" pitchFamily="34" charset="-128"/>
                  <a:cs typeface="Arial Unicode MS" pitchFamily="34" charset="-128"/>
                </a:rPr>
                <a:t> design for multiple components dispatching…</a:t>
              </a:r>
            </a:p>
          </p:txBody>
        </p:sp>
      </p:grpSp>
    </p:spTree>
    <p:extLst>
      <p:ext uri="{BB962C8B-B14F-4D97-AF65-F5344CB8AC3E}">
        <p14:creationId xmlns:p14="http://schemas.microsoft.com/office/powerpoint/2010/main" val="196704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514" y="931445"/>
            <a:ext cx="11185200" cy="677108"/>
          </a:xfrm>
        </p:spPr>
        <p:txBody>
          <a:bodyPr/>
          <a:lstStyle/>
          <a:p>
            <a:r>
              <a:rPr lang="en-US" dirty="0"/>
              <a:t>So it </a:t>
            </a:r>
            <a:r>
              <a:rPr lang="en-US" dirty="0">
                <a:solidFill>
                  <a:schemeClr val="accent1"/>
                </a:solidFill>
              </a:rPr>
              <a:t>comes…</a:t>
            </a:r>
          </a:p>
        </p:txBody>
      </p:sp>
      <p:sp>
        <p:nvSpPr>
          <p:cNvPr id="3" name="Title 1">
            <a:extLst>
              <a:ext uri="{FF2B5EF4-FFF2-40B4-BE49-F238E27FC236}">
                <a16:creationId xmlns:a16="http://schemas.microsoft.com/office/drawing/2014/main" xmlns="" id="{8C053B4F-04BF-409F-938A-9400CCE3EC21}"/>
              </a:ext>
            </a:extLst>
          </p:cNvPr>
          <p:cNvSpPr txBox="1">
            <a:spLocks/>
          </p:cNvSpPr>
          <p:nvPr/>
        </p:nvSpPr>
        <p:spPr bwMode="gray">
          <a:xfrm>
            <a:off x="518514" y="4171838"/>
            <a:ext cx="11185200" cy="677108"/>
          </a:xfrm>
          <a:prstGeom prst="rect">
            <a:avLst/>
          </a:prstGeom>
        </p:spPr>
        <p:txBody>
          <a:bodyPr vert="horz" wrap="square" lIns="0" tIns="0" rIns="0" bIns="0" rtlCol="0" anchor="ctr"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en-US" sz="6000" dirty="0"/>
              <a:t>Demo</a:t>
            </a:r>
            <a:r>
              <a:rPr lang="en-US" dirty="0"/>
              <a:t/>
            </a:r>
            <a:br>
              <a:rPr lang="en-US" dirty="0"/>
            </a:br>
            <a:r>
              <a:rPr lang="en-US" dirty="0">
                <a:solidFill>
                  <a:schemeClr val="accent1"/>
                </a:solidFill>
              </a:rPr>
              <a:t>powered by HANA Cloud.</a:t>
            </a:r>
            <a:endParaRPr lang="en-US" dirty="0"/>
          </a:p>
        </p:txBody>
      </p:sp>
    </p:spTree>
    <p:extLst>
      <p:ext uri="{BB962C8B-B14F-4D97-AF65-F5344CB8AC3E}">
        <p14:creationId xmlns:p14="http://schemas.microsoft.com/office/powerpoint/2010/main" val="385104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5"/>
      </p:ext>
    </p:extLst>
  </p:cSld>
  <p:clrMapOvr>
    <a:masterClrMapping/>
  </p:clrMapOvr>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3808</TotalTime>
  <Words>434</Words>
  <Application>Microsoft Macintosh PowerPoint</Application>
  <PresentationFormat>Custom</PresentationFormat>
  <Paragraphs>83</Paragraphs>
  <Slides>14</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Courier New</vt:lpstr>
      <vt:lpstr>Symbol</vt:lpstr>
      <vt:lpstr>wingdings</vt:lpstr>
      <vt:lpstr>wingdings</vt:lpstr>
      <vt:lpstr>SAP_2017_16x9_black and white</vt:lpstr>
      <vt:lpstr>PowerPoint Presentation</vt:lpstr>
      <vt:lpstr>Agenda</vt:lpstr>
      <vt:lpstr>Why Create?</vt:lpstr>
      <vt:lpstr>PowerPoint Presentation</vt:lpstr>
      <vt:lpstr>PowerPoint Presentation</vt:lpstr>
      <vt:lpstr>Why create?</vt:lpstr>
      <vt:lpstr>There are some tools so far …</vt:lpstr>
      <vt:lpstr>So it comes…</vt:lpstr>
      <vt:lpstr>PowerPoint Presentation</vt:lpstr>
      <vt:lpstr>Benefits &amp; Evolution</vt:lpstr>
      <vt:lpstr>PowerPoint Presentation</vt:lpstr>
      <vt:lpstr>Q &amp; A Any Suggestions?</vt:lpstr>
      <vt:lpstr>Thank you.</vt:lpstr>
      <vt:lpstr>PowerPoint Presentation</vt:lpstr>
    </vt:vector>
  </TitlesOfParts>
  <Company>SAP</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 and white</cp:keywords>
  <cp:lastModifiedBy>Allen Yilun</cp:lastModifiedBy>
  <cp:revision>410</cp:revision>
  <dcterms:created xsi:type="dcterms:W3CDTF">2015-10-14T11:21:43Z</dcterms:created>
  <dcterms:modified xsi:type="dcterms:W3CDTF">2018-01-15T02:05:35Z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