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</p:sldIdLst>
  <p:sldSz cy="5143500" cx="9144000"/>
  <p:notesSz cx="6858000" cy="9144000"/>
  <p:embeddedFontLst>
    <p:embeddedFont>
      <p:font typeface="Merriweather"/>
      <p:regular r:id="rId51"/>
      <p:bold r:id="rId52"/>
      <p:italic r:id="rId53"/>
      <p:boldItalic r:id="rId5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55" roundtripDataSignature="AMtx7mhp37W5Dbs2I5Dqh60ACbbrguCig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Merriweather-regular.fntdata"/><Relationship Id="rId50" Type="http://schemas.openxmlformats.org/officeDocument/2006/relationships/slide" Target="slides/slide45.xml"/><Relationship Id="rId53" Type="http://schemas.openxmlformats.org/officeDocument/2006/relationships/font" Target="fonts/Merriweather-italic.fntdata"/><Relationship Id="rId52" Type="http://schemas.openxmlformats.org/officeDocument/2006/relationships/font" Target="fonts/Merriweather-bold.fntdata"/><Relationship Id="rId11" Type="http://schemas.openxmlformats.org/officeDocument/2006/relationships/slide" Target="slides/slide6.xml"/><Relationship Id="rId55" Type="http://customschemas.google.com/relationships/presentationmetadata" Target="metadata"/><Relationship Id="rId10" Type="http://schemas.openxmlformats.org/officeDocument/2006/relationships/slide" Target="slides/slide5.xml"/><Relationship Id="rId54" Type="http://schemas.openxmlformats.org/officeDocument/2006/relationships/font" Target="fonts/Merriweather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" name="Google Shape;160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" name="Google Shape;172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8" name="Google Shape;178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4" name="Google Shape;184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2" name="Google Shape;192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" name="Google Shape;5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9" name="Google Shape;199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6" name="Google Shape;206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2" name="Google Shape;212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0" name="Google Shape;220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7" name="Google Shape;227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4" name="Google Shape;234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0" name="Google Shape;240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9" name="Google Shape;249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7" name="Google Shape;257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3" name="Google Shape;263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" name="Google Shape;6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0" name="Google Shape;270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7" name="Google Shape;277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3" name="Google Shape;283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2" name="Google Shape;292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9" name="Google Shape;299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7" name="Google Shape;307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5" name="Google Shape;315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1" name="Google Shape;321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7" name="Google Shape;327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5" name="Google Shape;335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5" name="Google Shape;345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2" name="Google Shape;352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0" name="Google Shape;360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7" name="Google Shape;367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5" name="Google Shape;375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1" name="Google Shape;381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" name="Google Shape;7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" name="Google Shape;8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" name="Google Shape;8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5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5" name="Google Shape;45;p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58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58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" name="Google Shape;13;p4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" name="Google Shape;14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5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2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5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5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6" name="Google Shape;36;p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5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0" name="Google Shape;40;p5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1" name="Google Shape;41;p5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2" name="Google Shape;42;p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3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spd="med"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5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github.com/orca-zhang/influxdb-cpp" TargetMode="External"/><Relationship Id="rId4" Type="http://schemas.openxmlformats.org/officeDocument/2006/relationships/hyperlink" Target="https://docs.influxdata.com/influxdb/v1.8/administration/authentication_and_authorization/#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20" Type="http://schemas.openxmlformats.org/officeDocument/2006/relationships/slide" Target="/ppt/slides/slide16.xml"/><Relationship Id="rId11" Type="http://schemas.openxmlformats.org/officeDocument/2006/relationships/slide" Target="/ppt/slides/slide9.xml"/><Relationship Id="rId10" Type="http://schemas.openxmlformats.org/officeDocument/2006/relationships/slide" Target="/ppt/slides/slide8.xml"/><Relationship Id="rId21" Type="http://schemas.openxmlformats.org/officeDocument/2006/relationships/slide" Target="/ppt/slides/slide17.xml"/><Relationship Id="rId13" Type="http://schemas.openxmlformats.org/officeDocument/2006/relationships/slide" Target="/ppt/slides/slide10.xml"/><Relationship Id="rId12" Type="http://schemas.openxmlformats.org/officeDocument/2006/relationships/slide" Target="/ppt/slides/slide10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1.xml"/><Relationship Id="rId4" Type="http://schemas.openxmlformats.org/officeDocument/2006/relationships/slide" Target="/ppt/slides/slide2.xml"/><Relationship Id="rId9" Type="http://schemas.openxmlformats.org/officeDocument/2006/relationships/slide" Target="/ppt/slides/slide7.xml"/><Relationship Id="rId15" Type="http://schemas.openxmlformats.org/officeDocument/2006/relationships/slide" Target="/ppt/slides/slide13.xml"/><Relationship Id="rId14" Type="http://schemas.openxmlformats.org/officeDocument/2006/relationships/slide" Target="/ppt/slides/slide11.xml"/><Relationship Id="rId17" Type="http://schemas.openxmlformats.org/officeDocument/2006/relationships/slide" Target="/ppt/slides/slide15.xml"/><Relationship Id="rId16" Type="http://schemas.openxmlformats.org/officeDocument/2006/relationships/slide" Target="/ppt/slides/slide14.xml"/><Relationship Id="rId5" Type="http://schemas.openxmlformats.org/officeDocument/2006/relationships/slide" Target="/ppt/slides/slide3.xml"/><Relationship Id="rId19" Type="http://schemas.openxmlformats.org/officeDocument/2006/relationships/slide" Target="/ppt/slides/slide16.xml"/><Relationship Id="rId6" Type="http://schemas.openxmlformats.org/officeDocument/2006/relationships/slide" Target="/ppt/slides/slide5.xml"/><Relationship Id="rId18" Type="http://schemas.openxmlformats.org/officeDocument/2006/relationships/slide" Target="/ppt/slides/slide16.xml"/><Relationship Id="rId7" Type="http://schemas.openxmlformats.org/officeDocument/2006/relationships/slide" Target="/ppt/slides/slide4.xml"/><Relationship Id="rId8" Type="http://schemas.openxmlformats.org/officeDocument/2006/relationships/slide" Target="/ppt/slides/slide6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9.png"/><Relationship Id="rId4" Type="http://schemas.openxmlformats.org/officeDocument/2006/relationships/image" Target="../media/image21.png"/><Relationship Id="rId5" Type="http://schemas.openxmlformats.org/officeDocument/2006/relationships/image" Target="../media/image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6.png"/><Relationship Id="rId4" Type="http://schemas.openxmlformats.org/officeDocument/2006/relationships/image" Target="../media/image39.png"/><Relationship Id="rId5" Type="http://schemas.openxmlformats.org/officeDocument/2006/relationships/image" Target="../media/image1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4.png"/><Relationship Id="rId4" Type="http://schemas.openxmlformats.org/officeDocument/2006/relationships/image" Target="../media/image38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0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50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1.png"/><Relationship Id="rId4" Type="http://schemas.openxmlformats.org/officeDocument/2006/relationships/image" Target="../media/image2.png"/><Relationship Id="rId5" Type="http://schemas.openxmlformats.org/officeDocument/2006/relationships/image" Target="../media/image27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4.png"/><Relationship Id="rId4" Type="http://schemas.openxmlformats.org/officeDocument/2006/relationships/image" Target="../media/image47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5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46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1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6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43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9.png"/><Relationship Id="rId4" Type="http://schemas.openxmlformats.org/officeDocument/2006/relationships/image" Target="../media/image3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42.png"/><Relationship Id="rId4" Type="http://schemas.openxmlformats.org/officeDocument/2006/relationships/image" Target="../media/image33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32.png"/><Relationship Id="rId4" Type="http://schemas.openxmlformats.org/officeDocument/2006/relationships/image" Target="../media/image44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54.png"/><Relationship Id="rId4" Type="http://schemas.openxmlformats.org/officeDocument/2006/relationships/image" Target="../media/image52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45.png"/><Relationship Id="rId4" Type="http://schemas.openxmlformats.org/officeDocument/2006/relationships/image" Target="../media/image49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53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48.png"/><Relationship Id="rId4" Type="http://schemas.openxmlformats.org/officeDocument/2006/relationships/image" Target="../media/image5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idx="4294967295" type="ctrTitle"/>
          </p:nvPr>
        </p:nvSpPr>
        <p:spPr>
          <a:xfrm>
            <a:off x="311700" y="308100"/>
            <a:ext cx="8520600" cy="23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fr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Présentation du projet </a:t>
            </a:r>
            <a:endParaRPr b="0" i="0" sz="2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fr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Réseau Télémétrique de Mesures en temps réel</a:t>
            </a:r>
            <a:endParaRPr b="0" i="0" sz="2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fr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(R.T.M.T.R n°2 - Mesures de pollutions)</a:t>
            </a:r>
            <a:endParaRPr b="0" i="0" sz="2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fr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Etudiant_1</a:t>
            </a:r>
            <a:endParaRPr b="0" i="0" sz="2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0"/>
          <p:cNvSpPr txBox="1"/>
          <p:nvPr/>
        </p:nvSpPr>
        <p:spPr>
          <a:xfrm>
            <a:off x="1560700" y="269275"/>
            <a:ext cx="6203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fr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Mise en oeuvre de la conception</a:t>
            </a:r>
            <a:endParaRPr b="1" i="0" sz="2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8" name="Google Shape;108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60300" y="1558250"/>
            <a:ext cx="5111224" cy="330725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0"/>
          <p:cNvSpPr txBox="1"/>
          <p:nvPr/>
        </p:nvSpPr>
        <p:spPr>
          <a:xfrm>
            <a:off x="1059912" y="979063"/>
            <a:ext cx="702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Pas d’amendements supplémentaires pour le diagramme de classe de conception.</a:t>
            </a:r>
            <a:endParaRPr b="0" i="0" sz="1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1"/>
          <p:cNvSpPr txBox="1"/>
          <p:nvPr/>
        </p:nvSpPr>
        <p:spPr>
          <a:xfrm>
            <a:off x="2016450" y="123175"/>
            <a:ext cx="5111100" cy="4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fr" sz="2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Les contraintes matérielles</a:t>
            </a:r>
            <a:endParaRPr b="1" i="0" sz="24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5" name="Google Shape;115;p11"/>
          <p:cNvSpPr txBox="1"/>
          <p:nvPr/>
        </p:nvSpPr>
        <p:spPr>
          <a:xfrm>
            <a:off x="256575" y="958150"/>
            <a:ext cx="45453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fr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Matériels</a:t>
            </a:r>
            <a:endParaRPr b="0" i="0" sz="20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Times New Roman"/>
              <a:buChar char="●"/>
            </a:pPr>
            <a:r>
              <a:rPr b="1" i="0" lang="fr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Capteur</a:t>
            </a:r>
            <a:r>
              <a:rPr b="0" i="0" lang="fr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b="0" i="0" sz="20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●"/>
            </a:pPr>
            <a:r>
              <a:rPr b="1" i="0" lang="fr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GPS</a:t>
            </a:r>
            <a:r>
              <a:rPr b="0" i="0" lang="fr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b="0" i="0" sz="20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●"/>
            </a:pPr>
            <a:r>
              <a:rPr b="1" i="0" lang="fr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Transceiver Ethernet Lora.</a:t>
            </a:r>
            <a:endParaRPr b="0" i="0" sz="20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●"/>
            </a:pPr>
            <a:r>
              <a:rPr b="1" i="0" lang="fr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InfluxDB_Oss</a:t>
            </a:r>
            <a:r>
              <a:rPr b="0" i="0" lang="fr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b="0" i="0" sz="20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●"/>
            </a:pPr>
            <a:r>
              <a:rPr b="1" i="0" lang="fr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Ecran_LCD</a:t>
            </a:r>
            <a:r>
              <a:rPr b="0" i="0" lang="fr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6" name="Google Shape;116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86650" y="1147712"/>
            <a:ext cx="1559224" cy="2078976"/>
          </a:xfrm>
          <a:prstGeom prst="rect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17" name="Google Shape;117;p11"/>
          <p:cNvSpPr txBox="1"/>
          <p:nvPr/>
        </p:nvSpPr>
        <p:spPr>
          <a:xfrm>
            <a:off x="3078375" y="694400"/>
            <a:ext cx="3165300" cy="33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9144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fr" sz="1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Image du Raspberry Pi :</a:t>
            </a:r>
            <a:endParaRPr b="1" i="0" sz="14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18" name="Google Shape;118;p11"/>
          <p:cNvCxnSpPr>
            <a:stCxn id="119" idx="1"/>
          </p:cNvCxnSpPr>
          <p:nvPr/>
        </p:nvCxnSpPr>
        <p:spPr>
          <a:xfrm rot="10800000">
            <a:off x="5645250" y="1999475"/>
            <a:ext cx="1608600" cy="1220400"/>
          </a:xfrm>
          <a:prstGeom prst="straightConnector1">
            <a:avLst/>
          </a:prstGeom>
          <a:noFill/>
          <a:ln cap="flat" cmpd="sng" w="9525">
            <a:solidFill>
              <a:srgbClr val="00FFF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0" name="Google Shape;120;p11"/>
          <p:cNvCxnSpPr>
            <a:stCxn id="121" idx="1"/>
          </p:cNvCxnSpPr>
          <p:nvPr/>
        </p:nvCxnSpPr>
        <p:spPr>
          <a:xfrm rot="10800000">
            <a:off x="5481200" y="2154000"/>
            <a:ext cx="1550700" cy="1524600"/>
          </a:xfrm>
          <a:prstGeom prst="straightConnector1">
            <a:avLst/>
          </a:prstGeom>
          <a:noFill/>
          <a:ln cap="flat" cmpd="sng" w="9525">
            <a:solidFill>
              <a:srgbClr val="741B47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2" name="Google Shape;122;p11"/>
          <p:cNvCxnSpPr>
            <a:stCxn id="123" idx="1"/>
          </p:cNvCxnSpPr>
          <p:nvPr/>
        </p:nvCxnSpPr>
        <p:spPr>
          <a:xfrm rot="10800000">
            <a:off x="5133975" y="1690625"/>
            <a:ext cx="2350800" cy="1037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4" name="Google Shape;124;p11"/>
          <p:cNvCxnSpPr>
            <a:stCxn id="125" idx="1"/>
          </p:cNvCxnSpPr>
          <p:nvPr/>
        </p:nvCxnSpPr>
        <p:spPr>
          <a:xfrm flipH="1" rot="10800000">
            <a:off x="5326725" y="3012775"/>
            <a:ext cx="125700" cy="1442700"/>
          </a:xfrm>
          <a:prstGeom prst="straightConnector1">
            <a:avLst/>
          </a:prstGeom>
          <a:noFill/>
          <a:ln cap="flat" cmpd="sng" w="9525">
            <a:solidFill>
              <a:srgbClr val="F1C23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6" name="Google Shape;126;p11"/>
          <p:cNvCxnSpPr>
            <a:stCxn id="127" idx="1"/>
          </p:cNvCxnSpPr>
          <p:nvPr/>
        </p:nvCxnSpPr>
        <p:spPr>
          <a:xfrm flipH="1">
            <a:off x="5326725" y="1289200"/>
            <a:ext cx="2181600" cy="156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8" name="Google Shape;128;p11"/>
          <p:cNvCxnSpPr>
            <a:stCxn id="129" idx="1"/>
          </p:cNvCxnSpPr>
          <p:nvPr/>
        </p:nvCxnSpPr>
        <p:spPr>
          <a:xfrm rot="10800000">
            <a:off x="5153175" y="1343163"/>
            <a:ext cx="2331600" cy="415800"/>
          </a:xfrm>
          <a:prstGeom prst="straightConnector1">
            <a:avLst/>
          </a:prstGeom>
          <a:noFill/>
          <a:ln cap="flat" cmpd="sng" w="9525">
            <a:solidFill>
              <a:srgbClr val="98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0" name="Google Shape;130;p11"/>
          <p:cNvCxnSpPr>
            <a:stCxn id="131" idx="1"/>
          </p:cNvCxnSpPr>
          <p:nvPr/>
        </p:nvCxnSpPr>
        <p:spPr>
          <a:xfrm rot="10800000">
            <a:off x="5085675" y="1497713"/>
            <a:ext cx="2399100" cy="690600"/>
          </a:xfrm>
          <a:prstGeom prst="straightConnector1">
            <a:avLst/>
          </a:prstGeom>
          <a:noFill/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2" name="Google Shape;132;p11"/>
          <p:cNvCxnSpPr>
            <a:stCxn id="133" idx="1"/>
          </p:cNvCxnSpPr>
          <p:nvPr/>
        </p:nvCxnSpPr>
        <p:spPr>
          <a:xfrm rot="10800000">
            <a:off x="5133950" y="2173250"/>
            <a:ext cx="1463700" cy="1958700"/>
          </a:xfrm>
          <a:prstGeom prst="straightConnector1">
            <a:avLst/>
          </a:prstGeom>
          <a:noFill/>
          <a:ln cap="flat" cmpd="sng" w="9525">
            <a:solidFill>
              <a:srgbClr val="A61C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4" name="Google Shape;134;p11"/>
          <p:cNvCxnSpPr>
            <a:stCxn id="135" idx="0"/>
          </p:cNvCxnSpPr>
          <p:nvPr/>
        </p:nvCxnSpPr>
        <p:spPr>
          <a:xfrm flipH="1" rot="10800000">
            <a:off x="4721150" y="2230813"/>
            <a:ext cx="325800" cy="205530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25" name="Google Shape;125;p11"/>
          <p:cNvSpPr txBox="1"/>
          <p:nvPr/>
        </p:nvSpPr>
        <p:spPr>
          <a:xfrm>
            <a:off x="5326725" y="4286125"/>
            <a:ext cx="1731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fr" sz="1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Capteur qualité de l’air.</a:t>
            </a:r>
            <a:endParaRPr b="1" i="0" sz="10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5" name="Google Shape;135;p11"/>
          <p:cNvSpPr txBox="1"/>
          <p:nvPr/>
        </p:nvSpPr>
        <p:spPr>
          <a:xfrm>
            <a:off x="3894350" y="4286113"/>
            <a:ext cx="1653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fr" sz="1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Carte Micro-SD.</a:t>
            </a:r>
            <a:endParaRPr b="1" i="0" sz="10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3" name="Google Shape;133;p11"/>
          <p:cNvSpPr txBox="1"/>
          <p:nvPr/>
        </p:nvSpPr>
        <p:spPr>
          <a:xfrm>
            <a:off x="6597650" y="3962600"/>
            <a:ext cx="1266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fr" sz="1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Raspberry Pi.</a:t>
            </a:r>
            <a:endParaRPr b="1" i="0" sz="10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3" name="Google Shape;123;p11"/>
          <p:cNvSpPr txBox="1"/>
          <p:nvPr/>
        </p:nvSpPr>
        <p:spPr>
          <a:xfrm>
            <a:off x="7484775" y="2558675"/>
            <a:ext cx="1364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fr" sz="1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Grove Pi Hat.</a:t>
            </a:r>
            <a:endParaRPr b="1" i="0" sz="10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1" name="Google Shape;121;p11"/>
          <p:cNvSpPr txBox="1"/>
          <p:nvPr/>
        </p:nvSpPr>
        <p:spPr>
          <a:xfrm>
            <a:off x="7031900" y="3509250"/>
            <a:ext cx="1559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fr" sz="1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Câble d’alimentation.</a:t>
            </a:r>
            <a:endParaRPr b="1" i="0" sz="10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9" name="Google Shape;119;p11"/>
          <p:cNvSpPr txBox="1"/>
          <p:nvPr/>
        </p:nvSpPr>
        <p:spPr>
          <a:xfrm>
            <a:off x="7253850" y="3050525"/>
            <a:ext cx="1364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fr" sz="1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Câble HDMI.</a:t>
            </a:r>
            <a:endParaRPr b="1" i="0" sz="10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1" name="Google Shape;131;p11"/>
          <p:cNvSpPr txBox="1"/>
          <p:nvPr/>
        </p:nvSpPr>
        <p:spPr>
          <a:xfrm>
            <a:off x="7484775" y="2018963"/>
            <a:ext cx="1510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fr" sz="1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Câble Ethernet.</a:t>
            </a:r>
            <a:endParaRPr b="1" i="0" sz="10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9" name="Google Shape;129;p11"/>
          <p:cNvSpPr txBox="1"/>
          <p:nvPr/>
        </p:nvSpPr>
        <p:spPr>
          <a:xfrm>
            <a:off x="7484775" y="1589613"/>
            <a:ext cx="1266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fr" sz="1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Câble Clavier.</a:t>
            </a:r>
            <a:endParaRPr b="1" i="0" sz="10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7" name="Google Shape;127;p11"/>
          <p:cNvSpPr txBox="1"/>
          <p:nvPr/>
        </p:nvSpPr>
        <p:spPr>
          <a:xfrm>
            <a:off x="7508325" y="1119850"/>
            <a:ext cx="1463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fr" sz="1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Câble Souris.</a:t>
            </a:r>
            <a:endParaRPr b="1" i="0" sz="10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96877" y="1336225"/>
            <a:ext cx="2590652" cy="3454203"/>
          </a:xfrm>
          <a:prstGeom prst="rect">
            <a:avLst/>
          </a:prstGeom>
          <a:noFill/>
          <a:ln cap="flat" cmpd="sng" w="2857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41" name="Google Shape;141;p12"/>
          <p:cNvSpPr txBox="1"/>
          <p:nvPr/>
        </p:nvSpPr>
        <p:spPr>
          <a:xfrm>
            <a:off x="1459800" y="330025"/>
            <a:ext cx="6224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fr" sz="2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Image du TransceiverEthernetLora :</a:t>
            </a:r>
            <a:endParaRPr b="1" i="0" sz="28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42" name="Google Shape;142;p12"/>
          <p:cNvCxnSpPr>
            <a:stCxn id="143" idx="1"/>
          </p:cNvCxnSpPr>
          <p:nvPr/>
        </p:nvCxnSpPr>
        <p:spPr>
          <a:xfrm rot="10800000">
            <a:off x="4632325" y="2569225"/>
            <a:ext cx="2190300" cy="690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44" name="Google Shape;144;p12"/>
          <p:cNvCxnSpPr>
            <a:stCxn id="145" idx="1"/>
          </p:cNvCxnSpPr>
          <p:nvPr/>
        </p:nvCxnSpPr>
        <p:spPr>
          <a:xfrm rot="10800000">
            <a:off x="4371625" y="3225025"/>
            <a:ext cx="2397900" cy="358200"/>
          </a:xfrm>
          <a:prstGeom prst="straightConnector1">
            <a:avLst/>
          </a:prstGeom>
          <a:noFill/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46" name="Google Shape;146;p12"/>
          <p:cNvCxnSpPr>
            <a:stCxn id="147" idx="1"/>
          </p:cNvCxnSpPr>
          <p:nvPr/>
        </p:nvCxnSpPr>
        <p:spPr>
          <a:xfrm rot="10800000">
            <a:off x="4361925" y="3350575"/>
            <a:ext cx="2214600" cy="749400"/>
          </a:xfrm>
          <a:prstGeom prst="straightConnector1">
            <a:avLst/>
          </a:prstGeom>
          <a:noFill/>
          <a:ln cap="flat" cmpd="sng" w="9525">
            <a:solidFill>
              <a:srgbClr val="FFE599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48" name="Google Shape;148;p12"/>
          <p:cNvCxnSpPr>
            <a:stCxn id="149" idx="1"/>
          </p:cNvCxnSpPr>
          <p:nvPr/>
        </p:nvCxnSpPr>
        <p:spPr>
          <a:xfrm rot="10800000">
            <a:off x="4419675" y="2848825"/>
            <a:ext cx="2875800" cy="214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50" name="Google Shape;150;p12"/>
          <p:cNvSpPr txBox="1"/>
          <p:nvPr/>
        </p:nvSpPr>
        <p:spPr>
          <a:xfrm>
            <a:off x="6426975" y="4390225"/>
            <a:ext cx="179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fr" sz="1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Antennes WIFI.</a:t>
            </a:r>
            <a:endParaRPr b="1" i="0" sz="14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51" name="Google Shape;151;p12"/>
          <p:cNvCxnSpPr>
            <a:endCxn id="150" idx="1"/>
          </p:cNvCxnSpPr>
          <p:nvPr/>
        </p:nvCxnSpPr>
        <p:spPr>
          <a:xfrm>
            <a:off x="4323375" y="4199725"/>
            <a:ext cx="2103600" cy="3906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triangle"/>
            <a:tailEnd len="sm" w="sm" type="none"/>
          </a:ln>
        </p:spPr>
      </p:cxnSp>
      <p:sp>
        <p:nvSpPr>
          <p:cNvPr id="149" name="Google Shape;149;p12"/>
          <p:cNvSpPr txBox="1"/>
          <p:nvPr/>
        </p:nvSpPr>
        <p:spPr>
          <a:xfrm>
            <a:off x="7295475" y="2863225"/>
            <a:ext cx="150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fr" sz="1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Câble Ethernet.</a:t>
            </a:r>
            <a:endParaRPr b="1" i="0" sz="14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3" name="Google Shape;143;p12"/>
          <p:cNvSpPr txBox="1"/>
          <p:nvPr/>
        </p:nvSpPr>
        <p:spPr>
          <a:xfrm>
            <a:off x="6822625" y="2376025"/>
            <a:ext cx="183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fr" sz="1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Câble d’alimentation.</a:t>
            </a:r>
            <a:endParaRPr b="1" i="0" sz="14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7" name="Google Shape;147;p12"/>
          <p:cNvSpPr txBox="1"/>
          <p:nvPr/>
        </p:nvSpPr>
        <p:spPr>
          <a:xfrm>
            <a:off x="6576525" y="3899875"/>
            <a:ext cx="193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fr" sz="1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Voyant de connexion.</a:t>
            </a:r>
            <a:r>
              <a:rPr b="0" i="0" lang="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12"/>
          <p:cNvSpPr txBox="1"/>
          <p:nvPr/>
        </p:nvSpPr>
        <p:spPr>
          <a:xfrm>
            <a:off x="6769525" y="3383125"/>
            <a:ext cx="193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fr" sz="1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Voyant d’alimentation.</a:t>
            </a:r>
            <a:endParaRPr b="1" i="0" sz="14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3"/>
          <p:cNvSpPr txBox="1"/>
          <p:nvPr/>
        </p:nvSpPr>
        <p:spPr>
          <a:xfrm>
            <a:off x="933650" y="160800"/>
            <a:ext cx="71094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fr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Contraintes logicielles</a:t>
            </a:r>
            <a:endParaRPr b="1" i="0" sz="2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7" name="Google Shape;157;p13"/>
          <p:cNvSpPr txBox="1"/>
          <p:nvPr/>
        </p:nvSpPr>
        <p:spPr>
          <a:xfrm>
            <a:off x="697100" y="1106125"/>
            <a:ext cx="7582500" cy="374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fr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Logiciels</a:t>
            </a:r>
            <a:endParaRPr b="0" i="0" sz="2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Char char="●"/>
            </a:pPr>
            <a:r>
              <a:rPr b="0" i="0" lang="fr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Capteur </a:t>
            </a:r>
            <a:r>
              <a:rPr b="1" i="0" lang="fr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grove</a:t>
            </a:r>
            <a:r>
              <a:rPr b="0" i="0" lang="fr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fr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sulfure d’hydrogène</a:t>
            </a:r>
            <a:r>
              <a:rPr b="0" i="0" lang="fr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</a:t>
            </a:r>
            <a:r>
              <a:rPr b="1" i="0" lang="fr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H2S).</a:t>
            </a:r>
            <a:endParaRPr b="1" i="0" sz="2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●"/>
            </a:pPr>
            <a:r>
              <a:rPr b="0" i="0" lang="fr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Capteur </a:t>
            </a:r>
            <a:r>
              <a:rPr b="1" i="0" lang="fr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grove air qualité.</a:t>
            </a:r>
            <a:endParaRPr b="1" i="0" sz="2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●"/>
            </a:pPr>
            <a:r>
              <a:rPr b="0" i="0" lang="fr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Capteur</a:t>
            </a:r>
            <a:r>
              <a:rPr b="1" i="0" lang="fr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grove particules fines.</a:t>
            </a:r>
            <a:endParaRPr b="1" i="0" sz="2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Char char="●"/>
            </a:pPr>
            <a:r>
              <a:rPr b="0" i="0" lang="fr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Lien de la classe </a:t>
            </a:r>
            <a:r>
              <a:rPr b="1" i="0" lang="fr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InfluxDB.cpp </a:t>
            </a:r>
            <a:r>
              <a:rPr b="0" i="0" lang="fr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b="0" i="0" sz="2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fr" sz="2200" u="sng" cap="none" strike="noStrik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https://github.com/orca-zhang/influxdb-cpp</a:t>
            </a:r>
            <a:r>
              <a:rPr b="1" i="0" lang="fr" sz="2200" u="none" cap="none" strike="noStrik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1" i="0" sz="2200" u="none" cap="none" strike="noStrike">
              <a:solidFill>
                <a:srgbClr val="FF99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Char char="●"/>
            </a:pPr>
            <a:r>
              <a:rPr b="0" i="0" lang="fr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Lien du serveur </a:t>
            </a:r>
            <a:r>
              <a:rPr b="1" i="0" lang="fr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InfluxDB_Oss </a:t>
            </a:r>
            <a:r>
              <a:rPr b="0" i="0" lang="fr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b="0" i="0" sz="2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fr" sz="2200" u="sng" cap="none" strike="noStrik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https://docs.influxdata.com/influxdb/v1.8/administration/authentication_and_authorization/#</a:t>
            </a:r>
            <a:endParaRPr b="1" i="0" sz="2200" u="none" cap="none" strike="noStrike">
              <a:solidFill>
                <a:srgbClr val="FF99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Times New Roman"/>
              <a:buChar char="●"/>
            </a:pPr>
            <a:r>
              <a:rPr b="1" i="0" lang="fr" sz="2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C++ Qt5</a:t>
            </a:r>
            <a:endParaRPr b="0" i="0" sz="2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4"/>
          <p:cNvSpPr txBox="1"/>
          <p:nvPr>
            <p:ph idx="4294967295" type="ctrTitle"/>
          </p:nvPr>
        </p:nvSpPr>
        <p:spPr>
          <a:xfrm>
            <a:off x="311700" y="204475"/>
            <a:ext cx="8520600" cy="5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fr" sz="2400" u="none" cap="none" strike="noStrike">
                <a:solidFill>
                  <a:srgbClr val="D9D9D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Prototype d’</a:t>
            </a:r>
            <a:r>
              <a:rPr b="1" i="0" lang="fr" sz="2400" u="none" cap="none" strike="noStrike">
                <a:solidFill>
                  <a:srgbClr val="D9D9D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IHM</a:t>
            </a:r>
            <a:r>
              <a:rPr b="0" i="0" lang="fr" sz="2400" u="none" cap="none" strike="noStrike">
                <a:solidFill>
                  <a:srgbClr val="D9D9D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:</a:t>
            </a:r>
            <a:endParaRPr b="0" i="0" sz="2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3" name="Google Shape;163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5250" y="871300"/>
            <a:ext cx="7503529" cy="409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7800" y="760350"/>
            <a:ext cx="6248400" cy="4067175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15"/>
          <p:cNvSpPr txBox="1"/>
          <p:nvPr/>
        </p:nvSpPr>
        <p:spPr>
          <a:xfrm>
            <a:off x="1852825" y="243175"/>
            <a:ext cx="555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Diagramme de classe de conception</a:t>
            </a:r>
            <a:endParaRPr b="0" i="0" sz="1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6"/>
          <p:cNvSpPr txBox="1"/>
          <p:nvPr>
            <p:ph idx="4294967295" type="ctrTitle"/>
          </p:nvPr>
        </p:nvSpPr>
        <p:spPr>
          <a:xfrm>
            <a:off x="311700" y="163125"/>
            <a:ext cx="8520600" cy="8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fr" sz="2400" u="none" cap="none" strike="noStrike">
                <a:solidFill>
                  <a:srgbClr val="D9D9D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Extrait du code de la classe </a:t>
            </a:r>
            <a:r>
              <a:rPr b="1" i="0" lang="fr" sz="2400" u="none" cap="none" strike="noStrike">
                <a:solidFill>
                  <a:srgbClr val="D9D9D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Capteur </a:t>
            </a:r>
            <a:r>
              <a:rPr b="0" i="0" lang="fr" sz="2400" u="none" cap="none" strike="noStrike">
                <a:solidFill>
                  <a:srgbClr val="D9D9D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b="0" i="0" sz="2400" u="none" cap="none" strike="noStrike">
              <a:solidFill>
                <a:srgbClr val="D9D9D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fr" sz="2400" u="none" cap="none" strike="noStrike">
                <a:solidFill>
                  <a:srgbClr val="D9D9D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extrait .h</a:t>
            </a:r>
            <a:endParaRPr b="0" i="0" sz="2400" u="none" cap="none" strike="noStrike">
              <a:solidFill>
                <a:srgbClr val="D9D9D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5" name="Google Shape;17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96700" y="1091175"/>
            <a:ext cx="3703250" cy="389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7"/>
          <p:cNvSpPr txBox="1"/>
          <p:nvPr>
            <p:ph idx="4294967295" type="ctrTitle"/>
          </p:nvPr>
        </p:nvSpPr>
        <p:spPr>
          <a:xfrm>
            <a:off x="311700" y="163125"/>
            <a:ext cx="8520600" cy="8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fr" sz="2400" u="none" cap="none" strike="noStrike">
                <a:solidFill>
                  <a:srgbClr val="D9D9D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Extrait du code de la classe </a:t>
            </a:r>
            <a:r>
              <a:rPr b="1" i="0" lang="fr" sz="2400" u="none" cap="none" strike="noStrike">
                <a:solidFill>
                  <a:srgbClr val="D9D9D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Capteur </a:t>
            </a:r>
            <a:r>
              <a:rPr b="0" i="0" lang="fr" sz="2400" u="none" cap="none" strike="noStrike">
                <a:solidFill>
                  <a:srgbClr val="D9D9D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b="0" i="0" sz="2400" u="none" cap="none" strike="noStrike">
              <a:solidFill>
                <a:srgbClr val="D9D9D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fr" sz="2400" u="none" cap="none" strike="noStrike">
                <a:solidFill>
                  <a:srgbClr val="D9D9D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extrait .cpp</a:t>
            </a:r>
            <a:endParaRPr b="0" i="0" sz="2400" u="none" cap="none" strike="noStrike">
              <a:solidFill>
                <a:srgbClr val="D9D9D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81" name="Google Shape;18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06412" y="1106625"/>
            <a:ext cx="3731169" cy="3854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8"/>
          <p:cNvSpPr txBox="1"/>
          <p:nvPr/>
        </p:nvSpPr>
        <p:spPr>
          <a:xfrm>
            <a:off x="1931650" y="131463"/>
            <a:ext cx="51111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fr" sz="2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Conception</a:t>
            </a:r>
            <a:endParaRPr b="1" i="0" sz="28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7" name="Google Shape;187;p18"/>
          <p:cNvSpPr txBox="1"/>
          <p:nvPr/>
        </p:nvSpPr>
        <p:spPr>
          <a:xfrm>
            <a:off x="766925" y="587463"/>
            <a:ext cx="7897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fr" sz="2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Prototype de l’</a:t>
            </a:r>
            <a:r>
              <a:rPr b="1" i="0" lang="fr" sz="2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IHM </a:t>
            </a:r>
            <a:r>
              <a:rPr b="0" i="0" lang="fr" sz="2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 pour valider la classe </a:t>
            </a:r>
            <a:r>
              <a:rPr b="1" i="0" lang="fr" sz="2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InfluxDB_OSS</a:t>
            </a:r>
            <a:endParaRPr b="0" i="0" sz="24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8" name="Google Shape;188;p18"/>
          <p:cNvSpPr txBox="1"/>
          <p:nvPr/>
        </p:nvSpPr>
        <p:spPr>
          <a:xfrm>
            <a:off x="63775" y="1244000"/>
            <a:ext cx="4423800" cy="35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AutoNum type="arabicPeriod"/>
            </a:pPr>
            <a:r>
              <a:rPr b="0" i="0" lang="fr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Fermer l’application.</a:t>
            </a:r>
            <a:endParaRPr b="0" i="0" sz="20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AutoNum type="arabicPeriod"/>
            </a:pPr>
            <a:r>
              <a:rPr b="0" i="0" lang="fr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Adresse du répertoire du </a:t>
            </a:r>
            <a:r>
              <a:rPr b="1" i="0" lang="fr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Grove-GPS</a:t>
            </a:r>
            <a:r>
              <a:rPr b="0" i="0" lang="fr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b="0" i="0" sz="20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AutoNum type="arabicPeriod"/>
            </a:pPr>
            <a:r>
              <a:rPr b="0" i="0" lang="fr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Adresse locale du </a:t>
            </a:r>
            <a:r>
              <a:rPr b="1" i="0" lang="fr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serveur</a:t>
            </a:r>
            <a:r>
              <a:rPr b="0" i="0" lang="fr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b="0" i="0" sz="20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AutoNum type="arabicPeriod"/>
            </a:pPr>
            <a:r>
              <a:rPr b="0" i="0" lang="fr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Numéro de port du </a:t>
            </a:r>
            <a:r>
              <a:rPr b="1" i="0" lang="fr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serveur</a:t>
            </a:r>
            <a:r>
              <a:rPr b="0" i="0" lang="fr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b="0" i="0" sz="20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AutoNum type="arabicPeriod"/>
            </a:pPr>
            <a:r>
              <a:rPr b="0" i="0" lang="fr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Durée de la transmission des données du </a:t>
            </a:r>
            <a:r>
              <a:rPr b="1" i="0" lang="fr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capteur</a:t>
            </a:r>
            <a:r>
              <a:rPr b="0" i="0" lang="fr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en secondes.</a:t>
            </a:r>
            <a:endParaRPr b="0" i="0" sz="20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AutoNum type="arabicPeriod"/>
            </a:pPr>
            <a:r>
              <a:rPr b="0" i="0" lang="fr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Valeur du </a:t>
            </a:r>
            <a:r>
              <a:rPr b="1" i="0" lang="fr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capteur</a:t>
            </a:r>
            <a:r>
              <a:rPr b="0" i="0" lang="fr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b="0" i="0" sz="20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AutoNum type="arabicPeriod"/>
            </a:pPr>
            <a:r>
              <a:rPr b="1" i="0" lang="fr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Bucket </a:t>
            </a:r>
            <a:r>
              <a:rPr b="0" i="0" lang="fr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du </a:t>
            </a:r>
            <a:r>
              <a:rPr b="1" i="0" lang="fr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ClientTcp</a:t>
            </a:r>
            <a:r>
              <a:rPr b="0" i="0" lang="fr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b="0" i="0" sz="20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AutoNum type="arabicPeriod"/>
            </a:pPr>
            <a:r>
              <a:rPr b="0" i="0" lang="fr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Adresse ip du </a:t>
            </a:r>
            <a:r>
              <a:rPr b="1" i="0" lang="fr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ClientTcp</a:t>
            </a:r>
            <a:r>
              <a:rPr b="0" i="0" lang="fr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b="0" i="0" sz="20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AutoNum type="arabicPeriod"/>
            </a:pPr>
            <a:r>
              <a:rPr b="0" i="0" lang="fr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Port du </a:t>
            </a:r>
            <a:r>
              <a:rPr b="1" i="0" lang="fr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ClientTcp</a:t>
            </a:r>
            <a:r>
              <a:rPr b="0" i="0" lang="fr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9" name="Google Shape;189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60975" y="1562975"/>
            <a:ext cx="4984601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9"/>
          <p:cNvSpPr txBox="1"/>
          <p:nvPr/>
        </p:nvSpPr>
        <p:spPr>
          <a:xfrm>
            <a:off x="992250" y="193225"/>
            <a:ext cx="7159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fr" sz="2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Diagramme de classe de conception du GPS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5" name="Google Shape;195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52100" y="1249350"/>
            <a:ext cx="5416625" cy="351215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19"/>
          <p:cNvSpPr txBox="1"/>
          <p:nvPr/>
        </p:nvSpPr>
        <p:spPr>
          <a:xfrm>
            <a:off x="103100" y="1021875"/>
            <a:ext cx="2994600" cy="35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Times New Roman"/>
              <a:buAutoNum type="arabicPeriod"/>
            </a:pPr>
            <a:r>
              <a:rPr b="1" i="0" lang="fr" sz="22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Grove-GPS relève les données de position </a:t>
            </a:r>
            <a:endParaRPr b="1" i="0" sz="22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fr" sz="22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 longitude, latitude) transmissent par le ControlAcquisition</a:t>
            </a:r>
            <a:endParaRPr b="1" i="0" sz="22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fr" sz="22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via la relation  d’association.</a:t>
            </a:r>
            <a:endParaRPr b="0" i="0" sz="22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"/>
          <p:cNvSpPr txBox="1"/>
          <p:nvPr/>
        </p:nvSpPr>
        <p:spPr>
          <a:xfrm>
            <a:off x="2545500" y="253300"/>
            <a:ext cx="4053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fr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Sommaire du RTMTR_2</a:t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2"/>
          <p:cNvSpPr txBox="1"/>
          <p:nvPr/>
        </p:nvSpPr>
        <p:spPr>
          <a:xfrm>
            <a:off x="205525" y="868900"/>
            <a:ext cx="7880700" cy="4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667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Times New Roman"/>
              <a:buChar char="●"/>
            </a:pPr>
            <a:r>
              <a:rPr b="1" i="0" lang="fr" sz="600" u="sng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  <a:hlinkClick action="ppaction://hlinksldjump"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Présentation du projet.</a:t>
            </a:r>
            <a:endParaRPr b="1" i="0" sz="6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667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Times New Roman"/>
              <a:buChar char="●"/>
            </a:pPr>
            <a:r>
              <a:rPr b="1" i="0" lang="fr" sz="600" u="sng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  <a:hlinkClick action="ppaction://hlinksldjump"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Situation du projet dans son contexte.</a:t>
            </a:r>
            <a:endParaRPr b="1" i="0" sz="6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667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Times New Roman"/>
              <a:buChar char="●"/>
            </a:pPr>
            <a:r>
              <a:rPr b="1" i="0" lang="fr" sz="600" u="sng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  <a:hlinkClick action="ppaction://hlinksldjump"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Synoptique.</a:t>
            </a:r>
            <a:endParaRPr b="1" i="0" sz="6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667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Times New Roman"/>
              <a:buChar char="●"/>
            </a:pPr>
            <a:r>
              <a:rPr b="1" i="0" lang="fr" sz="600" u="sng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  <a:hlinkClick action="ppaction://hlinksldjump"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Description des acteurs.</a:t>
            </a:r>
            <a:endParaRPr b="1" i="0" sz="6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667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Times New Roman"/>
              <a:buChar char="●"/>
            </a:pPr>
            <a:r>
              <a:rPr b="1" i="0" lang="fr" sz="600" u="sng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  <a:hlinkClick action="ppaction://hlinksldjump"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Diagramme des cas  d’utilisation.</a:t>
            </a:r>
            <a:endParaRPr b="1" i="0" sz="6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667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Times New Roman"/>
              <a:buChar char="●"/>
            </a:pPr>
            <a:r>
              <a:rPr b="1" i="0" lang="fr" sz="600" u="sng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  <a:hlinkClick action="ppaction://hlinksldjump"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Description des cas d’utilisation.</a:t>
            </a:r>
            <a:endParaRPr b="1" i="0" sz="6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667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Times New Roman"/>
              <a:buChar char="●"/>
            </a:pPr>
            <a:r>
              <a:rPr b="1" i="0" lang="fr" sz="600" u="sng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  <a:hlinkClick action="ppaction://hlinksldjump"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Diagramme de séquence.</a:t>
            </a:r>
            <a:endParaRPr b="1" i="0" sz="6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667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Times New Roman"/>
              <a:buChar char="●"/>
            </a:pPr>
            <a:r>
              <a:rPr b="1" i="0" lang="fr" sz="600" u="sng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  <a:hlinkClick action="ppaction://hlinksldjump"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Diagramme de classe d’analyse.</a:t>
            </a:r>
            <a:endParaRPr b="1" i="0" sz="6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667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Times New Roman"/>
              <a:buChar char="●"/>
            </a:pPr>
            <a:r>
              <a:rPr b="1" i="0" lang="fr" sz="600" u="sng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  <a:hlinkClick action="ppaction://hlinksldjump" r:id="rId1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Diagramme de déploiement.</a:t>
            </a:r>
            <a:endParaRPr b="0" i="0" sz="6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667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Times New Roman"/>
              <a:buChar char="●"/>
            </a:pPr>
            <a:r>
              <a:rPr b="1" i="0" lang="fr" sz="600" u="sng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  <a:hlinkClick action="ppaction://hlinksldjump" r:id="rId1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Mise en œuvre de la conception</a:t>
            </a:r>
            <a:r>
              <a:rPr b="1" i="0" lang="fr" sz="600" u="sng" cap="none" strike="noStrik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action="ppaction://hlinksldjump" r:id="rId13"/>
              </a:rPr>
              <a:t>.</a:t>
            </a:r>
            <a:endParaRPr b="1" i="0" sz="6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667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Times New Roman"/>
              <a:buChar char="●"/>
            </a:pPr>
            <a:r>
              <a:t/>
            </a:r>
            <a:endParaRPr b="1" i="0" sz="6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667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Times New Roman"/>
              <a:buChar char="●"/>
            </a:pPr>
            <a:r>
              <a:rPr b="1" i="0" lang="fr" sz="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b="1" i="0" lang="fr" sz="600" u="sng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  <a:hlinkClick action="ppaction://hlinksldjump" r:id="rId1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a)Contrainte Matérielles.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67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Times New Roman"/>
              <a:buChar char="●"/>
            </a:pPr>
            <a:r>
              <a:rPr b="0" i="0" lang="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fr" sz="600" u="sng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  <a:hlinkClick action="ppaction://hlinksldjump" r:id="rId1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b)Contraintes Logicielles.</a:t>
            </a:r>
            <a:endParaRPr b="1" i="0" sz="6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667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Times New Roman"/>
              <a:buChar char="●"/>
            </a:pPr>
            <a:r>
              <a:rPr b="1" i="0" lang="fr" sz="600" u="sng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  <a:hlinkClick action="ppaction://hlinksldjump" r:id="rId1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Prototype d’IHM</a:t>
            </a:r>
            <a:r>
              <a:rPr b="1" i="0" lang="fr" sz="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b="1" i="0" sz="6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667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Times New Roman"/>
              <a:buChar char="●"/>
            </a:pPr>
            <a:r>
              <a:rPr b="1" i="0" lang="fr" sz="600" u="sng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  <a:hlinkClick action="ppaction://hlinksldjump" r:id="rId1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Diagramme de classes de conception Capteur.</a:t>
            </a:r>
            <a:endParaRPr b="1" i="0" sz="6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667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Times New Roman"/>
              <a:buChar char="●"/>
            </a:pPr>
            <a:r>
              <a:rPr b="1" i="0" lang="fr" sz="600" u="sng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  <a:hlinkClick action="ppaction://hlinksldjump" r:id="rId1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Extrait du code de la classe Capteur.</a:t>
            </a:r>
            <a:endParaRPr b="1" i="0" sz="6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1" i="0" lang="fr" sz="600" u="none" cap="none" strike="noStrike">
                <a:solidFill>
                  <a:schemeClr val="lt1"/>
                </a:solidFill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action="ppaction://hlinksldjump" r:id="rId1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                           </a:t>
            </a:r>
            <a:r>
              <a:rPr b="1" i="0" lang="fr" sz="600" u="sng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  <a:hlinkClick action="ppaction://hlinksldjump" r:id="rId2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Extrait .h.</a:t>
            </a:r>
            <a:endParaRPr b="1" i="0" sz="6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1" i="0" lang="fr" sz="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  </a:t>
            </a:r>
            <a:r>
              <a:rPr b="1" i="0" lang="fr" sz="600" u="sng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  <a:hlinkClick action="ppaction://hlinksldjump" r:id="rId2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Extrait .cpp.</a:t>
            </a:r>
            <a:endParaRPr b="1" i="0" sz="6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66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Times New Roman"/>
              <a:buChar char="●"/>
            </a:pPr>
            <a:r>
              <a:rPr b="1" i="0" lang="fr" sz="600" u="sng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Conception.</a:t>
            </a:r>
            <a:endParaRPr b="1" i="0" sz="6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66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Times New Roman"/>
              <a:buChar char="●"/>
            </a:pPr>
            <a:r>
              <a:rPr b="1" i="0" lang="fr" sz="600" u="sng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Diagramme de classe de conception du GPS. </a:t>
            </a:r>
            <a:endParaRPr b="0" i="0" sz="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6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Times New Roman"/>
              <a:buChar char="●"/>
            </a:pPr>
            <a:r>
              <a:rPr b="1" i="0" lang="fr" sz="600" u="sng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Extrait du code de la classe Gps (.h).</a:t>
            </a:r>
            <a:endParaRPr b="1" i="0" sz="6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66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Times New Roman"/>
              <a:buChar char="●"/>
            </a:pPr>
            <a:r>
              <a:rPr b="1" i="0" lang="fr" sz="600" u="sng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Extrait du code de la classe Gps (.cpp).</a:t>
            </a:r>
            <a:endParaRPr b="1" i="0" sz="6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66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Times New Roman"/>
              <a:buChar char="●"/>
            </a:pPr>
            <a:r>
              <a:rPr b="1" i="0" lang="fr" sz="600" u="sng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Extrait de code de l’IHM test.</a:t>
            </a:r>
            <a:endParaRPr b="1" i="0" sz="6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66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Times New Roman"/>
              <a:buChar char="●"/>
            </a:pPr>
            <a:r>
              <a:rPr b="1" i="0" lang="fr" sz="600" u="sng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Diagramme de classe de conception d’InfluxDB_Oss.</a:t>
            </a:r>
            <a:endParaRPr b="1" i="0" sz="6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66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Times New Roman"/>
              <a:buChar char="●"/>
            </a:pPr>
            <a:r>
              <a:rPr b="1" i="0" lang="fr" sz="600" u="sng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Extrait de code de la classe InfluxDB_Oss(.h).</a:t>
            </a:r>
            <a:endParaRPr b="1" i="0" sz="6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66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Times New Roman"/>
              <a:buChar char="●"/>
            </a:pPr>
            <a:r>
              <a:rPr b="1" i="0" lang="fr" sz="600" u="sng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Extrait de code de la classe InfluxDB_Oss(.cpp).</a:t>
            </a:r>
            <a:endParaRPr b="1" i="0" sz="6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66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Times New Roman"/>
              <a:buChar char="●"/>
            </a:pPr>
            <a:r>
              <a:rPr b="1" i="0" lang="fr" sz="600" u="sng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Extrait de code de l’IHM test.</a:t>
            </a:r>
            <a:endParaRPr b="1" i="0" sz="6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66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Times New Roman"/>
              <a:buChar char="●"/>
            </a:pPr>
            <a:r>
              <a:rPr b="1" i="0" lang="fr" sz="600" u="sng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Structuration des bases données locales et distantes</a:t>
            </a:r>
            <a:r>
              <a:rPr b="0" i="0" lang="fr" sz="600" u="sng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b="1" i="0" sz="6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66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Times New Roman"/>
              <a:buChar char="●"/>
            </a:pPr>
            <a:r>
              <a:rPr b="1" i="0" lang="fr" sz="600" u="sng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Diagramme de classe de conception TransceiverEthernetLora.</a:t>
            </a:r>
            <a:endParaRPr b="1" i="0" sz="6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66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Times New Roman"/>
              <a:buChar char="●"/>
            </a:pPr>
            <a:r>
              <a:rPr b="1" i="0" lang="fr" sz="600" u="sng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Extrait de code de la classe TransceiverEthernetLora(.h).</a:t>
            </a:r>
            <a:endParaRPr b="1" i="0" sz="6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66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Times New Roman"/>
              <a:buChar char="●"/>
            </a:pPr>
            <a:r>
              <a:rPr b="1" i="0" lang="fr" sz="600" u="sng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Extrait de code de la classe TransceiverEthernetLora(.cpp).</a:t>
            </a:r>
            <a:endParaRPr b="1" i="0" sz="6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66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Times New Roman"/>
              <a:buChar char="●"/>
            </a:pPr>
            <a:r>
              <a:rPr b="1" i="0" lang="fr" sz="600" u="sng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Extrait de code de l’IHM test.</a:t>
            </a:r>
            <a:endParaRPr b="1" i="0" sz="6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66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Times New Roman"/>
              <a:buChar char="●"/>
            </a:pPr>
            <a:r>
              <a:rPr b="0" i="0" lang="fr" sz="600" u="sng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Extrait de code </a:t>
            </a:r>
            <a:r>
              <a:rPr b="1" i="0" lang="fr" sz="600" u="sng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widget</a:t>
            </a:r>
            <a:r>
              <a:rPr b="0" i="0" lang="fr" sz="600" u="sng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(.h).</a:t>
            </a:r>
            <a:endParaRPr b="0" i="0" sz="6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66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Times New Roman"/>
              <a:buChar char="●"/>
            </a:pPr>
            <a:r>
              <a:rPr b="0" i="0" lang="fr" sz="600" u="sng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Extrait de code </a:t>
            </a:r>
            <a:r>
              <a:rPr b="1" i="0" lang="fr" sz="600" u="sng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widget</a:t>
            </a:r>
            <a:r>
              <a:rPr b="0" i="0" lang="fr" sz="600" u="sng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(.cpp).</a:t>
            </a:r>
            <a:endParaRPr b="0" i="0" sz="6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66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Times New Roman"/>
              <a:buChar char="●"/>
            </a:pPr>
            <a:r>
              <a:rPr b="1" i="0" lang="fr" sz="600" u="sng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Validation de la classe InfluxDB_Oss.</a:t>
            </a:r>
            <a:endParaRPr b="1" i="0" sz="6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66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Times New Roman"/>
              <a:buChar char="●"/>
            </a:pPr>
            <a:r>
              <a:rPr b="1" i="0" lang="fr" sz="600" u="sng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Indice Qualité de l’air.</a:t>
            </a:r>
            <a:endParaRPr b="1" i="0" sz="600" u="sng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66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Times New Roman"/>
              <a:buChar char="●"/>
            </a:pPr>
            <a:r>
              <a:rPr b="1" i="0" lang="fr" sz="600" u="sng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Conception.</a:t>
            </a:r>
            <a:endParaRPr b="1" i="0" sz="600" u="sng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66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Times New Roman"/>
              <a:buChar char="●"/>
            </a:pPr>
            <a:r>
              <a:rPr b="1" i="0" lang="fr" sz="600" u="sng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Description de l’application.</a:t>
            </a:r>
            <a:endParaRPr b="1" i="0" sz="600" u="sng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66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Times New Roman"/>
              <a:buChar char="●"/>
            </a:pPr>
            <a:r>
              <a:rPr b="1" i="0" lang="fr" sz="600" u="sng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Configuration de Grafana.</a:t>
            </a:r>
            <a:endParaRPr b="1" i="0" sz="6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66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Times New Roman"/>
              <a:buChar char="●"/>
            </a:pPr>
            <a:r>
              <a:rPr b="1" i="0" lang="fr" sz="600" u="sng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Résultat du Chronogramme.</a:t>
            </a:r>
            <a:endParaRPr b="1" i="0" sz="6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667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Times New Roman"/>
              <a:buChar char="●"/>
            </a:pPr>
            <a:r>
              <a:rPr b="1" i="0" lang="fr" sz="600" u="sng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Envoie des résultats via le Transceiver.</a:t>
            </a:r>
            <a:endParaRPr b="1" i="0" sz="600" u="sng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66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Times New Roman"/>
              <a:buChar char="●"/>
            </a:pPr>
            <a:r>
              <a:rPr b="1" i="0" lang="fr" sz="600" u="sng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 Finale.</a:t>
            </a:r>
            <a:endParaRPr b="1" i="0" sz="600" u="sng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0"/>
          <p:cNvSpPr txBox="1"/>
          <p:nvPr/>
        </p:nvSpPr>
        <p:spPr>
          <a:xfrm>
            <a:off x="794200" y="194575"/>
            <a:ext cx="5742300" cy="75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fr" sz="2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Extrait du code de la classe Gps (.h)</a:t>
            </a:r>
            <a:endParaRPr b="1" i="0" sz="28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02" name="Google Shape;202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50850" y="1083275"/>
            <a:ext cx="3429000" cy="3286125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20"/>
          <p:cNvSpPr/>
          <p:nvPr/>
        </p:nvSpPr>
        <p:spPr>
          <a:xfrm>
            <a:off x="5713300" y="1488575"/>
            <a:ext cx="2837100" cy="2016300"/>
          </a:xfrm>
          <a:prstGeom prst="wedgeRectCallout">
            <a:avLst>
              <a:gd fmla="val -102041" name="adj1"/>
              <a:gd fmla="val -17481" name="adj2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fr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L’association de la classe </a:t>
            </a:r>
            <a:r>
              <a:rPr b="1" i="0" lang="fr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ControlAcquisition</a:t>
            </a:r>
            <a:r>
              <a:rPr b="0" i="0" lang="fr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1"/>
          <p:cNvSpPr txBox="1"/>
          <p:nvPr/>
        </p:nvSpPr>
        <p:spPr>
          <a:xfrm>
            <a:off x="1266600" y="368275"/>
            <a:ext cx="6270000" cy="75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fr" sz="2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Extrait du code de la classe Gps (.cpp)</a:t>
            </a:r>
            <a:endParaRPr b="1" i="0" sz="28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09" name="Google Shape;209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06150" y="1428675"/>
            <a:ext cx="3390900" cy="157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2"/>
          <p:cNvSpPr txBox="1"/>
          <p:nvPr/>
        </p:nvSpPr>
        <p:spPr>
          <a:xfrm>
            <a:off x="1266600" y="368275"/>
            <a:ext cx="6270000" cy="75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fr" sz="2800" u="none" cap="none" strike="noStrik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Extrait de code de l’IHM test</a:t>
            </a:r>
            <a:endParaRPr b="1" i="0" sz="28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15" name="Google Shape;215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67163" y="1264875"/>
            <a:ext cx="1209675" cy="13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14700" y="1983263"/>
            <a:ext cx="2514600" cy="72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452675" y="3132075"/>
            <a:ext cx="4238625" cy="36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3"/>
          <p:cNvSpPr txBox="1"/>
          <p:nvPr/>
        </p:nvSpPr>
        <p:spPr>
          <a:xfrm>
            <a:off x="432050" y="206500"/>
            <a:ext cx="9097200" cy="75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fr" sz="2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Diagramme de classe de conception d’InfluxDB_Oss</a:t>
            </a:r>
            <a:endParaRPr b="1" i="0" sz="28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23" name="Google Shape;223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9063" y="1113375"/>
            <a:ext cx="5742583" cy="3716825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23"/>
          <p:cNvSpPr txBox="1"/>
          <p:nvPr/>
        </p:nvSpPr>
        <p:spPr>
          <a:xfrm>
            <a:off x="119075" y="1294400"/>
            <a:ext cx="30000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Times New Roman"/>
              <a:buAutoNum type="arabicPeriod"/>
            </a:pPr>
            <a:r>
              <a:rPr b="1" i="0" lang="fr" sz="22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InfluxDB_Oss </a:t>
            </a:r>
            <a:r>
              <a:rPr b="0" i="0" lang="fr" sz="22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enregistre les données localement transmissent par le </a:t>
            </a:r>
            <a:r>
              <a:rPr b="1" i="0" lang="fr" sz="22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ControlAcquisition</a:t>
            </a:r>
            <a:endParaRPr b="1" i="0" sz="22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fr" sz="22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via la relation  d'</a:t>
            </a:r>
            <a:r>
              <a:rPr b="1" i="0" lang="fr" sz="22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association</a:t>
            </a:r>
            <a:r>
              <a:rPr b="0" i="0" lang="fr" sz="22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4"/>
          <p:cNvSpPr txBox="1"/>
          <p:nvPr/>
        </p:nvSpPr>
        <p:spPr>
          <a:xfrm>
            <a:off x="1266600" y="368275"/>
            <a:ext cx="6270000" cy="75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fr" sz="2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Extrait de code de la classe InfluxDB_Oss(.h)</a:t>
            </a:r>
            <a:endParaRPr b="1" i="0" sz="28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30" name="Google Shape;230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66588" y="3323475"/>
            <a:ext cx="4124325" cy="628650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24"/>
          <p:cNvSpPr/>
          <p:nvPr/>
        </p:nvSpPr>
        <p:spPr>
          <a:xfrm>
            <a:off x="5059650" y="1121875"/>
            <a:ext cx="2885400" cy="1968600"/>
          </a:xfrm>
          <a:prstGeom prst="wedgeRectCallout">
            <a:avLst>
              <a:gd fmla="val -125250" name="adj1"/>
              <a:gd fmla="val 65294" name="adj2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fr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L’association de la classe </a:t>
            </a:r>
            <a:r>
              <a:rPr b="1" i="0" lang="fr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ControlAcquisition</a:t>
            </a:r>
            <a:r>
              <a:rPr b="0" i="0" lang="fr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5"/>
          <p:cNvSpPr txBox="1"/>
          <p:nvPr/>
        </p:nvSpPr>
        <p:spPr>
          <a:xfrm>
            <a:off x="1266600" y="368275"/>
            <a:ext cx="6985200" cy="75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fr" sz="2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Extrait de code de la classe InfluxDB_Oss(.cpp)</a:t>
            </a:r>
            <a:endParaRPr b="1" i="0" sz="28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37" name="Google Shape;237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19263" y="1282800"/>
            <a:ext cx="5705475" cy="186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6"/>
          <p:cNvSpPr txBox="1"/>
          <p:nvPr/>
        </p:nvSpPr>
        <p:spPr>
          <a:xfrm>
            <a:off x="1266600" y="189450"/>
            <a:ext cx="6985200" cy="75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fr" sz="2400" u="sng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Extrait de code de l’IHM test</a:t>
            </a:r>
            <a:endParaRPr b="1" i="0" sz="28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43" name="Google Shape;243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66600" y="1427775"/>
            <a:ext cx="1041150" cy="26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80925" y="3415625"/>
            <a:ext cx="2519008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266600" y="2400300"/>
            <a:ext cx="2487083" cy="190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26"/>
          <p:cNvSpPr txBox="1"/>
          <p:nvPr/>
        </p:nvSpPr>
        <p:spPr>
          <a:xfrm>
            <a:off x="5518200" y="943050"/>
            <a:ext cx="3000000" cy="39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imes New Roman"/>
              <a:buAutoNum type="arabicPeriod"/>
            </a:pPr>
            <a:r>
              <a:rPr b="0" i="0" lang="fr" sz="12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L’</a:t>
            </a:r>
            <a:r>
              <a:rPr b="1" i="0" lang="fr" sz="12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InfluxDB_Oss </a:t>
            </a:r>
            <a:r>
              <a:rPr b="0" i="0" lang="fr" sz="12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fournit des variations de données positives et négatives.</a:t>
            </a:r>
            <a:endParaRPr b="0" i="0" sz="12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imes New Roman"/>
              <a:buAutoNum type="arabicPeriod"/>
            </a:pPr>
            <a:r>
              <a:rPr b="0" i="0" lang="fr" sz="12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Créer des données avec la variable </a:t>
            </a:r>
            <a:r>
              <a:rPr b="1" i="0" lang="fr" sz="12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</a:t>
            </a:r>
            <a:r>
              <a:rPr b="0" i="0" lang="fr" sz="12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b="0" i="0" sz="12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imes New Roman"/>
              <a:buAutoNum type="arabicPeriod"/>
            </a:pPr>
            <a:r>
              <a:rPr b="0" i="0" lang="fr" sz="12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Fournir une base de données locale avec </a:t>
            </a:r>
            <a:r>
              <a:rPr b="1" i="0" lang="fr" sz="12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InfluxDB_Oss </a:t>
            </a:r>
            <a:r>
              <a:rPr b="0" i="0" lang="fr" sz="12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b="0" i="0" sz="12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fr" sz="12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influxdb_oss = new InfluxDB_Oss;</a:t>
            </a:r>
            <a:endParaRPr b="0" i="0" sz="12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imes New Roman"/>
              <a:buAutoNum type="arabicPeriod" startAt="4"/>
            </a:pPr>
            <a:r>
              <a:rPr b="0" i="0" lang="fr" sz="12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Enregistrer localement les données via </a:t>
            </a:r>
            <a:r>
              <a:rPr b="1" i="0" lang="fr" sz="12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InfluxDB_Oss </a:t>
            </a:r>
            <a:r>
              <a:rPr b="0" i="0" lang="fr" sz="12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b="0" i="0" sz="12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fr" sz="12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influxdb_oss-&gt;Enregistrer(data);</a:t>
            </a:r>
            <a:endParaRPr b="0" i="0" sz="12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imes New Roman"/>
              <a:buAutoNum type="arabicPeriod"/>
            </a:pPr>
            <a:r>
              <a:rPr b="0" i="0" lang="fr" sz="12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Les valeurs de l’</a:t>
            </a:r>
            <a:r>
              <a:rPr b="1" i="0" lang="fr" sz="12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idStation1 </a:t>
            </a:r>
            <a:r>
              <a:rPr b="0" i="0" lang="fr" sz="12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depuis le </a:t>
            </a:r>
            <a:r>
              <a:rPr b="1" i="0" lang="fr" sz="12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Terminal </a:t>
            </a:r>
            <a:r>
              <a:rPr b="0" i="0" lang="fr" sz="12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b="0" i="0" sz="12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7"/>
          <p:cNvSpPr txBox="1"/>
          <p:nvPr/>
        </p:nvSpPr>
        <p:spPr>
          <a:xfrm>
            <a:off x="1266600" y="189450"/>
            <a:ext cx="6985200" cy="75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fr" sz="2400" u="sng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  <a:hlinkClick action="ppaction://hlinkshowjump?jump=nextslide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Extrait de code de l’IHM test</a:t>
            </a:r>
            <a:endParaRPr b="1" i="0" sz="28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2" name="Google Shape;252;p27"/>
          <p:cNvSpPr txBox="1"/>
          <p:nvPr/>
        </p:nvSpPr>
        <p:spPr>
          <a:xfrm>
            <a:off x="2767600" y="943050"/>
            <a:ext cx="6225300" cy="40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fr" sz="12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Retourne une liste de </a:t>
            </a:r>
            <a:r>
              <a:rPr b="1" i="0" lang="fr" sz="12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measurements</a:t>
            </a:r>
            <a:r>
              <a:rPr b="0" i="0" lang="fr" sz="12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(chaîne de caractère) pour une base de données spécifier :</a:t>
            </a:r>
            <a:endParaRPr b="0" i="0" sz="12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fr" sz="12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Les valeurs de l’</a:t>
            </a:r>
            <a:r>
              <a:rPr b="1" i="0" lang="fr" sz="12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idStation1 </a:t>
            </a:r>
            <a:r>
              <a:rPr b="0" i="0" lang="fr" sz="12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depuis le </a:t>
            </a:r>
            <a:r>
              <a:rPr b="1" i="0" lang="fr" sz="12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Terminal </a:t>
            </a:r>
            <a:r>
              <a:rPr b="0" i="0" lang="fr" sz="12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b="0" i="0" sz="12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fr" sz="12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Conclusion, la classe </a:t>
            </a:r>
            <a:r>
              <a:rPr b="1" i="0" lang="fr" sz="12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InfluxDB_Oss</a:t>
            </a:r>
            <a:r>
              <a:rPr b="0" i="0" lang="fr" sz="12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 été validée.</a:t>
            </a:r>
            <a:endParaRPr b="0" i="0" sz="12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53" name="Google Shape;253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94125" y="1448628"/>
            <a:ext cx="2019450" cy="87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25488" y="3004109"/>
            <a:ext cx="2156725" cy="148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8"/>
          <p:cNvSpPr txBox="1"/>
          <p:nvPr/>
        </p:nvSpPr>
        <p:spPr>
          <a:xfrm>
            <a:off x="735600" y="132925"/>
            <a:ext cx="76728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fr" sz="2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Structuration des bases données locales et distantes</a:t>
            </a:r>
            <a:endParaRPr b="1" i="0" sz="28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0" name="Google Shape;260;p28"/>
          <p:cNvSpPr txBox="1"/>
          <p:nvPr/>
        </p:nvSpPr>
        <p:spPr>
          <a:xfrm>
            <a:off x="505800" y="741300"/>
            <a:ext cx="8132400" cy="44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fr" sz="12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Deux classes InfluxDB sont nécessaires car le Raspberry embarque un serveur </a:t>
            </a:r>
            <a:r>
              <a:rPr b="1" i="0" lang="fr" sz="12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InfluxDB_Oss</a:t>
            </a:r>
            <a:r>
              <a:rPr b="0" i="0" lang="fr" sz="12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b="0" i="0" sz="12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fr" sz="12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L’équipe a décidé de structurer les bases de données de la façon suivante : </a:t>
            </a:r>
            <a:endParaRPr b="0" i="0" sz="12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imes New Roman"/>
              <a:buChar char="●"/>
            </a:pPr>
            <a:r>
              <a:rPr b="0" i="0" lang="fr" sz="12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Structure de la base de donnée embarquée </a:t>
            </a:r>
            <a:endParaRPr b="0" i="0" sz="12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fr" sz="12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BD</a:t>
            </a:r>
            <a:r>
              <a:rPr b="0" i="0" lang="fr" sz="12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-&gt;          </a:t>
            </a:r>
            <a:r>
              <a:rPr b="1" i="0" lang="fr" sz="12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measurement </a:t>
            </a:r>
            <a:r>
              <a:rPr b="0" i="0" lang="fr" sz="12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-&gt; 	</a:t>
            </a:r>
            <a:r>
              <a:rPr b="1" i="0" lang="fr" sz="12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field</a:t>
            </a:r>
            <a:endParaRPr b="1" i="0" sz="12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fr" sz="12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InfluxDB_Oss</a:t>
            </a:r>
            <a:r>
              <a:rPr b="0" i="0" lang="fr" sz="12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définit trois zones  </a:t>
            </a:r>
            <a:endParaRPr b="0" i="0" sz="12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fr" sz="12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</a:t>
            </a:r>
            <a:r>
              <a:rPr b="1" i="0" lang="fr" sz="12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BD</a:t>
            </a:r>
            <a:r>
              <a:rPr b="0" i="0" lang="fr" sz="12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: choix du nom de la base de données. </a:t>
            </a:r>
            <a:endParaRPr b="0" i="0" sz="12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fr" sz="12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</a:t>
            </a:r>
            <a:r>
              <a:rPr b="1" i="0" lang="fr" sz="12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measurement </a:t>
            </a:r>
            <a:r>
              <a:rPr b="0" i="0" lang="fr" sz="12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choix du nom du </a:t>
            </a:r>
            <a:r>
              <a:rPr b="1" i="0" lang="fr" sz="12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measurement</a:t>
            </a:r>
            <a:r>
              <a:rPr b="0" i="0" lang="fr" sz="12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b="0" i="0" sz="12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fr" sz="12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</a:t>
            </a:r>
            <a:r>
              <a:rPr b="1" i="0" lang="fr" sz="12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field </a:t>
            </a:r>
            <a:r>
              <a:rPr b="0" i="0" lang="fr" sz="12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choix des noms des mesures effectives. </a:t>
            </a:r>
            <a:endParaRPr b="0" i="0" sz="12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imes New Roman"/>
              <a:buChar char="●"/>
            </a:pPr>
            <a:r>
              <a:rPr b="0" i="0" lang="fr" sz="12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Conception de la base de données embarquée</a:t>
            </a:r>
            <a:endParaRPr b="0" i="0" sz="12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fr" sz="12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BD </a:t>
            </a:r>
            <a:r>
              <a:rPr b="0" i="0" lang="fr" sz="12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-&gt;         </a:t>
            </a:r>
            <a:r>
              <a:rPr b="1" i="0" lang="fr" sz="12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measurement</a:t>
            </a:r>
            <a:r>
              <a:rPr b="0" i="0" lang="fr" sz="12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-&gt;  </a:t>
            </a:r>
            <a:r>
              <a:rPr b="1" i="0" lang="fr" sz="12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field</a:t>
            </a:r>
            <a:endParaRPr b="1" i="0" sz="12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fr" sz="12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iotpollution</a:t>
            </a:r>
            <a:r>
              <a:rPr b="0" i="0" lang="fr" sz="12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-&gt;         </a:t>
            </a:r>
            <a:r>
              <a:rPr b="1" i="0" lang="fr" sz="12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idStation1</a:t>
            </a:r>
            <a:r>
              <a:rPr b="0" i="0" lang="fr" sz="12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-&gt;  </a:t>
            </a:r>
            <a:r>
              <a:rPr b="1" i="0" lang="fr" sz="12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mesure </a:t>
            </a:r>
            <a:endParaRPr b="1" i="0" sz="12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fr" sz="12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latitude </a:t>
            </a:r>
            <a:endParaRPr b="1" i="0" sz="12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fr" sz="12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longitude </a:t>
            </a:r>
            <a:endParaRPr b="1" i="0" sz="12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fr" sz="12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           </a:t>
            </a:r>
            <a:r>
              <a:rPr b="1" i="0" lang="fr" sz="12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InfluxDB_Oss</a:t>
            </a:r>
            <a:r>
              <a:rPr b="0" i="0" lang="fr" sz="12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affectation des trois parties</a:t>
            </a:r>
            <a:endParaRPr b="0" i="0" sz="12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imes New Roman"/>
              <a:buAutoNum type="arabicPeriod"/>
            </a:pPr>
            <a:r>
              <a:rPr b="1" i="0" lang="fr" sz="12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iotpollution </a:t>
            </a:r>
            <a:r>
              <a:rPr b="0" i="0" lang="fr" sz="12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nom de la base de données</a:t>
            </a:r>
            <a:endParaRPr b="0" i="0" sz="12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imes New Roman"/>
              <a:buAutoNum type="arabicPeriod"/>
            </a:pPr>
            <a:r>
              <a:rPr b="1" i="0" lang="fr" sz="12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idStation1</a:t>
            </a:r>
            <a:r>
              <a:rPr b="0" i="0" lang="fr" sz="12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: nom du </a:t>
            </a:r>
            <a:r>
              <a:rPr b="1" i="0" lang="fr" sz="12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measurement.</a:t>
            </a:r>
            <a:endParaRPr b="1" i="0" sz="12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AutoNum type="arabicPeriod"/>
            </a:pPr>
            <a:r>
              <a:rPr b="0" i="0" lang="fr" sz="12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a) nom du </a:t>
            </a:r>
            <a:r>
              <a:rPr b="1" i="0" lang="fr" sz="12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field </a:t>
            </a:r>
            <a:r>
              <a:rPr b="0" i="0" lang="fr" sz="12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b="1" i="0" lang="fr" sz="12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mesure.</a:t>
            </a:r>
            <a:endParaRPr b="1" i="0" sz="12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fr" sz="12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b) nom du </a:t>
            </a:r>
            <a:r>
              <a:rPr b="1" i="0" lang="fr" sz="12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field</a:t>
            </a:r>
            <a:r>
              <a:rPr b="0" i="0" lang="fr" sz="12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: </a:t>
            </a:r>
            <a:r>
              <a:rPr b="1" i="0" lang="fr" sz="12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latitude.</a:t>
            </a:r>
            <a:endParaRPr b="1" i="0" sz="12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fr" sz="12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c) nom du </a:t>
            </a:r>
            <a:r>
              <a:rPr b="1" i="0" lang="fr" sz="12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field</a:t>
            </a:r>
            <a:r>
              <a:rPr b="0" i="0" lang="fr" sz="12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: </a:t>
            </a:r>
            <a:r>
              <a:rPr b="1" i="0" lang="fr" sz="12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longitude.</a:t>
            </a:r>
            <a:endParaRPr b="0" i="0" sz="12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9"/>
          <p:cNvSpPr txBox="1"/>
          <p:nvPr/>
        </p:nvSpPr>
        <p:spPr>
          <a:xfrm>
            <a:off x="584875" y="246950"/>
            <a:ext cx="8311500" cy="89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fr" sz="2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Diagramme de classe de conception du TransceiverEthernetLora</a:t>
            </a:r>
            <a:endParaRPr b="1" i="0" sz="28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66" name="Google Shape;266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76875" y="1296975"/>
            <a:ext cx="5719498" cy="3716825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29"/>
          <p:cNvSpPr txBox="1"/>
          <p:nvPr/>
        </p:nvSpPr>
        <p:spPr>
          <a:xfrm>
            <a:off x="0" y="1737225"/>
            <a:ext cx="31338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imes New Roman"/>
              <a:buAutoNum type="arabicPeriod"/>
            </a:pPr>
            <a:r>
              <a:rPr b="1" i="0" lang="fr" sz="16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TransceiverEthernetLora </a:t>
            </a:r>
            <a:r>
              <a:rPr b="0" i="0" lang="fr" sz="16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expédie  les données localement transmissent par le </a:t>
            </a:r>
            <a:r>
              <a:rPr b="1" i="0" lang="fr" sz="16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ControlAcquisition</a:t>
            </a:r>
            <a:endParaRPr b="1" i="0" sz="16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fr" sz="16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via la relation  d'</a:t>
            </a:r>
            <a:r>
              <a:rPr b="1" i="0" lang="fr" sz="16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association</a:t>
            </a:r>
            <a:r>
              <a:rPr b="0" i="0" lang="fr" sz="16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"/>
          <p:cNvSpPr txBox="1"/>
          <p:nvPr/>
        </p:nvSpPr>
        <p:spPr>
          <a:xfrm>
            <a:off x="1174500" y="357500"/>
            <a:ext cx="6795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fr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Synoptique</a:t>
            </a:r>
            <a:endParaRPr b="1" i="0" sz="2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6" name="Google Shape;66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47863" y="1125500"/>
            <a:ext cx="5248275" cy="333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0"/>
          <p:cNvSpPr txBox="1"/>
          <p:nvPr/>
        </p:nvSpPr>
        <p:spPr>
          <a:xfrm>
            <a:off x="-115800" y="368275"/>
            <a:ext cx="9351000" cy="75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fr" sz="2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Extrait de code de la classe TransceiverEthernetLora (.h)</a:t>
            </a:r>
            <a:endParaRPr b="1" i="0" sz="24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73" name="Google Shape;273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7425" y="2186338"/>
            <a:ext cx="4600575" cy="523875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30"/>
          <p:cNvSpPr/>
          <p:nvPr/>
        </p:nvSpPr>
        <p:spPr>
          <a:xfrm>
            <a:off x="5314925" y="1121875"/>
            <a:ext cx="2885400" cy="706800"/>
          </a:xfrm>
          <a:prstGeom prst="wedgeRectCallout">
            <a:avLst>
              <a:gd fmla="val -144438" name="adj1"/>
              <a:gd fmla="val 106940" name="adj2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fr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L’association de la classe </a:t>
            </a:r>
            <a:r>
              <a:rPr b="1" i="0" lang="fr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ControlAcquisition</a:t>
            </a:r>
            <a:r>
              <a:rPr b="0" i="0" lang="fr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1"/>
          <p:cNvSpPr txBox="1"/>
          <p:nvPr/>
        </p:nvSpPr>
        <p:spPr>
          <a:xfrm>
            <a:off x="-115800" y="368275"/>
            <a:ext cx="9351000" cy="75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fr" sz="2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Extrait de code de la classe TransceiverEthernetLora (.cpp)</a:t>
            </a:r>
            <a:endParaRPr b="1" i="0" sz="24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80" name="Google Shape;280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73163" y="1264625"/>
            <a:ext cx="2809875" cy="300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2"/>
          <p:cNvSpPr txBox="1"/>
          <p:nvPr/>
        </p:nvSpPr>
        <p:spPr>
          <a:xfrm>
            <a:off x="1353750" y="99675"/>
            <a:ext cx="6436500" cy="3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fr" sz="2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Extrait de code de l’IHM test</a:t>
            </a:r>
            <a:endParaRPr b="1" i="0" sz="24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86" name="Google Shape;286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6163" y="824913"/>
            <a:ext cx="2514600" cy="72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6175" y="3555775"/>
            <a:ext cx="4238625" cy="361950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32"/>
          <p:cNvSpPr txBox="1"/>
          <p:nvPr/>
        </p:nvSpPr>
        <p:spPr>
          <a:xfrm>
            <a:off x="4740900" y="674075"/>
            <a:ext cx="4403100" cy="65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imes New Roman"/>
              <a:buAutoNum type="arabicPeriod"/>
            </a:pPr>
            <a:r>
              <a:rPr b="0" i="0" lang="fr" sz="12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 </a:t>
            </a:r>
            <a:r>
              <a:rPr b="1" i="0" lang="fr" sz="12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TransceiverEthernetLora</a:t>
            </a:r>
            <a:r>
              <a:rPr b="0" i="0" lang="fr" sz="12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(ClientTcp) fournit des variations de données positives et négatives.</a:t>
            </a:r>
            <a:endParaRPr b="0" i="0" sz="12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imes New Roman"/>
              <a:buAutoNum type="arabicPeriod"/>
            </a:pPr>
            <a:r>
              <a:rPr b="0" i="0" lang="fr" sz="12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Fournir une interface de programmation pour les </a:t>
            </a:r>
            <a:r>
              <a:rPr b="1" i="0" lang="fr" sz="12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Timer</a:t>
            </a:r>
            <a:r>
              <a:rPr b="0" i="0" lang="fr" sz="12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(Temporisateur) :</a:t>
            </a:r>
            <a:endParaRPr b="0" i="0" sz="12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fr" sz="12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timer = new QTimer(this);</a:t>
            </a:r>
            <a:endParaRPr b="0" i="0" sz="12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imes New Roman"/>
              <a:buAutoNum type="arabicPeriod"/>
            </a:pPr>
            <a:r>
              <a:rPr b="0" i="0" lang="fr" sz="12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Entrer un interval de temps d’activation :</a:t>
            </a:r>
            <a:endParaRPr b="0" i="0" sz="12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fr" sz="12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timer-&gt;setInterval(2000);</a:t>
            </a:r>
            <a:endParaRPr b="0" i="0" sz="12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imes New Roman"/>
              <a:buAutoNum type="arabicPeriod"/>
            </a:pPr>
            <a:r>
              <a:rPr b="0" i="0" lang="fr" sz="12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 </a:t>
            </a:r>
            <a:r>
              <a:rPr b="1" i="0" lang="fr" sz="12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periode</a:t>
            </a:r>
            <a:r>
              <a:rPr b="0" i="0" lang="fr" sz="12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se fait par un appel de la méthode :</a:t>
            </a:r>
            <a:endParaRPr b="0" i="0" sz="12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fr" sz="12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ui-&gt;lperiod-&gt;setText(“2”);</a:t>
            </a:r>
            <a:endParaRPr b="0" i="0" sz="12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imes New Roman"/>
              <a:buAutoNum type="arabicPeriod"/>
            </a:pPr>
            <a:r>
              <a:rPr b="0" i="0" lang="fr" sz="12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Pour obtenir l’</a:t>
            </a:r>
            <a:r>
              <a:rPr b="1" i="0" lang="fr" sz="12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IHM </a:t>
            </a:r>
            <a:r>
              <a:rPr b="0" i="0" lang="fr" sz="12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 résultat  :</a:t>
            </a:r>
            <a:endParaRPr b="0" i="0" sz="12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imes New Roman"/>
              <a:buAutoNum type="arabicPeriod" startAt="6"/>
            </a:pPr>
            <a:r>
              <a:rPr b="0" i="0" lang="fr" sz="12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Commencement du </a:t>
            </a:r>
            <a:r>
              <a:rPr b="1" i="0" lang="fr" sz="12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timer</a:t>
            </a:r>
            <a:r>
              <a:rPr b="0" i="0" lang="fr" sz="12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:</a:t>
            </a:r>
            <a:endParaRPr b="0" i="0" sz="12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fr" sz="12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timer-&gt;start();</a:t>
            </a:r>
            <a:endParaRPr b="0" i="0" sz="12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89" name="Google Shape;289;p3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311500" y="3862863"/>
            <a:ext cx="2324352" cy="3221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p14:dur="100">
        <p:fade thruBlk="1"/>
      </p:transition>
    </mc:Choice>
    <mc:Fallback>
      <p:transition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4" name="Google Shape;294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6175" y="1090125"/>
            <a:ext cx="4210050" cy="514350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33"/>
          <p:cNvSpPr txBox="1"/>
          <p:nvPr/>
        </p:nvSpPr>
        <p:spPr>
          <a:xfrm>
            <a:off x="4705400" y="-83225"/>
            <a:ext cx="4403100" cy="61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imes New Roman"/>
              <a:buAutoNum type="arabicPeriod" startAt="7"/>
            </a:pPr>
            <a:r>
              <a:rPr b="0" i="0" lang="fr" sz="12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Fournir un </a:t>
            </a:r>
            <a:r>
              <a:rPr b="1" i="0" lang="fr" sz="12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client </a:t>
            </a:r>
            <a:r>
              <a:rPr b="0" i="0" lang="fr" sz="12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à l’aide la classe </a:t>
            </a:r>
            <a:r>
              <a:rPr b="1" i="0" lang="fr" sz="12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ClientTcp </a:t>
            </a:r>
            <a:r>
              <a:rPr b="0" i="0" lang="fr" sz="12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et </a:t>
            </a:r>
            <a:r>
              <a:rPr b="1" i="0" lang="fr" sz="12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TransceiverEthernetLora</a:t>
            </a:r>
            <a:r>
              <a:rPr b="0" i="0" lang="fr" sz="12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:</a:t>
            </a:r>
            <a:endParaRPr b="0" i="0" sz="12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fr" sz="12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transceiverethernetlora =  new </a:t>
            </a:r>
            <a:r>
              <a:rPr b="1" i="0" lang="fr" sz="12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TransceiverEthernetLora;</a:t>
            </a:r>
            <a:endParaRPr b="1" i="0" sz="12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fr" sz="12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client</a:t>
            </a:r>
            <a:r>
              <a:rPr b="1" i="0" lang="fr" sz="12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</a:t>
            </a:r>
            <a:r>
              <a:rPr b="0" i="0" lang="fr" sz="12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new</a:t>
            </a:r>
            <a:r>
              <a:rPr b="1" i="0" lang="fr" sz="12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ClientTcp;</a:t>
            </a:r>
            <a:endParaRPr b="1" i="0" sz="12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imes New Roman"/>
              <a:buAutoNum type="arabicPeriod" startAt="8"/>
            </a:pPr>
            <a:r>
              <a:rPr b="0" i="0" lang="fr" sz="12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Connecter le </a:t>
            </a:r>
            <a:r>
              <a:rPr b="1" i="0" lang="fr" sz="12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client </a:t>
            </a:r>
            <a:r>
              <a:rPr b="0" i="0" lang="fr" sz="12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au </a:t>
            </a:r>
            <a:r>
              <a:rPr b="1" i="0" lang="fr" sz="12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ServerTcp</a:t>
            </a:r>
            <a:r>
              <a:rPr b="0" i="0" lang="fr" sz="12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pour que le serveur afficher les données du </a:t>
            </a:r>
            <a:r>
              <a:rPr b="1" i="0" lang="fr" sz="12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client </a:t>
            </a:r>
            <a:r>
              <a:rPr b="0" i="0" lang="fr" sz="12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b="0" i="0" sz="12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fr" sz="12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client-&gt;Connexion(“192.168.1.208”, 8886);</a:t>
            </a:r>
            <a:endParaRPr b="0" i="0" sz="12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9144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imes New Roman"/>
              <a:buAutoNum type="arabicPeriod"/>
            </a:pPr>
            <a:r>
              <a:rPr b="0" i="0" lang="fr" sz="12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 </a:t>
            </a:r>
            <a:r>
              <a:rPr b="1" i="0" lang="fr" sz="12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client </a:t>
            </a:r>
            <a:r>
              <a:rPr b="0" i="0" lang="fr" sz="12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devient possible par l’appel de la méthode </a:t>
            </a:r>
            <a:endParaRPr b="0" i="0" sz="12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fr" sz="12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client-&gt;Ecrire_Message(QString::number(data));</a:t>
            </a:r>
            <a:endParaRPr b="0" i="0" sz="12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fr" sz="12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Conclusion, la classe </a:t>
            </a:r>
            <a:r>
              <a:rPr b="1" i="0" lang="fr" sz="12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TransceiverEthernetLora</a:t>
            </a:r>
            <a:r>
              <a:rPr b="0" i="0" lang="fr" sz="12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 été validée.</a:t>
            </a:r>
            <a:endParaRPr b="0" i="0" sz="12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96" name="Google Shape;296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6175" y="3161975"/>
            <a:ext cx="3438525" cy="19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p14:dur="100">
        <p:fade thruBlk="1"/>
      </p:transition>
    </mc:Choice>
    <mc:Fallback>
      <p:transition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4"/>
          <p:cNvSpPr txBox="1"/>
          <p:nvPr/>
        </p:nvSpPr>
        <p:spPr>
          <a:xfrm>
            <a:off x="374700" y="144775"/>
            <a:ext cx="8439000" cy="139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fr" sz="2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Utilisation de la classe </a:t>
            </a:r>
            <a:r>
              <a:rPr b="1" i="0" lang="fr" sz="2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TransceiverEthernetLora </a:t>
            </a:r>
            <a:endParaRPr b="1" i="0" sz="28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fr" sz="2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pour valider </a:t>
            </a:r>
            <a:endParaRPr b="0" i="0" sz="28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fr" sz="2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l’enregistrement dans les deux bases de données</a:t>
            </a:r>
            <a:endParaRPr b="1" i="0" sz="24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2" name="Google Shape;302;p34"/>
          <p:cNvSpPr txBox="1"/>
          <p:nvPr/>
        </p:nvSpPr>
        <p:spPr>
          <a:xfrm>
            <a:off x="208650" y="1728725"/>
            <a:ext cx="8771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fr" sz="16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Évolution de l’IHM test pour l’acquisition puis l’enregistrement.</a:t>
            </a:r>
            <a:endParaRPr b="0" i="0" sz="16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3" name="Google Shape;303;p34"/>
          <p:cNvSpPr txBox="1"/>
          <p:nvPr/>
        </p:nvSpPr>
        <p:spPr>
          <a:xfrm>
            <a:off x="2141713" y="2224825"/>
            <a:ext cx="4905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fr" sz="2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Extrait de code </a:t>
            </a:r>
            <a:r>
              <a:rPr b="1" i="0" lang="fr" sz="2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widget</a:t>
            </a:r>
            <a:r>
              <a:rPr b="0" i="0" lang="fr" sz="2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(.h)</a:t>
            </a:r>
            <a:endParaRPr b="0" i="0" sz="24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04" name="Google Shape;304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51113" y="2843925"/>
            <a:ext cx="3686175" cy="185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p14:dur="100">
        <p:fade thruBlk="1"/>
      </p:transition>
    </mc:Choice>
    <mc:Fallback>
      <p:transition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5"/>
          <p:cNvSpPr txBox="1"/>
          <p:nvPr/>
        </p:nvSpPr>
        <p:spPr>
          <a:xfrm>
            <a:off x="2016500" y="375950"/>
            <a:ext cx="5111100" cy="75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fr" sz="2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Extrait du code </a:t>
            </a:r>
            <a:r>
              <a:rPr b="1" i="0" lang="fr" sz="2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widget</a:t>
            </a:r>
            <a:r>
              <a:rPr b="0" i="0" lang="fr" sz="2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(.cpp)</a:t>
            </a:r>
            <a:endParaRPr b="0" i="0" sz="28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10" name="Google Shape;310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07125" y="1129550"/>
            <a:ext cx="3546110" cy="3709150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35"/>
          <p:cNvSpPr/>
          <p:nvPr/>
        </p:nvSpPr>
        <p:spPr>
          <a:xfrm>
            <a:off x="6744450" y="2571750"/>
            <a:ext cx="1507200" cy="945300"/>
          </a:xfrm>
          <a:prstGeom prst="wedgeRectCallout">
            <a:avLst>
              <a:gd fmla="val -289560" name="adj1"/>
              <a:gd fmla="val 122062" name="adj2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Acquisition des données via la </a:t>
            </a:r>
            <a:r>
              <a:rPr b="1" i="0" lang="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r>
              <a:rPr b="0" i="0" lang="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35"/>
          <p:cNvSpPr/>
          <p:nvPr/>
        </p:nvSpPr>
        <p:spPr>
          <a:xfrm>
            <a:off x="467500" y="2571750"/>
            <a:ext cx="1507200" cy="945300"/>
          </a:xfrm>
          <a:prstGeom prst="wedgeRectCallout">
            <a:avLst>
              <a:gd fmla="val 102044" name="adj1"/>
              <a:gd fmla="val 140080" name="adj2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Enregistrement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 données via </a:t>
            </a:r>
            <a:r>
              <a:rPr b="1" i="0" lang="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influxdb_oss</a:t>
            </a:r>
            <a:r>
              <a:rPr b="0" i="0" lang="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p14:dur="100">
        <p:fade thruBlk="1"/>
      </p:transition>
    </mc:Choice>
    <mc:Fallback>
      <p:transition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6"/>
          <p:cNvSpPr txBox="1"/>
          <p:nvPr/>
        </p:nvSpPr>
        <p:spPr>
          <a:xfrm>
            <a:off x="1658825" y="375950"/>
            <a:ext cx="6312000" cy="75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fr" sz="2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Validation de la classe InfluxDB_Oss </a:t>
            </a:r>
            <a:endParaRPr b="1" i="0" sz="28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18" name="Google Shape;318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10450" y="1393050"/>
            <a:ext cx="3923100" cy="149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p14:dur="100">
        <p:fade thruBlk="1"/>
      </p:transition>
    </mc:Choice>
    <mc:Fallback>
      <p:transition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7"/>
          <p:cNvSpPr txBox="1"/>
          <p:nvPr/>
        </p:nvSpPr>
        <p:spPr>
          <a:xfrm>
            <a:off x="2016450" y="151125"/>
            <a:ext cx="5111100" cy="75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fr" sz="2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Indice Qualité  de l’air</a:t>
            </a:r>
            <a:endParaRPr b="1" i="0" sz="28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24" name="Google Shape;324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50025" y="904725"/>
            <a:ext cx="5384925" cy="405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p14:dur="100">
        <p:fade thruBlk="1"/>
      </p:transition>
    </mc:Choice>
    <mc:Fallback>
      <p:transition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8"/>
          <p:cNvSpPr txBox="1"/>
          <p:nvPr/>
        </p:nvSpPr>
        <p:spPr>
          <a:xfrm>
            <a:off x="2016450" y="121125"/>
            <a:ext cx="51111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fr" sz="2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Description de l’</a:t>
            </a:r>
            <a:r>
              <a:rPr b="1" i="0" lang="fr" sz="2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IHM </a:t>
            </a:r>
            <a:endParaRPr b="0" i="0" sz="24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0" name="Google Shape;330;p38"/>
          <p:cNvSpPr txBox="1"/>
          <p:nvPr/>
        </p:nvSpPr>
        <p:spPr>
          <a:xfrm>
            <a:off x="711950" y="1040350"/>
            <a:ext cx="67323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imes New Roman"/>
              <a:buAutoNum type="arabicPeriod"/>
            </a:pPr>
            <a:r>
              <a:rPr b="0" i="0" lang="fr" sz="16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Fermer l’application.</a:t>
            </a:r>
            <a:endParaRPr b="0" i="0" sz="16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AutoNum type="arabicPeriod"/>
            </a:pPr>
            <a:r>
              <a:rPr b="0" i="0" lang="fr" sz="16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Nom du </a:t>
            </a:r>
            <a:r>
              <a:rPr b="1" i="0" lang="fr" sz="16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measurement</a:t>
            </a:r>
            <a:r>
              <a:rPr b="0" i="0" lang="fr" sz="16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b="0" i="0" sz="16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AutoNum type="arabicPeriod"/>
            </a:pPr>
            <a:r>
              <a:rPr b="0" i="0" lang="fr" sz="16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Adresse locale du </a:t>
            </a:r>
            <a:r>
              <a:rPr b="1" i="0" lang="fr" sz="16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Serveur</a:t>
            </a:r>
            <a:r>
              <a:rPr b="0" i="0" lang="fr" sz="16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b="0" i="0" sz="16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AutoNum type="arabicPeriod"/>
            </a:pPr>
            <a:r>
              <a:rPr b="0" i="0" lang="fr" sz="16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Nom du </a:t>
            </a:r>
            <a:r>
              <a:rPr b="1" i="0" lang="fr" sz="16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field</a:t>
            </a:r>
            <a:r>
              <a:rPr b="0" i="0" lang="fr" sz="16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b="0" i="0" sz="16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AutoNum type="arabicPeriod"/>
            </a:pPr>
            <a:r>
              <a:rPr b="0" i="0" lang="fr" sz="16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Nom de la base de données.</a:t>
            </a:r>
            <a:endParaRPr b="0" i="0" sz="16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AutoNum type="arabicPeriod"/>
            </a:pPr>
            <a:r>
              <a:rPr b="0" i="0" lang="fr" sz="16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Numéro de port.</a:t>
            </a:r>
            <a:endParaRPr b="0" i="0" sz="16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AutoNum type="arabicPeriod"/>
            </a:pPr>
            <a:r>
              <a:rPr b="0" i="0" lang="fr" sz="16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Identifiant de la base de données.</a:t>
            </a:r>
            <a:endParaRPr b="0" i="0" sz="16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AutoNum type="arabicPeriod"/>
            </a:pPr>
            <a:r>
              <a:rPr b="0" i="0" lang="fr" sz="16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Mot de passe de la base de données.</a:t>
            </a:r>
            <a:endParaRPr b="0" i="0" sz="16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AutoNum type="arabicPeriod"/>
            </a:pPr>
            <a:r>
              <a:rPr b="0" i="0" lang="fr" sz="16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Adresse du </a:t>
            </a:r>
            <a:r>
              <a:rPr b="1" i="0" lang="fr" sz="16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GPS</a:t>
            </a:r>
            <a:r>
              <a:rPr b="0" i="0" lang="fr" sz="16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b="0" i="0" sz="16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imes New Roman"/>
              <a:buAutoNum type="arabicPeriod"/>
            </a:pPr>
            <a:r>
              <a:rPr b="0" i="0" lang="fr" sz="16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Valeur du </a:t>
            </a:r>
            <a:r>
              <a:rPr b="1" i="0" lang="fr" sz="16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Capteur</a:t>
            </a:r>
            <a:r>
              <a:rPr b="0" i="0" lang="fr" sz="16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b="0" i="0" sz="16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imes New Roman"/>
              <a:buAutoNum type="arabicPeriod"/>
            </a:pPr>
            <a:r>
              <a:rPr b="0" i="0" lang="fr" sz="16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Valeur de la </a:t>
            </a:r>
            <a:r>
              <a:rPr b="1" i="0" lang="fr" sz="16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Periode</a:t>
            </a:r>
            <a:r>
              <a:rPr b="0" i="0" lang="fr" sz="16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b="0" i="0" sz="16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imes New Roman"/>
              <a:buAutoNum type="arabicPeriod"/>
            </a:pPr>
            <a:r>
              <a:rPr b="0" i="0" lang="fr" sz="16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Numéro de port du </a:t>
            </a:r>
            <a:r>
              <a:rPr b="1" i="0" lang="fr" sz="16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ServeurTCP</a:t>
            </a:r>
            <a:r>
              <a:rPr b="0" i="0" lang="fr" sz="16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b="0" i="0" sz="16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imes New Roman"/>
              <a:buAutoNum type="arabicPeriod"/>
            </a:pPr>
            <a:r>
              <a:rPr b="0" i="0" lang="fr" sz="16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Nom de la base de données.</a:t>
            </a:r>
            <a:endParaRPr b="0" i="0" sz="16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imes New Roman"/>
              <a:buAutoNum type="arabicPeriod"/>
            </a:pPr>
            <a:r>
              <a:rPr b="0" i="0" lang="fr" sz="16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Adresse du </a:t>
            </a:r>
            <a:r>
              <a:rPr b="1" i="0" lang="fr" sz="16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ServeurTCP</a:t>
            </a:r>
            <a:r>
              <a:rPr b="0" i="0" lang="fr" sz="16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b="0" i="0" sz="16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1" name="Google Shape;331;p38"/>
          <p:cNvSpPr txBox="1"/>
          <p:nvPr/>
        </p:nvSpPr>
        <p:spPr>
          <a:xfrm>
            <a:off x="2309100" y="577125"/>
            <a:ext cx="4525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fr" sz="16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Prototype de l’</a:t>
            </a:r>
            <a:r>
              <a:rPr b="1" i="0" lang="fr" sz="16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IHM </a:t>
            </a:r>
            <a:r>
              <a:rPr b="0" i="0" lang="fr" sz="16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 pour valider la classe </a:t>
            </a:r>
            <a:r>
              <a:rPr b="1" i="0" lang="fr" sz="16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GPS</a:t>
            </a:r>
            <a:r>
              <a:rPr b="0" i="0" lang="fr" sz="16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b="0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2" name="Google Shape;332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19850" y="1040338"/>
            <a:ext cx="4423675" cy="36971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p14:dur="100">
        <p:fade thruBlk="1"/>
      </p:transition>
    </mc:Choice>
    <mc:Fallback>
      <p:transition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9"/>
          <p:cNvSpPr txBox="1"/>
          <p:nvPr/>
        </p:nvSpPr>
        <p:spPr>
          <a:xfrm>
            <a:off x="326475" y="861300"/>
            <a:ext cx="8742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9144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1" i="0" sz="22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8" name="Google Shape;338;p39"/>
          <p:cNvSpPr txBox="1"/>
          <p:nvPr/>
        </p:nvSpPr>
        <p:spPr>
          <a:xfrm>
            <a:off x="2275350" y="199350"/>
            <a:ext cx="4593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fr" sz="2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Configuration  de </a:t>
            </a:r>
            <a:r>
              <a:rPr b="1" i="0" lang="fr" sz="2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Grafana :</a:t>
            </a:r>
            <a:endParaRPr b="1" i="0" sz="28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9" name="Google Shape;339;p39"/>
          <p:cNvSpPr txBox="1"/>
          <p:nvPr/>
        </p:nvSpPr>
        <p:spPr>
          <a:xfrm>
            <a:off x="424600" y="2748250"/>
            <a:ext cx="4516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fr" sz="2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Page d’identification de </a:t>
            </a:r>
            <a:r>
              <a:rPr b="1" i="0" lang="fr" sz="2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Grafana</a:t>
            </a:r>
            <a:r>
              <a:rPr b="0" i="0" lang="fr" sz="2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b="0" i="0" sz="24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40" name="Google Shape;340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45450" y="2189513"/>
            <a:ext cx="2941350" cy="268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Google Shape;341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45450" y="1384500"/>
            <a:ext cx="2576654" cy="487475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39"/>
          <p:cNvSpPr txBox="1"/>
          <p:nvPr/>
        </p:nvSpPr>
        <p:spPr>
          <a:xfrm>
            <a:off x="424600" y="1430850"/>
            <a:ext cx="3152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fr" sz="2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Adresse de </a:t>
            </a:r>
            <a:r>
              <a:rPr b="1" i="0" lang="fr" sz="2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Grafana.</a:t>
            </a:r>
            <a:endParaRPr b="1" i="0" sz="24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mc:AlternateContent>
    <mc:Choice Requires="p14">
      <p:transition p14:dur="100">
        <p:fade thruBlk="1"/>
      </p:transition>
    </mc:Choice>
    <mc:Fallback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"/>
          <p:cNvSpPr txBox="1"/>
          <p:nvPr/>
        </p:nvSpPr>
        <p:spPr>
          <a:xfrm>
            <a:off x="1709350" y="473650"/>
            <a:ext cx="6470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fr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Diagramme des cas  d’utilisation</a:t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2" name="Google Shape;72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09350" y="1195400"/>
            <a:ext cx="6058925" cy="303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7" name="Google Shape;347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98888" y="3074575"/>
            <a:ext cx="2847975" cy="101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" name="Google Shape;348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22725" y="431175"/>
            <a:ext cx="2400300" cy="2228850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Google Shape;349;p40"/>
          <p:cNvSpPr txBox="1"/>
          <p:nvPr/>
        </p:nvSpPr>
        <p:spPr>
          <a:xfrm>
            <a:off x="529275" y="1047675"/>
            <a:ext cx="45933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fr" sz="2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Ajouter une base données </a:t>
            </a:r>
            <a:endParaRPr b="0" i="0" sz="24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fr" sz="2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Sélectionner le type de source de données</a:t>
            </a:r>
            <a:endParaRPr b="0" i="0" sz="24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mc:AlternateContent>
    <mc:Choice Requires="p14">
      <p:transition p14:dur="100">
        <p:fade thruBlk="1"/>
      </p:transition>
    </mc:Choice>
    <mc:Fallback>
      <p:transition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1"/>
          <p:cNvSpPr txBox="1"/>
          <p:nvPr/>
        </p:nvSpPr>
        <p:spPr>
          <a:xfrm>
            <a:off x="326475" y="861300"/>
            <a:ext cx="8742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9144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1" i="0" sz="22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5" name="Google Shape;355;p41"/>
          <p:cNvSpPr txBox="1"/>
          <p:nvPr/>
        </p:nvSpPr>
        <p:spPr>
          <a:xfrm>
            <a:off x="366875" y="107900"/>
            <a:ext cx="2958300" cy="51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fr" sz="1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Name </a:t>
            </a:r>
            <a:r>
              <a:rPr b="0" i="0" lang="fr" sz="1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correspond au nom du projet.</a:t>
            </a:r>
            <a:endParaRPr b="0" i="0" sz="14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fr" sz="1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Query Language </a:t>
            </a:r>
            <a:r>
              <a:rPr b="0" i="0" lang="fr" sz="1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correspond au type de langue de programmation qu’on souhaite utiliser.</a:t>
            </a:r>
            <a:endParaRPr b="1" i="0" sz="14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fr" sz="1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Database</a:t>
            </a:r>
            <a:r>
              <a:rPr b="0" i="0" lang="fr" sz="1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représente la base de données.</a:t>
            </a:r>
            <a:endParaRPr b="0" i="0" sz="14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fr" sz="1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 </a:t>
            </a:r>
            <a:r>
              <a:rPr b="0" i="0" lang="fr" sz="1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correspond au nom de l’utilisateur.</a:t>
            </a:r>
            <a:endParaRPr b="0" i="0" sz="14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fr" sz="1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 Method </a:t>
            </a:r>
            <a:r>
              <a:rPr b="0" i="0" lang="fr" sz="1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permet de choisir différentes méthodes.</a:t>
            </a:r>
            <a:endParaRPr b="0" i="0" sz="14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fr" sz="1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Min time interval </a:t>
            </a:r>
            <a:r>
              <a:rPr b="0" i="0" lang="fr" sz="1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permet de rentrer un interval minimal pour chaque  valeurs relevées.</a:t>
            </a:r>
            <a:endParaRPr b="0" i="0" sz="14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fr" sz="1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Max series </a:t>
            </a:r>
            <a:r>
              <a:rPr b="0" i="0" lang="fr" sz="1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correspond  à </a:t>
            </a:r>
            <a:endParaRPr b="0" i="0" sz="14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" sz="1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 limites de </a:t>
            </a:r>
            <a:r>
              <a:rPr b="1" i="0" lang="fr" sz="1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Tables</a:t>
            </a:r>
            <a:r>
              <a:rPr b="0" i="0" lang="fr" sz="1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b="0" i="0" sz="14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56" name="Google Shape;356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25175" y="2486675"/>
            <a:ext cx="5343525" cy="2038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" name="Google Shape;357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25174" y="211575"/>
            <a:ext cx="5343525" cy="142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p14:dur="100">
        <p:fade thruBlk="1"/>
      </p:transition>
    </mc:Choice>
    <mc:Fallback>
      <p:transition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2" name="Google Shape;362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01273" y="654548"/>
            <a:ext cx="1981400" cy="1794925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p42"/>
          <p:cNvSpPr txBox="1"/>
          <p:nvPr/>
        </p:nvSpPr>
        <p:spPr>
          <a:xfrm>
            <a:off x="574150" y="542250"/>
            <a:ext cx="4593300" cy="3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fr" sz="2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Création d’un Tableau de bord (</a:t>
            </a:r>
            <a:r>
              <a:rPr b="1" i="0" lang="fr" sz="2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Dashboard)</a:t>
            </a:r>
            <a:r>
              <a:rPr b="0" i="0" lang="fr" sz="2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b="0" i="0" sz="24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fr" sz="2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iotpollution  </a:t>
            </a:r>
            <a:r>
              <a:rPr b="0" i="0" lang="fr" sz="2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Correspond au nom de la base de données.</a:t>
            </a:r>
            <a:endParaRPr b="0" i="0" sz="31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64" name="Google Shape;364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01263" y="2928925"/>
            <a:ext cx="3057525" cy="169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p14:dur="100">
        <p:fade thruBlk="1"/>
      </p:transition>
    </mc:Choice>
    <mc:Fallback>
      <p:transition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43"/>
          <p:cNvSpPr txBox="1"/>
          <p:nvPr/>
        </p:nvSpPr>
        <p:spPr>
          <a:xfrm>
            <a:off x="326475" y="861300"/>
            <a:ext cx="8742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9144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1" i="0" sz="22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0" name="Google Shape;370;p43"/>
          <p:cNvSpPr txBox="1"/>
          <p:nvPr/>
        </p:nvSpPr>
        <p:spPr>
          <a:xfrm>
            <a:off x="183575" y="656850"/>
            <a:ext cx="5098800" cy="36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fr" sz="2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FROM</a:t>
            </a:r>
            <a:r>
              <a:rPr b="0" i="0" lang="fr" sz="2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: Correspond à la </a:t>
            </a:r>
            <a:r>
              <a:rPr b="1" i="0" lang="fr" sz="2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Table</a:t>
            </a:r>
            <a:r>
              <a:rPr b="0" i="0" lang="fr" sz="2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endParaRPr b="0" i="0" sz="24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fr" sz="2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SELECT </a:t>
            </a:r>
            <a:r>
              <a:rPr b="0" i="0" lang="fr" sz="2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permet de sélectionner un </a:t>
            </a:r>
            <a:r>
              <a:rPr b="1" i="0" lang="fr" sz="2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Champ</a:t>
            </a:r>
            <a:r>
              <a:rPr b="0" i="0" lang="fr" sz="2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b="0" i="0" sz="24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fr" sz="2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Min : </a:t>
            </a:r>
            <a:r>
              <a:rPr b="0" i="0" lang="fr" sz="2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Rentrer une valeur minimale.</a:t>
            </a:r>
            <a:endParaRPr b="0" i="0" sz="24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fr" sz="2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Max : </a:t>
            </a:r>
            <a:r>
              <a:rPr b="0" i="0" lang="fr" sz="2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Rentrer une valeur maximale.</a:t>
            </a:r>
            <a:endParaRPr b="0" i="0" sz="24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71" name="Google Shape;371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38788" y="670125"/>
            <a:ext cx="2857500" cy="71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Google Shape;372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38800" y="2689800"/>
            <a:ext cx="2409825" cy="68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p14:dur="100">
        <p:fade thruBlk="1"/>
      </p:transition>
    </mc:Choice>
    <mc:Fallback>
      <p:transition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7" name="Google Shape;377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65650" y="1917225"/>
            <a:ext cx="6276975" cy="2305687"/>
          </a:xfrm>
          <a:prstGeom prst="rect">
            <a:avLst/>
          </a:prstGeom>
          <a:noFill/>
          <a:ln>
            <a:noFill/>
          </a:ln>
        </p:spPr>
      </p:pic>
      <p:sp>
        <p:nvSpPr>
          <p:cNvPr id="378" name="Google Shape;378;p44"/>
          <p:cNvSpPr txBox="1"/>
          <p:nvPr/>
        </p:nvSpPr>
        <p:spPr>
          <a:xfrm>
            <a:off x="2607488" y="669850"/>
            <a:ext cx="4593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fr" sz="2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Résultat du </a:t>
            </a:r>
            <a:r>
              <a:rPr b="1" i="0" lang="fr" sz="2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Chonogramme :</a:t>
            </a:r>
            <a:endParaRPr b="1" i="0" sz="28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45"/>
          <p:cNvSpPr txBox="1"/>
          <p:nvPr/>
        </p:nvSpPr>
        <p:spPr>
          <a:xfrm>
            <a:off x="1399800" y="494475"/>
            <a:ext cx="7025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fr" sz="2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Envoie des résultats via le Transceiver :</a:t>
            </a:r>
            <a:endParaRPr b="1" i="0" sz="28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84" name="Google Shape;384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79100" y="2980275"/>
            <a:ext cx="1985825" cy="114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5" name="Google Shape;385;p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89463" y="1688400"/>
            <a:ext cx="2965076" cy="80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5"/>
          <p:cNvSpPr txBox="1"/>
          <p:nvPr/>
        </p:nvSpPr>
        <p:spPr>
          <a:xfrm>
            <a:off x="2359050" y="155750"/>
            <a:ext cx="4425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fr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Description des acteurs</a:t>
            </a:r>
            <a:endParaRPr b="1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5"/>
          <p:cNvSpPr txBox="1"/>
          <p:nvPr/>
        </p:nvSpPr>
        <p:spPr>
          <a:xfrm>
            <a:off x="334800" y="771350"/>
            <a:ext cx="8474400" cy="42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●"/>
            </a:pPr>
            <a:r>
              <a:rPr b="1" i="0" lang="fr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Capteur</a:t>
            </a:r>
            <a:r>
              <a:rPr b="0" i="0" lang="fr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: fournir la valeur réprésentative de la pollution à mesurer.</a:t>
            </a:r>
            <a:endParaRPr b="0" i="0" sz="2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●"/>
            </a:pPr>
            <a:r>
              <a:rPr b="1" i="0" lang="fr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GPS</a:t>
            </a:r>
            <a:r>
              <a:rPr b="0" i="0" lang="fr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: relever la position du lieu de prélèvement des données.</a:t>
            </a:r>
            <a:endParaRPr b="0" i="0" sz="2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●"/>
            </a:pPr>
            <a:r>
              <a:rPr b="1" i="0" lang="fr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TransceiverEthernetLora </a:t>
            </a:r>
            <a:r>
              <a:rPr b="0" i="0" lang="fr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expédier des données et permettre la transmission au destinataire.</a:t>
            </a:r>
            <a:endParaRPr b="0" i="0" sz="2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●"/>
            </a:pPr>
            <a:r>
              <a:rPr b="1" i="0" lang="fr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InfluxDB_Oss </a:t>
            </a:r>
            <a:r>
              <a:rPr b="0" i="0" lang="fr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Enregistrement des données localement et intègre des outils de présentation de graphes depuis un dashboard.</a:t>
            </a:r>
            <a:endParaRPr b="0" i="0" sz="2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●"/>
            </a:pPr>
            <a:r>
              <a:rPr b="1" i="0" lang="fr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Ecran_LCD</a:t>
            </a:r>
            <a:r>
              <a:rPr b="0" i="0" lang="fr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: tester le bon fonctionnement de la station et visualiser les données.</a:t>
            </a:r>
            <a:endParaRPr b="0" i="0" sz="2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6"/>
          <p:cNvSpPr txBox="1"/>
          <p:nvPr/>
        </p:nvSpPr>
        <p:spPr>
          <a:xfrm>
            <a:off x="1664100" y="238425"/>
            <a:ext cx="5815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fr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Description des cas d’utilisation</a:t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6"/>
          <p:cNvSpPr txBox="1"/>
          <p:nvPr/>
        </p:nvSpPr>
        <p:spPr>
          <a:xfrm>
            <a:off x="218400" y="854025"/>
            <a:ext cx="87363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●"/>
            </a:pPr>
            <a:r>
              <a:rPr b="1" i="0" lang="fr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Acquérir </a:t>
            </a:r>
            <a:r>
              <a:rPr b="0" i="0" lang="fr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Acquisition numérique de la tension aux bornes capteur.</a:t>
            </a:r>
            <a:endParaRPr b="0" i="0" sz="2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●"/>
            </a:pPr>
            <a:r>
              <a:rPr b="1" i="0" lang="fr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Relever Pollution </a:t>
            </a:r>
            <a:r>
              <a:rPr b="0" i="0" lang="fr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Mesure de la pollution fournie par le capteur.</a:t>
            </a:r>
            <a:endParaRPr b="0" i="0" sz="2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●"/>
            </a:pPr>
            <a:r>
              <a:rPr b="1" i="0" lang="fr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Communiquer </a:t>
            </a:r>
            <a:r>
              <a:rPr b="0" i="0" lang="fr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Expédie  les données.</a:t>
            </a:r>
            <a:endParaRPr b="0" i="0" sz="2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●"/>
            </a:pPr>
            <a:r>
              <a:rPr b="1" i="0" lang="fr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Gérer </a:t>
            </a:r>
            <a:r>
              <a:rPr b="0" i="0" lang="fr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Stokage des  données localement.</a:t>
            </a:r>
            <a:endParaRPr b="0" i="0" sz="2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●"/>
            </a:pPr>
            <a:r>
              <a:rPr b="1" i="0" lang="fr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Présenter </a:t>
            </a:r>
            <a:r>
              <a:rPr b="0" i="0" lang="fr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Présenter localement les données relevées.</a:t>
            </a:r>
            <a:endParaRPr b="0" i="0" sz="2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●"/>
            </a:pPr>
            <a:r>
              <a:rPr b="1" i="0" lang="fr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Relever de position </a:t>
            </a:r>
            <a:r>
              <a:rPr b="0" i="0" lang="fr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Relever les  données.</a:t>
            </a:r>
            <a:endParaRPr b="0" i="0" sz="2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7"/>
          <p:cNvSpPr txBox="1"/>
          <p:nvPr/>
        </p:nvSpPr>
        <p:spPr>
          <a:xfrm>
            <a:off x="594550" y="161875"/>
            <a:ext cx="7842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fr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Diagramme de séquence</a:t>
            </a:r>
            <a:endParaRPr b="1" i="0" sz="2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0" name="Google Shape;90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03375" y="777474"/>
            <a:ext cx="4137275" cy="4020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8"/>
          <p:cNvSpPr txBox="1"/>
          <p:nvPr/>
        </p:nvSpPr>
        <p:spPr>
          <a:xfrm>
            <a:off x="2016450" y="215825"/>
            <a:ext cx="5111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fr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Diagramme de classe d’analyse</a:t>
            </a:r>
            <a:endParaRPr b="1" i="0" sz="2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6" name="Google Shape;96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38663" y="896425"/>
            <a:ext cx="6066676" cy="392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9"/>
          <p:cNvSpPr txBox="1"/>
          <p:nvPr/>
        </p:nvSpPr>
        <p:spPr>
          <a:xfrm>
            <a:off x="1981200" y="136375"/>
            <a:ext cx="5457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fr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Diagramme de déploiement</a:t>
            </a:r>
            <a:endParaRPr b="0" i="0" sz="2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2" name="Google Shape;102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47813" y="1221075"/>
            <a:ext cx="6048375" cy="314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