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07" r:id="rId2"/>
    <p:sldId id="428" r:id="rId3"/>
    <p:sldId id="437" r:id="rId4"/>
    <p:sldId id="429" r:id="rId5"/>
    <p:sldId id="431" r:id="rId6"/>
    <p:sldId id="430" r:id="rId7"/>
    <p:sldId id="433" r:id="rId8"/>
    <p:sldId id="434" r:id="rId9"/>
    <p:sldId id="435" r:id="rId10"/>
    <p:sldId id="436" r:id="rId11"/>
    <p:sldId id="43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4" autoAdjust="0"/>
    <p:restoredTop sz="94660"/>
  </p:normalViewPr>
  <p:slideViewPr>
    <p:cSldViewPr snapToGrid="0">
      <p:cViewPr varScale="1">
        <p:scale>
          <a:sx n="92" d="100"/>
          <a:sy n="92" d="100"/>
        </p:scale>
        <p:origin x="1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28B44-E137-4C31-94C3-CB4D5328A648}" type="datetimeFigureOut">
              <a:rPr lang="en-GB" smtClean="0"/>
              <a:t>26/08/2024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084B4-1EFE-40BB-B52B-2C2BFB0B0C0D}" type="slidenum">
              <a:rPr lang="en-GB" smtClean="0"/>
              <a:t>‹#›</a:t>
            </a:fld>
            <a:endParaRPr lang="en-GB"/>
          </a:p>
        </p:txBody>
      </p:sp>
    </p:spTree>
    <p:extLst>
      <p:ext uri="{BB962C8B-B14F-4D97-AF65-F5344CB8AC3E}">
        <p14:creationId xmlns:p14="http://schemas.microsoft.com/office/powerpoint/2010/main" val="3828226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kaggle.com/code/anuragbelel/analyzing-financial-transactions"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medium.com/@bindurn2015/unveiling-the-veil-of-fraud-a-deep-dive-into-paysims-synthetic-financial-data-fa2e7a89341c"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1A0FAE-E725-4201-AA5E-5EF61FB33CAA}" type="slidenum">
              <a:rPr lang="en-GB" smtClean="0"/>
              <a:t>1</a:t>
            </a:fld>
            <a:endParaRPr lang="en-GB"/>
          </a:p>
        </p:txBody>
      </p:sp>
    </p:spTree>
    <p:extLst>
      <p:ext uri="{BB962C8B-B14F-4D97-AF65-F5344CB8AC3E}">
        <p14:creationId xmlns:p14="http://schemas.microsoft.com/office/powerpoint/2010/main" val="3034659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1A0FAE-E725-4201-AA5E-5EF61FB33CAA}" type="slidenum">
              <a:rPr lang="en-GB" smtClean="0"/>
              <a:t>10</a:t>
            </a:fld>
            <a:endParaRPr lang="en-GB"/>
          </a:p>
        </p:txBody>
      </p:sp>
    </p:spTree>
    <p:extLst>
      <p:ext uri="{BB962C8B-B14F-4D97-AF65-F5344CB8AC3E}">
        <p14:creationId xmlns:p14="http://schemas.microsoft.com/office/powerpoint/2010/main" val="807689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1A0FAE-E725-4201-AA5E-5EF61FB33CAA}" type="slidenum">
              <a:rPr lang="en-GB" smtClean="0"/>
              <a:t>11</a:t>
            </a:fld>
            <a:endParaRPr lang="en-GB"/>
          </a:p>
        </p:txBody>
      </p:sp>
    </p:spTree>
    <p:extLst>
      <p:ext uri="{BB962C8B-B14F-4D97-AF65-F5344CB8AC3E}">
        <p14:creationId xmlns:p14="http://schemas.microsoft.com/office/powerpoint/2010/main" val="1216264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hlinkClick r:id="rId3"/>
              </a:rPr>
              <a:t>Analyzing</a:t>
            </a:r>
            <a:r>
              <a:rPr lang="en-GB" dirty="0">
                <a:hlinkClick r:id="rId3"/>
              </a:rPr>
              <a:t> Financial Transactions (kaggle.com)</a:t>
            </a:r>
            <a:endParaRPr lang="en-GB" dirty="0"/>
          </a:p>
          <a:p>
            <a:r>
              <a:rPr lang="en-GB" dirty="0">
                <a:hlinkClick r:id="rId4"/>
              </a:rPr>
              <a:t>Unveiling the Veil of Fraud: A Deep Dive into </a:t>
            </a:r>
            <a:r>
              <a:rPr lang="en-GB" dirty="0" err="1">
                <a:hlinkClick r:id="rId4"/>
              </a:rPr>
              <a:t>PaySim’s</a:t>
            </a:r>
            <a:r>
              <a:rPr lang="en-GB" dirty="0">
                <a:hlinkClick r:id="rId4"/>
              </a:rPr>
              <a:t> Synthetic Financial Data | by Bindu Raghu Naga | Medium</a:t>
            </a:r>
            <a:endParaRPr lang="en-GB" dirty="0"/>
          </a:p>
          <a:p>
            <a:endParaRPr lang="en-GB" dirty="0"/>
          </a:p>
          <a:p>
            <a:r>
              <a:rPr lang="en-GB" b="1" dirty="0"/>
              <a:t>Function:</a:t>
            </a:r>
            <a:endParaRPr lang="en-GB" dirty="0"/>
          </a:p>
          <a:p>
            <a:pPr>
              <a:buFont typeface="Arial" panose="020B0604020202020204" pitchFamily="34" charset="0"/>
              <a:buChar char="•"/>
            </a:pPr>
            <a:r>
              <a:rPr lang="en-GB" b="1" dirty="0"/>
              <a:t>Cash-In:</a:t>
            </a:r>
            <a:r>
              <a:rPr lang="en-GB" dirty="0"/>
              <a:t> This refers to the process of depositing cash into an account. This could be done at a bank branch, ATM, or other designated location.</a:t>
            </a:r>
          </a:p>
          <a:p>
            <a:pPr>
              <a:buFont typeface="Arial" panose="020B0604020202020204" pitchFamily="34" charset="0"/>
              <a:buChar char="•"/>
            </a:pPr>
            <a:r>
              <a:rPr lang="en-GB" b="1" dirty="0"/>
              <a:t>Cash-Out:</a:t>
            </a:r>
            <a:r>
              <a:rPr lang="en-GB" dirty="0"/>
              <a:t> The opposite of Cash-In, this refers to withdrawing cash from an account. This is typically done at an ATM or a bank branch.</a:t>
            </a:r>
          </a:p>
          <a:p>
            <a:pPr>
              <a:buFont typeface="Arial" panose="020B0604020202020204" pitchFamily="34" charset="0"/>
              <a:buChar char="•"/>
            </a:pPr>
            <a:r>
              <a:rPr lang="en-GB" b="1" dirty="0"/>
              <a:t>Debit:</a:t>
            </a:r>
            <a:r>
              <a:rPr lang="en-GB" dirty="0"/>
              <a:t> This signifies using your debit card to pay for something. When you use a debit card, the funds are deducted directly from your linked checking or savings account.</a:t>
            </a:r>
          </a:p>
          <a:p>
            <a:pPr>
              <a:buFont typeface="Arial" panose="020B0604020202020204" pitchFamily="34" charset="0"/>
              <a:buChar char="•"/>
            </a:pPr>
            <a:r>
              <a:rPr lang="en-GB" b="1" dirty="0"/>
              <a:t>Payment:</a:t>
            </a:r>
            <a:r>
              <a:rPr lang="en-GB" dirty="0"/>
              <a:t> This is a broader term encompassing any method of settling a financial obligation. It can involve cash, debit card, credit card, check, money order, online payment system, etc.</a:t>
            </a:r>
          </a:p>
          <a:p>
            <a:pPr>
              <a:buFont typeface="Arial" panose="020B0604020202020204" pitchFamily="34" charset="0"/>
              <a:buChar char="•"/>
            </a:pPr>
            <a:r>
              <a:rPr lang="en-GB" b="1" dirty="0"/>
              <a:t>Transfer:</a:t>
            </a:r>
            <a:r>
              <a:rPr lang="en-GB" dirty="0"/>
              <a:t> This refers to moving money from one account to another. This could be between your own accounts (e.g., checking to savings) or to someone else's account. Transfers can be done electronically, by check, or even through wire transfer services.</a:t>
            </a:r>
          </a:p>
          <a:p>
            <a:endParaRPr lang="en-GB" dirty="0"/>
          </a:p>
        </p:txBody>
      </p:sp>
      <p:sp>
        <p:nvSpPr>
          <p:cNvPr id="4" name="Slide Number Placeholder 3"/>
          <p:cNvSpPr>
            <a:spLocks noGrp="1"/>
          </p:cNvSpPr>
          <p:nvPr>
            <p:ph type="sldNum" sz="quarter" idx="5"/>
          </p:nvPr>
        </p:nvSpPr>
        <p:spPr/>
        <p:txBody>
          <a:bodyPr/>
          <a:lstStyle/>
          <a:p>
            <a:fld id="{031A0FAE-E725-4201-AA5E-5EF61FB33CAA}" type="slidenum">
              <a:rPr lang="en-GB" smtClean="0"/>
              <a:t>2</a:t>
            </a:fld>
            <a:endParaRPr lang="en-GB"/>
          </a:p>
        </p:txBody>
      </p:sp>
    </p:spTree>
    <p:extLst>
      <p:ext uri="{BB962C8B-B14F-4D97-AF65-F5344CB8AC3E}">
        <p14:creationId xmlns:p14="http://schemas.microsoft.com/office/powerpoint/2010/main" val="2618965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1A0FAE-E725-4201-AA5E-5EF61FB33CAA}" type="slidenum">
              <a:rPr lang="en-GB" smtClean="0"/>
              <a:t>3</a:t>
            </a:fld>
            <a:endParaRPr lang="en-GB"/>
          </a:p>
        </p:txBody>
      </p:sp>
    </p:spTree>
    <p:extLst>
      <p:ext uri="{BB962C8B-B14F-4D97-AF65-F5344CB8AC3E}">
        <p14:creationId xmlns:p14="http://schemas.microsoft.com/office/powerpoint/2010/main" val="1427535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1A0FAE-E725-4201-AA5E-5EF61FB33CAA}" type="slidenum">
              <a:rPr lang="en-GB" smtClean="0"/>
              <a:t>4</a:t>
            </a:fld>
            <a:endParaRPr lang="en-GB"/>
          </a:p>
        </p:txBody>
      </p:sp>
    </p:spTree>
    <p:extLst>
      <p:ext uri="{BB962C8B-B14F-4D97-AF65-F5344CB8AC3E}">
        <p14:creationId xmlns:p14="http://schemas.microsoft.com/office/powerpoint/2010/main" val="747187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1A0FAE-E725-4201-AA5E-5EF61FB33CAA}" type="slidenum">
              <a:rPr lang="en-GB" smtClean="0"/>
              <a:t>5</a:t>
            </a:fld>
            <a:endParaRPr lang="en-GB"/>
          </a:p>
        </p:txBody>
      </p:sp>
    </p:spTree>
    <p:extLst>
      <p:ext uri="{BB962C8B-B14F-4D97-AF65-F5344CB8AC3E}">
        <p14:creationId xmlns:p14="http://schemas.microsoft.com/office/powerpoint/2010/main" val="2887426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1A0FAE-E725-4201-AA5E-5EF61FB33CAA}" type="slidenum">
              <a:rPr lang="en-GB" smtClean="0"/>
              <a:t>6</a:t>
            </a:fld>
            <a:endParaRPr lang="en-GB"/>
          </a:p>
        </p:txBody>
      </p:sp>
    </p:spTree>
    <p:extLst>
      <p:ext uri="{BB962C8B-B14F-4D97-AF65-F5344CB8AC3E}">
        <p14:creationId xmlns:p14="http://schemas.microsoft.com/office/powerpoint/2010/main" val="4141130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1A0FAE-E725-4201-AA5E-5EF61FB33CAA}" type="slidenum">
              <a:rPr lang="en-GB" smtClean="0"/>
              <a:t>7</a:t>
            </a:fld>
            <a:endParaRPr lang="en-GB"/>
          </a:p>
        </p:txBody>
      </p:sp>
    </p:spTree>
    <p:extLst>
      <p:ext uri="{BB962C8B-B14F-4D97-AF65-F5344CB8AC3E}">
        <p14:creationId xmlns:p14="http://schemas.microsoft.com/office/powerpoint/2010/main" val="4198348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1A0FAE-E725-4201-AA5E-5EF61FB33CAA}" type="slidenum">
              <a:rPr lang="en-GB" smtClean="0"/>
              <a:t>8</a:t>
            </a:fld>
            <a:endParaRPr lang="en-GB"/>
          </a:p>
        </p:txBody>
      </p:sp>
    </p:spTree>
    <p:extLst>
      <p:ext uri="{BB962C8B-B14F-4D97-AF65-F5344CB8AC3E}">
        <p14:creationId xmlns:p14="http://schemas.microsoft.com/office/powerpoint/2010/main" val="4036219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1A0FAE-E725-4201-AA5E-5EF61FB33CAA}" type="slidenum">
              <a:rPr lang="en-GB" smtClean="0"/>
              <a:t>9</a:t>
            </a:fld>
            <a:endParaRPr lang="en-GB"/>
          </a:p>
        </p:txBody>
      </p:sp>
    </p:spTree>
    <p:extLst>
      <p:ext uri="{BB962C8B-B14F-4D97-AF65-F5344CB8AC3E}">
        <p14:creationId xmlns:p14="http://schemas.microsoft.com/office/powerpoint/2010/main" val="2368170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E0FBA-EF9E-0E61-81B7-8773E55B513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CFD12EAF-D3E8-1FED-B4FE-B5586C7D2D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1BE3D230-EFC5-32B6-36EC-01D184D0DEAA}"/>
              </a:ext>
            </a:extLst>
          </p:cNvPr>
          <p:cNvSpPr>
            <a:spLocks noGrp="1"/>
          </p:cNvSpPr>
          <p:nvPr>
            <p:ph type="dt" sz="half" idx="10"/>
          </p:nvPr>
        </p:nvSpPr>
        <p:spPr/>
        <p:txBody>
          <a:bodyPr/>
          <a:lstStyle/>
          <a:p>
            <a:fld id="{34C1A5BF-87DD-43BF-BAEE-7F8DD463B16C}" type="datetimeFigureOut">
              <a:rPr lang="en-GB" smtClean="0"/>
              <a:t>26/08/2024</a:t>
            </a:fld>
            <a:endParaRPr lang="en-GB"/>
          </a:p>
        </p:txBody>
      </p:sp>
      <p:sp>
        <p:nvSpPr>
          <p:cNvPr id="5" name="Footer Placeholder 4">
            <a:extLst>
              <a:ext uri="{FF2B5EF4-FFF2-40B4-BE49-F238E27FC236}">
                <a16:creationId xmlns:a16="http://schemas.microsoft.com/office/drawing/2014/main" id="{2F28DE0C-3E17-41E8-E686-B705E5E02EE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1225C2-0901-93EC-50F9-09D8C53E1058}"/>
              </a:ext>
            </a:extLst>
          </p:cNvPr>
          <p:cNvSpPr>
            <a:spLocks noGrp="1"/>
          </p:cNvSpPr>
          <p:nvPr>
            <p:ph type="sldNum" sz="quarter" idx="12"/>
          </p:nvPr>
        </p:nvSpPr>
        <p:spPr/>
        <p:txBody>
          <a:bodyPr/>
          <a:lstStyle/>
          <a:p>
            <a:fld id="{924CFA08-0D83-4FF4-9C57-B708ADA7A9FA}" type="slidenum">
              <a:rPr lang="en-GB" smtClean="0"/>
              <a:t>‹#›</a:t>
            </a:fld>
            <a:endParaRPr lang="en-GB"/>
          </a:p>
        </p:txBody>
      </p:sp>
    </p:spTree>
    <p:extLst>
      <p:ext uri="{BB962C8B-B14F-4D97-AF65-F5344CB8AC3E}">
        <p14:creationId xmlns:p14="http://schemas.microsoft.com/office/powerpoint/2010/main" val="4055136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DB981-D127-F32C-B400-5A626CF46149}"/>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93DD027F-A32D-C0AA-7105-7FB2215D259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8134972-41FA-9456-86BD-6BFC8842A45C}"/>
              </a:ext>
            </a:extLst>
          </p:cNvPr>
          <p:cNvSpPr>
            <a:spLocks noGrp="1"/>
          </p:cNvSpPr>
          <p:nvPr>
            <p:ph type="dt" sz="half" idx="10"/>
          </p:nvPr>
        </p:nvSpPr>
        <p:spPr/>
        <p:txBody>
          <a:bodyPr/>
          <a:lstStyle/>
          <a:p>
            <a:fld id="{34C1A5BF-87DD-43BF-BAEE-7F8DD463B16C}" type="datetimeFigureOut">
              <a:rPr lang="en-GB" smtClean="0"/>
              <a:t>26/08/2024</a:t>
            </a:fld>
            <a:endParaRPr lang="en-GB"/>
          </a:p>
        </p:txBody>
      </p:sp>
      <p:sp>
        <p:nvSpPr>
          <p:cNvPr id="5" name="Footer Placeholder 4">
            <a:extLst>
              <a:ext uri="{FF2B5EF4-FFF2-40B4-BE49-F238E27FC236}">
                <a16:creationId xmlns:a16="http://schemas.microsoft.com/office/drawing/2014/main" id="{33D822DE-B44F-A53F-82A9-28A53DA06C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757E50-3C5A-C3FA-7C6E-3AA2B62D247C}"/>
              </a:ext>
            </a:extLst>
          </p:cNvPr>
          <p:cNvSpPr>
            <a:spLocks noGrp="1"/>
          </p:cNvSpPr>
          <p:nvPr>
            <p:ph type="sldNum" sz="quarter" idx="12"/>
          </p:nvPr>
        </p:nvSpPr>
        <p:spPr/>
        <p:txBody>
          <a:bodyPr/>
          <a:lstStyle/>
          <a:p>
            <a:fld id="{924CFA08-0D83-4FF4-9C57-B708ADA7A9FA}" type="slidenum">
              <a:rPr lang="en-GB" smtClean="0"/>
              <a:t>‹#›</a:t>
            </a:fld>
            <a:endParaRPr lang="en-GB"/>
          </a:p>
        </p:txBody>
      </p:sp>
    </p:spTree>
    <p:extLst>
      <p:ext uri="{BB962C8B-B14F-4D97-AF65-F5344CB8AC3E}">
        <p14:creationId xmlns:p14="http://schemas.microsoft.com/office/powerpoint/2010/main" val="3433051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143C53-63FF-D33E-DA6E-5D70332A2A36}"/>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D5C95E8F-6EF8-AD15-CAC4-399DF722D34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DCEA20A-CAEA-2EBF-171D-2709F822B099}"/>
              </a:ext>
            </a:extLst>
          </p:cNvPr>
          <p:cNvSpPr>
            <a:spLocks noGrp="1"/>
          </p:cNvSpPr>
          <p:nvPr>
            <p:ph type="dt" sz="half" idx="10"/>
          </p:nvPr>
        </p:nvSpPr>
        <p:spPr/>
        <p:txBody>
          <a:bodyPr/>
          <a:lstStyle/>
          <a:p>
            <a:fld id="{34C1A5BF-87DD-43BF-BAEE-7F8DD463B16C}" type="datetimeFigureOut">
              <a:rPr lang="en-GB" smtClean="0"/>
              <a:t>26/08/2024</a:t>
            </a:fld>
            <a:endParaRPr lang="en-GB"/>
          </a:p>
        </p:txBody>
      </p:sp>
      <p:sp>
        <p:nvSpPr>
          <p:cNvPr id="5" name="Footer Placeholder 4">
            <a:extLst>
              <a:ext uri="{FF2B5EF4-FFF2-40B4-BE49-F238E27FC236}">
                <a16:creationId xmlns:a16="http://schemas.microsoft.com/office/drawing/2014/main" id="{A24650C4-D0DE-DECC-0F8D-AD5AB189E2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201691-6F18-3A2F-D4C2-3028E5B68E0A}"/>
              </a:ext>
            </a:extLst>
          </p:cNvPr>
          <p:cNvSpPr>
            <a:spLocks noGrp="1"/>
          </p:cNvSpPr>
          <p:nvPr>
            <p:ph type="sldNum" sz="quarter" idx="12"/>
          </p:nvPr>
        </p:nvSpPr>
        <p:spPr/>
        <p:txBody>
          <a:bodyPr/>
          <a:lstStyle/>
          <a:p>
            <a:fld id="{924CFA08-0D83-4FF4-9C57-B708ADA7A9FA}" type="slidenum">
              <a:rPr lang="en-GB" smtClean="0"/>
              <a:t>‹#›</a:t>
            </a:fld>
            <a:endParaRPr lang="en-GB"/>
          </a:p>
        </p:txBody>
      </p:sp>
    </p:spTree>
    <p:extLst>
      <p:ext uri="{BB962C8B-B14F-4D97-AF65-F5344CB8AC3E}">
        <p14:creationId xmlns:p14="http://schemas.microsoft.com/office/powerpoint/2010/main" val="2280673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only">
    <p:spTree>
      <p:nvGrpSpPr>
        <p:cNvPr id="1" name=""/>
        <p:cNvGrpSpPr/>
        <p:nvPr/>
      </p:nvGrpSpPr>
      <p:grpSpPr>
        <a:xfrm>
          <a:off x="0" y="0"/>
          <a:ext cx="0" cy="0"/>
          <a:chOff x="0" y="0"/>
          <a:chExt cx="0" cy="0"/>
        </a:xfrm>
      </p:grpSpPr>
      <p:sp>
        <p:nvSpPr>
          <p:cNvPr id="4" name="Espace réservé du texte 12">
            <a:extLst>
              <a:ext uri="{FF2B5EF4-FFF2-40B4-BE49-F238E27FC236}">
                <a16:creationId xmlns:a16="http://schemas.microsoft.com/office/drawing/2014/main" id="{E705539D-A0B6-57CB-FA7A-F14C57BA0F8A}"/>
              </a:ext>
            </a:extLst>
          </p:cNvPr>
          <p:cNvSpPr>
            <a:spLocks noGrp="1"/>
          </p:cNvSpPr>
          <p:nvPr>
            <p:ph type="body" sz="quarter" idx="21" hasCustomPrompt="1"/>
          </p:nvPr>
        </p:nvSpPr>
        <p:spPr>
          <a:xfrm>
            <a:off x="884239" y="1780000"/>
            <a:ext cx="10528400" cy="3678668"/>
          </a:xfrm>
        </p:spPr>
        <p:txBody>
          <a:bodyPr anchor="t"/>
          <a:lstStyle>
            <a:lvl1pPr marL="285750" indent="-285750">
              <a:spcBef>
                <a:spcPts val="600"/>
              </a:spcBef>
              <a:buClr>
                <a:srgbClr val="C00000"/>
              </a:buClr>
              <a:buFont typeface="Arial" panose="020B0604020202020204" pitchFamily="34" charset="0"/>
              <a:buChar char="•"/>
              <a:defRPr sz="1800"/>
            </a:lvl1pPr>
            <a:lvl3pPr>
              <a:defRPr sz="1600"/>
            </a:lvl3pPr>
            <a:lvl4pPr>
              <a:defRPr sz="1400"/>
            </a:lvl4pPr>
            <a:lvl5pPr marL="720000" indent="-180000">
              <a:buFont typeface="Arial" panose="020B0604020202020204" pitchFamily="34" charset="0"/>
              <a:buChar char="•"/>
              <a:defRPr sz="1200"/>
            </a:lvl5pPr>
          </a:lstStyle>
          <a:p>
            <a:pPr lvl="0"/>
            <a:r>
              <a:rPr lang="fr-FR"/>
              <a:t>First level</a:t>
            </a:r>
          </a:p>
          <a:p>
            <a:pPr lvl="2"/>
            <a:r>
              <a:rPr lang="fr-FR"/>
              <a:t>Second level</a:t>
            </a:r>
          </a:p>
          <a:p>
            <a:pPr lvl="3"/>
            <a:r>
              <a:rPr lang="fr-FR"/>
              <a:t>Third level</a:t>
            </a:r>
          </a:p>
          <a:p>
            <a:pPr lvl="4"/>
            <a:r>
              <a:rPr lang="fr-FR" err="1"/>
              <a:t>Fourth</a:t>
            </a:r>
            <a:r>
              <a:rPr lang="fr-FR"/>
              <a:t> </a:t>
            </a:r>
            <a:r>
              <a:rPr lang="fr-FR" err="1"/>
              <a:t>level</a:t>
            </a:r>
            <a:endParaRPr lang="fr-FR"/>
          </a:p>
        </p:txBody>
      </p:sp>
      <p:sp>
        <p:nvSpPr>
          <p:cNvPr id="8" name="Rectangle 7">
            <a:extLst>
              <a:ext uri="{FF2B5EF4-FFF2-40B4-BE49-F238E27FC236}">
                <a16:creationId xmlns:a16="http://schemas.microsoft.com/office/drawing/2014/main" id="{BBDAB702-4309-B876-BC2B-CBA81FCB147B}"/>
              </a:ext>
            </a:extLst>
          </p:cNvPr>
          <p:cNvSpPr/>
          <p:nvPr userDrawn="1"/>
        </p:nvSpPr>
        <p:spPr>
          <a:xfrm>
            <a:off x="0" y="6827024"/>
            <a:ext cx="12204000" cy="43200"/>
          </a:xfrm>
          <a:prstGeom prst="rect">
            <a:avLst/>
          </a:prstGeom>
          <a:gradFill>
            <a:gsLst>
              <a:gs pos="12000">
                <a:srgbClr val="8B1D82"/>
              </a:gs>
              <a:gs pos="0">
                <a:srgbClr val="4D1D82"/>
              </a:gs>
              <a:gs pos="29000">
                <a:srgbClr val="CF022B"/>
              </a:gs>
              <a:gs pos="100000">
                <a:srgbClr val="F07D00"/>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i="0">
              <a:latin typeface="Tahoma" panose="020B0604030504040204" pitchFamily="34" charset="0"/>
            </a:endParaRPr>
          </a:p>
        </p:txBody>
      </p:sp>
      <p:sp>
        <p:nvSpPr>
          <p:cNvPr id="3" name="Titre 1">
            <a:extLst>
              <a:ext uri="{FF2B5EF4-FFF2-40B4-BE49-F238E27FC236}">
                <a16:creationId xmlns:a16="http://schemas.microsoft.com/office/drawing/2014/main" id="{68158F0D-14CE-146C-BF1F-84FFE6EC8F9A}"/>
              </a:ext>
            </a:extLst>
          </p:cNvPr>
          <p:cNvSpPr>
            <a:spLocks noGrp="1"/>
          </p:cNvSpPr>
          <p:nvPr>
            <p:ph type="title" hasCustomPrompt="1"/>
          </p:nvPr>
        </p:nvSpPr>
        <p:spPr>
          <a:xfrm>
            <a:off x="874713" y="404813"/>
            <a:ext cx="10585450" cy="470898"/>
          </a:xfrm>
        </p:spPr>
        <p:txBody>
          <a:bodyPr wrap="square" anchor="t">
            <a:spAutoFit/>
          </a:bodyPr>
          <a:lstStyle>
            <a:lvl1pPr>
              <a:spcBef>
                <a:spcPts val="0"/>
              </a:spcBef>
              <a:defRPr/>
            </a:lvl1pPr>
          </a:lstStyle>
          <a:p>
            <a:r>
              <a:rPr lang="fr-FR" noProof="0"/>
              <a:t>Click to </a:t>
            </a:r>
            <a:r>
              <a:rPr lang="fr-FR" noProof="0" err="1"/>
              <a:t>edit</a:t>
            </a:r>
            <a:r>
              <a:rPr lang="fr-FR" noProof="0"/>
              <a:t> master </a:t>
            </a:r>
            <a:r>
              <a:rPr lang="fr-FR" noProof="0" err="1"/>
              <a:t>title</a:t>
            </a:r>
            <a:endParaRPr lang="en-US"/>
          </a:p>
        </p:txBody>
      </p:sp>
      <p:sp>
        <p:nvSpPr>
          <p:cNvPr id="5" name="Espace réservé du texte 13">
            <a:extLst>
              <a:ext uri="{FF2B5EF4-FFF2-40B4-BE49-F238E27FC236}">
                <a16:creationId xmlns:a16="http://schemas.microsoft.com/office/drawing/2014/main" id="{413FEC71-5C4D-AFFA-02EB-D7EA3AC08816}"/>
              </a:ext>
            </a:extLst>
          </p:cNvPr>
          <p:cNvSpPr>
            <a:spLocks noGrp="1"/>
          </p:cNvSpPr>
          <p:nvPr>
            <p:ph type="body" sz="quarter" idx="24" hasCustomPrompt="1"/>
          </p:nvPr>
        </p:nvSpPr>
        <p:spPr>
          <a:xfrm>
            <a:off x="874713" y="980880"/>
            <a:ext cx="10585450" cy="286232"/>
          </a:xfrm>
          <a:prstGeom prst="rect">
            <a:avLst/>
          </a:prstGeom>
        </p:spPr>
        <p:txBody>
          <a:bodyPr wrap="square" anchor="t">
            <a:spAutoFit/>
          </a:bodyPr>
          <a:lstStyle>
            <a:lvl1pPr>
              <a:lnSpc>
                <a:spcPct val="100000"/>
              </a:lnSpc>
              <a:spcBef>
                <a:spcPts val="0"/>
              </a:spcBef>
              <a:defRPr sz="1800"/>
            </a:lvl1pPr>
          </a:lstStyle>
          <a:p>
            <a:r>
              <a:rPr lang="en-US"/>
              <a:t>Click to edit subtitle</a:t>
            </a:r>
          </a:p>
        </p:txBody>
      </p:sp>
    </p:spTree>
    <p:extLst>
      <p:ext uri="{BB962C8B-B14F-4D97-AF65-F5344CB8AC3E}">
        <p14:creationId xmlns:p14="http://schemas.microsoft.com/office/powerpoint/2010/main" val="585626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8C6A6-D89A-FA9E-FAC5-C5B81BFEC76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666ADB76-8DAB-1157-358D-1E15F9D4C8D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6E5C27F-A467-3E67-6537-268244272767}"/>
              </a:ext>
            </a:extLst>
          </p:cNvPr>
          <p:cNvSpPr>
            <a:spLocks noGrp="1"/>
          </p:cNvSpPr>
          <p:nvPr>
            <p:ph type="dt" sz="half" idx="10"/>
          </p:nvPr>
        </p:nvSpPr>
        <p:spPr/>
        <p:txBody>
          <a:bodyPr/>
          <a:lstStyle/>
          <a:p>
            <a:fld id="{34C1A5BF-87DD-43BF-BAEE-7F8DD463B16C}" type="datetimeFigureOut">
              <a:rPr lang="en-GB" smtClean="0"/>
              <a:t>26/08/2024</a:t>
            </a:fld>
            <a:endParaRPr lang="en-GB"/>
          </a:p>
        </p:txBody>
      </p:sp>
      <p:sp>
        <p:nvSpPr>
          <p:cNvPr id="5" name="Footer Placeholder 4">
            <a:extLst>
              <a:ext uri="{FF2B5EF4-FFF2-40B4-BE49-F238E27FC236}">
                <a16:creationId xmlns:a16="http://schemas.microsoft.com/office/drawing/2014/main" id="{649AD5AD-6FFF-6653-851A-ADF64E010F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1E2B30-FC32-E6AE-4C73-48CF4C1DDD82}"/>
              </a:ext>
            </a:extLst>
          </p:cNvPr>
          <p:cNvSpPr>
            <a:spLocks noGrp="1"/>
          </p:cNvSpPr>
          <p:nvPr>
            <p:ph type="sldNum" sz="quarter" idx="12"/>
          </p:nvPr>
        </p:nvSpPr>
        <p:spPr/>
        <p:txBody>
          <a:bodyPr/>
          <a:lstStyle/>
          <a:p>
            <a:fld id="{924CFA08-0D83-4FF4-9C57-B708ADA7A9FA}" type="slidenum">
              <a:rPr lang="en-GB" smtClean="0"/>
              <a:t>‹#›</a:t>
            </a:fld>
            <a:endParaRPr lang="en-GB"/>
          </a:p>
        </p:txBody>
      </p:sp>
    </p:spTree>
    <p:extLst>
      <p:ext uri="{BB962C8B-B14F-4D97-AF65-F5344CB8AC3E}">
        <p14:creationId xmlns:p14="http://schemas.microsoft.com/office/powerpoint/2010/main" val="4100072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A6F5-08F1-064F-CB4B-5E4CE8937D0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DE90F91A-626E-307A-7059-22C4980FCAF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BDB52A8-27B6-44DD-A168-E93C238121D8}"/>
              </a:ext>
            </a:extLst>
          </p:cNvPr>
          <p:cNvSpPr>
            <a:spLocks noGrp="1"/>
          </p:cNvSpPr>
          <p:nvPr>
            <p:ph type="dt" sz="half" idx="10"/>
          </p:nvPr>
        </p:nvSpPr>
        <p:spPr/>
        <p:txBody>
          <a:bodyPr/>
          <a:lstStyle/>
          <a:p>
            <a:fld id="{34C1A5BF-87DD-43BF-BAEE-7F8DD463B16C}" type="datetimeFigureOut">
              <a:rPr lang="en-GB" smtClean="0"/>
              <a:t>26/08/2024</a:t>
            </a:fld>
            <a:endParaRPr lang="en-GB"/>
          </a:p>
        </p:txBody>
      </p:sp>
      <p:sp>
        <p:nvSpPr>
          <p:cNvPr id="5" name="Footer Placeholder 4">
            <a:extLst>
              <a:ext uri="{FF2B5EF4-FFF2-40B4-BE49-F238E27FC236}">
                <a16:creationId xmlns:a16="http://schemas.microsoft.com/office/drawing/2014/main" id="{BAEEA658-44DD-5FE2-E19A-56966D7743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AB1421-CA4F-6D8D-6D53-FB557A09DE91}"/>
              </a:ext>
            </a:extLst>
          </p:cNvPr>
          <p:cNvSpPr>
            <a:spLocks noGrp="1"/>
          </p:cNvSpPr>
          <p:nvPr>
            <p:ph type="sldNum" sz="quarter" idx="12"/>
          </p:nvPr>
        </p:nvSpPr>
        <p:spPr/>
        <p:txBody>
          <a:bodyPr/>
          <a:lstStyle/>
          <a:p>
            <a:fld id="{924CFA08-0D83-4FF4-9C57-B708ADA7A9FA}" type="slidenum">
              <a:rPr lang="en-GB" smtClean="0"/>
              <a:t>‹#›</a:t>
            </a:fld>
            <a:endParaRPr lang="en-GB"/>
          </a:p>
        </p:txBody>
      </p:sp>
    </p:spTree>
    <p:extLst>
      <p:ext uri="{BB962C8B-B14F-4D97-AF65-F5344CB8AC3E}">
        <p14:creationId xmlns:p14="http://schemas.microsoft.com/office/powerpoint/2010/main" val="46790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C63E3-3F3C-89CE-2B53-D55CC4AF670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A76400A2-D4C8-EB9F-46B3-20786717065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AEC37994-E56B-2088-92C9-956CE766673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77CEB323-739D-F793-3C6A-D45EF9FAF16F}"/>
              </a:ext>
            </a:extLst>
          </p:cNvPr>
          <p:cNvSpPr>
            <a:spLocks noGrp="1"/>
          </p:cNvSpPr>
          <p:nvPr>
            <p:ph type="dt" sz="half" idx="10"/>
          </p:nvPr>
        </p:nvSpPr>
        <p:spPr/>
        <p:txBody>
          <a:bodyPr/>
          <a:lstStyle/>
          <a:p>
            <a:fld id="{34C1A5BF-87DD-43BF-BAEE-7F8DD463B16C}" type="datetimeFigureOut">
              <a:rPr lang="en-GB" smtClean="0"/>
              <a:t>26/08/2024</a:t>
            </a:fld>
            <a:endParaRPr lang="en-GB"/>
          </a:p>
        </p:txBody>
      </p:sp>
      <p:sp>
        <p:nvSpPr>
          <p:cNvPr id="6" name="Footer Placeholder 5">
            <a:extLst>
              <a:ext uri="{FF2B5EF4-FFF2-40B4-BE49-F238E27FC236}">
                <a16:creationId xmlns:a16="http://schemas.microsoft.com/office/drawing/2014/main" id="{3784F065-D0BD-9930-734F-302FFF2590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2F89E0C-DAF4-AE33-3C31-A15BDD44EA61}"/>
              </a:ext>
            </a:extLst>
          </p:cNvPr>
          <p:cNvSpPr>
            <a:spLocks noGrp="1"/>
          </p:cNvSpPr>
          <p:nvPr>
            <p:ph type="sldNum" sz="quarter" idx="12"/>
          </p:nvPr>
        </p:nvSpPr>
        <p:spPr/>
        <p:txBody>
          <a:bodyPr/>
          <a:lstStyle/>
          <a:p>
            <a:fld id="{924CFA08-0D83-4FF4-9C57-B708ADA7A9FA}" type="slidenum">
              <a:rPr lang="en-GB" smtClean="0"/>
              <a:t>‹#›</a:t>
            </a:fld>
            <a:endParaRPr lang="en-GB"/>
          </a:p>
        </p:txBody>
      </p:sp>
    </p:spTree>
    <p:extLst>
      <p:ext uri="{BB962C8B-B14F-4D97-AF65-F5344CB8AC3E}">
        <p14:creationId xmlns:p14="http://schemas.microsoft.com/office/powerpoint/2010/main" val="1819705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DF62-9137-B616-55ED-7C033AF96402}"/>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EBD46A07-33C1-2F5E-EEF2-09E05B6092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A2F8ED5-C5AE-4B74-4343-C3DC93A44CD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BD20CC92-D06D-11D5-44CD-51C48F89E8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3A173DF-02A2-4526-4F4E-AC4DC38D886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8E578869-46E3-4FF6-6E83-343F82F66B17}"/>
              </a:ext>
            </a:extLst>
          </p:cNvPr>
          <p:cNvSpPr>
            <a:spLocks noGrp="1"/>
          </p:cNvSpPr>
          <p:nvPr>
            <p:ph type="dt" sz="half" idx="10"/>
          </p:nvPr>
        </p:nvSpPr>
        <p:spPr/>
        <p:txBody>
          <a:bodyPr/>
          <a:lstStyle/>
          <a:p>
            <a:fld id="{34C1A5BF-87DD-43BF-BAEE-7F8DD463B16C}" type="datetimeFigureOut">
              <a:rPr lang="en-GB" smtClean="0"/>
              <a:t>26/08/2024</a:t>
            </a:fld>
            <a:endParaRPr lang="en-GB"/>
          </a:p>
        </p:txBody>
      </p:sp>
      <p:sp>
        <p:nvSpPr>
          <p:cNvPr id="8" name="Footer Placeholder 7">
            <a:extLst>
              <a:ext uri="{FF2B5EF4-FFF2-40B4-BE49-F238E27FC236}">
                <a16:creationId xmlns:a16="http://schemas.microsoft.com/office/drawing/2014/main" id="{0A3EC385-891B-E928-909D-DB5C6BA95C7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BAFE269-8551-BDA5-1DA4-00920F42DD2C}"/>
              </a:ext>
            </a:extLst>
          </p:cNvPr>
          <p:cNvSpPr>
            <a:spLocks noGrp="1"/>
          </p:cNvSpPr>
          <p:nvPr>
            <p:ph type="sldNum" sz="quarter" idx="12"/>
          </p:nvPr>
        </p:nvSpPr>
        <p:spPr/>
        <p:txBody>
          <a:bodyPr/>
          <a:lstStyle/>
          <a:p>
            <a:fld id="{924CFA08-0D83-4FF4-9C57-B708ADA7A9FA}" type="slidenum">
              <a:rPr lang="en-GB" smtClean="0"/>
              <a:t>‹#›</a:t>
            </a:fld>
            <a:endParaRPr lang="en-GB"/>
          </a:p>
        </p:txBody>
      </p:sp>
    </p:spTree>
    <p:extLst>
      <p:ext uri="{BB962C8B-B14F-4D97-AF65-F5344CB8AC3E}">
        <p14:creationId xmlns:p14="http://schemas.microsoft.com/office/powerpoint/2010/main" val="441454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37132-F654-9825-F7D4-251D798FC43E}"/>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EC599BAF-CC56-786F-70F8-EF94CCE6D4DB}"/>
              </a:ext>
            </a:extLst>
          </p:cNvPr>
          <p:cNvSpPr>
            <a:spLocks noGrp="1"/>
          </p:cNvSpPr>
          <p:nvPr>
            <p:ph type="dt" sz="half" idx="10"/>
          </p:nvPr>
        </p:nvSpPr>
        <p:spPr/>
        <p:txBody>
          <a:bodyPr/>
          <a:lstStyle/>
          <a:p>
            <a:fld id="{34C1A5BF-87DD-43BF-BAEE-7F8DD463B16C}" type="datetimeFigureOut">
              <a:rPr lang="en-GB" smtClean="0"/>
              <a:t>26/08/2024</a:t>
            </a:fld>
            <a:endParaRPr lang="en-GB"/>
          </a:p>
        </p:txBody>
      </p:sp>
      <p:sp>
        <p:nvSpPr>
          <p:cNvPr id="4" name="Footer Placeholder 3">
            <a:extLst>
              <a:ext uri="{FF2B5EF4-FFF2-40B4-BE49-F238E27FC236}">
                <a16:creationId xmlns:a16="http://schemas.microsoft.com/office/drawing/2014/main" id="{5F6DC118-1B29-EE6A-D802-76DE1070ACE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84F1574-C642-0F69-FEE9-CCB1B05B3AAE}"/>
              </a:ext>
            </a:extLst>
          </p:cNvPr>
          <p:cNvSpPr>
            <a:spLocks noGrp="1"/>
          </p:cNvSpPr>
          <p:nvPr>
            <p:ph type="sldNum" sz="quarter" idx="12"/>
          </p:nvPr>
        </p:nvSpPr>
        <p:spPr/>
        <p:txBody>
          <a:bodyPr/>
          <a:lstStyle/>
          <a:p>
            <a:fld id="{924CFA08-0D83-4FF4-9C57-B708ADA7A9FA}" type="slidenum">
              <a:rPr lang="en-GB" smtClean="0"/>
              <a:t>‹#›</a:t>
            </a:fld>
            <a:endParaRPr lang="en-GB"/>
          </a:p>
        </p:txBody>
      </p:sp>
    </p:spTree>
    <p:extLst>
      <p:ext uri="{BB962C8B-B14F-4D97-AF65-F5344CB8AC3E}">
        <p14:creationId xmlns:p14="http://schemas.microsoft.com/office/powerpoint/2010/main" val="1223752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FACB00-60FA-D777-12C5-6B20372C36AF}"/>
              </a:ext>
            </a:extLst>
          </p:cNvPr>
          <p:cNvSpPr>
            <a:spLocks noGrp="1"/>
          </p:cNvSpPr>
          <p:nvPr>
            <p:ph type="dt" sz="half" idx="10"/>
          </p:nvPr>
        </p:nvSpPr>
        <p:spPr/>
        <p:txBody>
          <a:bodyPr/>
          <a:lstStyle/>
          <a:p>
            <a:fld id="{34C1A5BF-87DD-43BF-BAEE-7F8DD463B16C}" type="datetimeFigureOut">
              <a:rPr lang="en-GB" smtClean="0"/>
              <a:t>26/08/2024</a:t>
            </a:fld>
            <a:endParaRPr lang="en-GB"/>
          </a:p>
        </p:txBody>
      </p:sp>
      <p:sp>
        <p:nvSpPr>
          <p:cNvPr id="3" name="Footer Placeholder 2">
            <a:extLst>
              <a:ext uri="{FF2B5EF4-FFF2-40B4-BE49-F238E27FC236}">
                <a16:creationId xmlns:a16="http://schemas.microsoft.com/office/drawing/2014/main" id="{7777F9AA-7F19-23B3-3549-6B64287204B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39AC5B-F8D5-19FA-DBF4-DC683A0BB2B9}"/>
              </a:ext>
            </a:extLst>
          </p:cNvPr>
          <p:cNvSpPr>
            <a:spLocks noGrp="1"/>
          </p:cNvSpPr>
          <p:nvPr>
            <p:ph type="sldNum" sz="quarter" idx="12"/>
          </p:nvPr>
        </p:nvSpPr>
        <p:spPr/>
        <p:txBody>
          <a:bodyPr/>
          <a:lstStyle/>
          <a:p>
            <a:fld id="{924CFA08-0D83-4FF4-9C57-B708ADA7A9FA}" type="slidenum">
              <a:rPr lang="en-GB" smtClean="0"/>
              <a:t>‹#›</a:t>
            </a:fld>
            <a:endParaRPr lang="en-GB"/>
          </a:p>
        </p:txBody>
      </p:sp>
    </p:spTree>
    <p:extLst>
      <p:ext uri="{BB962C8B-B14F-4D97-AF65-F5344CB8AC3E}">
        <p14:creationId xmlns:p14="http://schemas.microsoft.com/office/powerpoint/2010/main" val="697033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7262E-8386-8538-4A39-B2AD9365B85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526A15D8-F4CC-1129-8EC7-31800BDCDB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43033138-B5BA-496A-F642-04AF83451F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DC74372-0340-1C9A-20CF-91FB2E4ABDB1}"/>
              </a:ext>
            </a:extLst>
          </p:cNvPr>
          <p:cNvSpPr>
            <a:spLocks noGrp="1"/>
          </p:cNvSpPr>
          <p:nvPr>
            <p:ph type="dt" sz="half" idx="10"/>
          </p:nvPr>
        </p:nvSpPr>
        <p:spPr/>
        <p:txBody>
          <a:bodyPr/>
          <a:lstStyle/>
          <a:p>
            <a:fld id="{34C1A5BF-87DD-43BF-BAEE-7F8DD463B16C}" type="datetimeFigureOut">
              <a:rPr lang="en-GB" smtClean="0"/>
              <a:t>26/08/2024</a:t>
            </a:fld>
            <a:endParaRPr lang="en-GB"/>
          </a:p>
        </p:txBody>
      </p:sp>
      <p:sp>
        <p:nvSpPr>
          <p:cNvPr id="6" name="Footer Placeholder 5">
            <a:extLst>
              <a:ext uri="{FF2B5EF4-FFF2-40B4-BE49-F238E27FC236}">
                <a16:creationId xmlns:a16="http://schemas.microsoft.com/office/drawing/2014/main" id="{2FF52C38-02FA-EEA1-33AB-1A405277FF3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BFA31AD-F0F4-114D-E8A6-9D5E7470B95D}"/>
              </a:ext>
            </a:extLst>
          </p:cNvPr>
          <p:cNvSpPr>
            <a:spLocks noGrp="1"/>
          </p:cNvSpPr>
          <p:nvPr>
            <p:ph type="sldNum" sz="quarter" idx="12"/>
          </p:nvPr>
        </p:nvSpPr>
        <p:spPr/>
        <p:txBody>
          <a:bodyPr/>
          <a:lstStyle/>
          <a:p>
            <a:fld id="{924CFA08-0D83-4FF4-9C57-B708ADA7A9FA}" type="slidenum">
              <a:rPr lang="en-GB" smtClean="0"/>
              <a:t>‹#›</a:t>
            </a:fld>
            <a:endParaRPr lang="en-GB"/>
          </a:p>
        </p:txBody>
      </p:sp>
    </p:spTree>
    <p:extLst>
      <p:ext uri="{BB962C8B-B14F-4D97-AF65-F5344CB8AC3E}">
        <p14:creationId xmlns:p14="http://schemas.microsoft.com/office/powerpoint/2010/main" val="17031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82131-6B8F-A958-0F21-B2A3175A6F9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8FF93FD9-F9FF-E78A-0CA9-3045971100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64D206F-8194-588E-0BDC-235EA8D981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7D38B17-A4FC-F6BF-482D-37FF9D84337E}"/>
              </a:ext>
            </a:extLst>
          </p:cNvPr>
          <p:cNvSpPr>
            <a:spLocks noGrp="1"/>
          </p:cNvSpPr>
          <p:nvPr>
            <p:ph type="dt" sz="half" idx="10"/>
          </p:nvPr>
        </p:nvSpPr>
        <p:spPr/>
        <p:txBody>
          <a:bodyPr/>
          <a:lstStyle/>
          <a:p>
            <a:fld id="{34C1A5BF-87DD-43BF-BAEE-7F8DD463B16C}" type="datetimeFigureOut">
              <a:rPr lang="en-GB" smtClean="0"/>
              <a:t>26/08/2024</a:t>
            </a:fld>
            <a:endParaRPr lang="en-GB"/>
          </a:p>
        </p:txBody>
      </p:sp>
      <p:sp>
        <p:nvSpPr>
          <p:cNvPr id="6" name="Footer Placeholder 5">
            <a:extLst>
              <a:ext uri="{FF2B5EF4-FFF2-40B4-BE49-F238E27FC236}">
                <a16:creationId xmlns:a16="http://schemas.microsoft.com/office/drawing/2014/main" id="{FA0D3058-4DE0-ED62-577C-2957410AB7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7575BF-C79E-46AD-567D-A1912EBB7C2D}"/>
              </a:ext>
            </a:extLst>
          </p:cNvPr>
          <p:cNvSpPr>
            <a:spLocks noGrp="1"/>
          </p:cNvSpPr>
          <p:nvPr>
            <p:ph type="sldNum" sz="quarter" idx="12"/>
          </p:nvPr>
        </p:nvSpPr>
        <p:spPr/>
        <p:txBody>
          <a:bodyPr/>
          <a:lstStyle/>
          <a:p>
            <a:fld id="{924CFA08-0D83-4FF4-9C57-B708ADA7A9FA}" type="slidenum">
              <a:rPr lang="en-GB" smtClean="0"/>
              <a:t>‹#›</a:t>
            </a:fld>
            <a:endParaRPr lang="en-GB"/>
          </a:p>
        </p:txBody>
      </p:sp>
    </p:spTree>
    <p:extLst>
      <p:ext uri="{BB962C8B-B14F-4D97-AF65-F5344CB8AC3E}">
        <p14:creationId xmlns:p14="http://schemas.microsoft.com/office/powerpoint/2010/main" val="1638423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248802-CBE5-43A8-4BEC-015EFA099E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004215B7-62A8-99A3-A548-19530467D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1800F92-4E52-C785-650E-8E4A41AE14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4C1A5BF-87DD-43BF-BAEE-7F8DD463B16C}" type="datetimeFigureOut">
              <a:rPr lang="en-GB" smtClean="0"/>
              <a:t>26/08/2024</a:t>
            </a:fld>
            <a:endParaRPr lang="en-GB"/>
          </a:p>
        </p:txBody>
      </p:sp>
      <p:sp>
        <p:nvSpPr>
          <p:cNvPr id="5" name="Footer Placeholder 4">
            <a:extLst>
              <a:ext uri="{FF2B5EF4-FFF2-40B4-BE49-F238E27FC236}">
                <a16:creationId xmlns:a16="http://schemas.microsoft.com/office/drawing/2014/main" id="{2638BDA0-ED0A-4497-A25E-850B2C5B23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136E17AD-2C8E-4948-ECA4-01D6981E2F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24CFA08-0D83-4FF4-9C57-B708ADA7A9FA}" type="slidenum">
              <a:rPr lang="en-GB" smtClean="0"/>
              <a:t>‹#›</a:t>
            </a:fld>
            <a:endParaRPr lang="en-GB"/>
          </a:p>
        </p:txBody>
      </p:sp>
    </p:spTree>
    <p:extLst>
      <p:ext uri="{BB962C8B-B14F-4D97-AF65-F5344CB8AC3E}">
        <p14:creationId xmlns:p14="http://schemas.microsoft.com/office/powerpoint/2010/main" val="632372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ealaxi/paysim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9.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erson touching a screen">
            <a:extLst>
              <a:ext uri="{FF2B5EF4-FFF2-40B4-BE49-F238E27FC236}">
                <a16:creationId xmlns:a16="http://schemas.microsoft.com/office/drawing/2014/main" id="{DA509413-5DD2-999C-FCBD-17C8B99DAF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1" y="-14574"/>
            <a:ext cx="12247874" cy="6876000"/>
          </a:xfrm>
          <a:prstGeom prst="rect">
            <a:avLst/>
          </a:prstGeom>
        </p:spPr>
      </p:pic>
      <p:cxnSp>
        <p:nvCxnSpPr>
          <p:cNvPr id="14" name="Connecteur droit 13">
            <a:extLst>
              <a:ext uri="{FF2B5EF4-FFF2-40B4-BE49-F238E27FC236}">
                <a16:creationId xmlns:a16="http://schemas.microsoft.com/office/drawing/2014/main" id="{43447EF1-DF95-F476-1905-D9AEA02D1EF4}"/>
              </a:ext>
              <a:ext uri="{C183D7F6-B498-43B3-948B-1728B52AA6E4}">
                <adec:decorative xmlns:adec="http://schemas.microsoft.com/office/drawing/2017/decorative" val="1"/>
              </a:ext>
            </a:extLst>
          </p:cNvPr>
          <p:cNvCxnSpPr>
            <a:cxnSpLocks/>
          </p:cNvCxnSpPr>
          <p:nvPr/>
        </p:nvCxnSpPr>
        <p:spPr>
          <a:xfrm>
            <a:off x="891805" y="3484395"/>
            <a:ext cx="450443" cy="0"/>
          </a:xfrm>
          <a:prstGeom prst="line">
            <a:avLst/>
          </a:prstGeom>
          <a:ln w="12700" cap="rnd">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Titre 8">
            <a:extLst>
              <a:ext uri="{FF2B5EF4-FFF2-40B4-BE49-F238E27FC236}">
                <a16:creationId xmlns:a16="http://schemas.microsoft.com/office/drawing/2014/main" id="{1393581E-FE3D-1CAB-4268-DBF8ADF69575}"/>
              </a:ext>
            </a:extLst>
          </p:cNvPr>
          <p:cNvSpPr>
            <a:spLocks noGrp="1"/>
          </p:cNvSpPr>
          <p:nvPr>
            <p:ph type="ctrTitle"/>
          </p:nvPr>
        </p:nvSpPr>
        <p:spPr>
          <a:xfrm>
            <a:off x="137785" y="5703794"/>
            <a:ext cx="5448823" cy="1067697"/>
          </a:xfrm>
        </p:spPr>
        <p:txBody>
          <a:bodyPr anchor="ctr" anchorCtr="0">
            <a:normAutofit/>
          </a:bodyPr>
          <a:lstStyle/>
          <a:p>
            <a:r>
              <a:rPr lang="en-GB" sz="2000" dirty="0">
                <a:solidFill>
                  <a:srgbClr val="CC6600"/>
                </a:solidFill>
                <a:effectLst>
                  <a:outerShdw blurRad="38100" dist="38100" dir="2700000" algn="tl">
                    <a:srgbClr val="000000">
                      <a:alpha val="43137"/>
                    </a:srgbClr>
                  </a:outerShdw>
                </a:effectLst>
              </a:rPr>
              <a:t>11th July 2024</a:t>
            </a:r>
            <a:br>
              <a:rPr lang="en-GB" sz="2000" dirty="0">
                <a:solidFill>
                  <a:srgbClr val="CC6600"/>
                </a:solidFill>
                <a:effectLst>
                  <a:outerShdw blurRad="38100" dist="38100" dir="2700000" algn="tl">
                    <a:srgbClr val="000000">
                      <a:alpha val="43137"/>
                    </a:srgbClr>
                  </a:outerShdw>
                </a:effectLst>
              </a:rPr>
            </a:br>
            <a:r>
              <a:rPr lang="en-US" sz="2000" dirty="0">
                <a:solidFill>
                  <a:srgbClr val="CC6600"/>
                </a:solidFill>
                <a:effectLst>
                  <a:outerShdw blurRad="38100" dist="38100" dir="2700000" algn="tl">
                    <a:srgbClr val="000000">
                      <a:alpha val="43137"/>
                    </a:srgbClr>
                  </a:outerShdw>
                </a:effectLst>
              </a:rPr>
              <a:t>Clémence Grocholska</a:t>
            </a:r>
            <a:endParaRPr lang="en-GB" sz="2000" dirty="0">
              <a:solidFill>
                <a:srgbClr val="CC6600"/>
              </a:solidFill>
              <a:effectLst>
                <a:outerShdw blurRad="38100" dist="38100" dir="2700000" algn="tl">
                  <a:srgbClr val="000000">
                    <a:alpha val="43137"/>
                  </a:srgbClr>
                </a:outerShdw>
              </a:effectLst>
            </a:endParaRPr>
          </a:p>
        </p:txBody>
      </p:sp>
      <p:sp>
        <p:nvSpPr>
          <p:cNvPr id="7" name="Sous-titre 9">
            <a:extLst>
              <a:ext uri="{FF2B5EF4-FFF2-40B4-BE49-F238E27FC236}">
                <a16:creationId xmlns:a16="http://schemas.microsoft.com/office/drawing/2014/main" id="{8EB57041-BE34-8F77-CC92-B07146BC0861}"/>
              </a:ext>
            </a:extLst>
          </p:cNvPr>
          <p:cNvSpPr>
            <a:spLocks noGrp="1"/>
          </p:cNvSpPr>
          <p:nvPr>
            <p:ph type="subTitle" idx="1"/>
          </p:nvPr>
        </p:nvSpPr>
        <p:spPr>
          <a:xfrm>
            <a:off x="3227871" y="162848"/>
            <a:ext cx="2795393" cy="2310188"/>
          </a:xfrm>
          <a:custGeom>
            <a:avLst/>
            <a:gdLst>
              <a:gd name="connsiteX0" fmla="*/ 0 w 2850821"/>
              <a:gd name="connsiteY0" fmla="*/ 0 h 2041742"/>
              <a:gd name="connsiteX1" fmla="*/ 2850821 w 2850821"/>
              <a:gd name="connsiteY1" fmla="*/ 0 h 2041742"/>
              <a:gd name="connsiteX2" fmla="*/ 2850821 w 2850821"/>
              <a:gd name="connsiteY2" fmla="*/ 2041742 h 2041742"/>
              <a:gd name="connsiteX3" fmla="*/ 0 w 2850821"/>
              <a:gd name="connsiteY3" fmla="*/ 2041742 h 2041742"/>
              <a:gd name="connsiteX4" fmla="*/ 0 w 2850821"/>
              <a:gd name="connsiteY4" fmla="*/ 0 h 2041742"/>
              <a:gd name="connsiteX0" fmla="*/ 651354 w 2850821"/>
              <a:gd name="connsiteY0" fmla="*/ 438411 h 2041742"/>
              <a:gd name="connsiteX1" fmla="*/ 2850821 w 2850821"/>
              <a:gd name="connsiteY1" fmla="*/ 0 h 2041742"/>
              <a:gd name="connsiteX2" fmla="*/ 2850821 w 2850821"/>
              <a:gd name="connsiteY2" fmla="*/ 2041742 h 2041742"/>
              <a:gd name="connsiteX3" fmla="*/ 0 w 2850821"/>
              <a:gd name="connsiteY3" fmla="*/ 2041742 h 2041742"/>
              <a:gd name="connsiteX4" fmla="*/ 651354 w 2850821"/>
              <a:gd name="connsiteY4" fmla="*/ 438411 h 2041742"/>
              <a:gd name="connsiteX0" fmla="*/ 0 w 2199467"/>
              <a:gd name="connsiteY0" fmla="*/ 438411 h 2141950"/>
              <a:gd name="connsiteX1" fmla="*/ 2199467 w 2199467"/>
              <a:gd name="connsiteY1" fmla="*/ 0 h 2141950"/>
              <a:gd name="connsiteX2" fmla="*/ 2199467 w 2199467"/>
              <a:gd name="connsiteY2" fmla="*/ 2041742 h 2141950"/>
              <a:gd name="connsiteX3" fmla="*/ 25052 w 2199467"/>
              <a:gd name="connsiteY3" fmla="*/ 2141950 h 2141950"/>
              <a:gd name="connsiteX4" fmla="*/ 0 w 2199467"/>
              <a:gd name="connsiteY4" fmla="*/ 438411 h 2141950"/>
              <a:gd name="connsiteX0" fmla="*/ 0 w 2249572"/>
              <a:gd name="connsiteY0" fmla="*/ 438411 h 2141950"/>
              <a:gd name="connsiteX1" fmla="*/ 2199467 w 2249572"/>
              <a:gd name="connsiteY1" fmla="*/ 0 h 2141950"/>
              <a:gd name="connsiteX2" fmla="*/ 2249572 w 2249572"/>
              <a:gd name="connsiteY2" fmla="*/ 1941534 h 2141950"/>
              <a:gd name="connsiteX3" fmla="*/ 25052 w 2249572"/>
              <a:gd name="connsiteY3" fmla="*/ 2141950 h 2141950"/>
              <a:gd name="connsiteX4" fmla="*/ 0 w 2249572"/>
              <a:gd name="connsiteY4" fmla="*/ 438411 h 214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9572" h="2141950">
                <a:moveTo>
                  <a:pt x="0" y="438411"/>
                </a:moveTo>
                <a:lnTo>
                  <a:pt x="2199467" y="0"/>
                </a:lnTo>
                <a:lnTo>
                  <a:pt x="2249572" y="1941534"/>
                </a:lnTo>
                <a:lnTo>
                  <a:pt x="25052" y="2141950"/>
                </a:lnTo>
                <a:lnTo>
                  <a:pt x="0" y="438411"/>
                </a:lnTo>
                <a:close/>
              </a:path>
            </a:pathLst>
          </a:custGeom>
          <a:solidFill>
            <a:schemeClr val="bg1">
              <a:lumMod val="85000"/>
              <a:alpha val="40000"/>
            </a:schemeClr>
          </a:solidFill>
        </p:spPr>
        <p:txBody>
          <a:bodyPr tIns="216000" anchor="ctr" anchorCtr="0">
            <a:normAutofit/>
          </a:bodyPr>
          <a:lstStyle/>
          <a:p>
            <a:r>
              <a:rPr lang="en-GB" sz="2800" b="1" dirty="0">
                <a:solidFill>
                  <a:schemeClr val="accent2">
                    <a:lumMod val="50000"/>
                  </a:schemeClr>
                </a:solidFill>
              </a:rPr>
              <a:t>Fraud Detection in Mobile Money </a:t>
            </a:r>
            <a:endParaRPr lang="en-US" sz="2800" b="1" dirty="0">
              <a:solidFill>
                <a:schemeClr val="accent2">
                  <a:lumMod val="50000"/>
                </a:schemeClr>
              </a:solidFill>
            </a:endParaRPr>
          </a:p>
        </p:txBody>
      </p:sp>
    </p:spTree>
    <p:extLst>
      <p:ext uri="{BB962C8B-B14F-4D97-AF65-F5344CB8AC3E}">
        <p14:creationId xmlns:p14="http://schemas.microsoft.com/office/powerpoint/2010/main" val="1885940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E8B1DF9-FE66-1567-3B4D-ACC0B85E7456}"/>
              </a:ext>
            </a:extLst>
          </p:cNvPr>
          <p:cNvSpPr>
            <a:spLocks noGrp="1"/>
          </p:cNvSpPr>
          <p:nvPr>
            <p:ph type="title"/>
          </p:nvPr>
        </p:nvSpPr>
        <p:spPr>
          <a:xfrm>
            <a:off x="874713" y="404813"/>
            <a:ext cx="10585450" cy="594137"/>
          </a:xfrm>
        </p:spPr>
        <p:txBody>
          <a:bodyPr/>
          <a:lstStyle/>
          <a:p>
            <a:r>
              <a:rPr lang="en-GB" sz="3600" dirty="0"/>
              <a:t>Decision Tree and Random Forest</a:t>
            </a:r>
          </a:p>
        </p:txBody>
      </p:sp>
      <p:sp>
        <p:nvSpPr>
          <p:cNvPr id="38" name="Rectangle: Rounded Corners 37">
            <a:extLst>
              <a:ext uri="{FF2B5EF4-FFF2-40B4-BE49-F238E27FC236}">
                <a16:creationId xmlns:a16="http://schemas.microsoft.com/office/drawing/2014/main" id="{90A4C007-12A4-91AF-E460-E5FA8FE6994A}"/>
              </a:ext>
            </a:extLst>
          </p:cNvPr>
          <p:cNvSpPr/>
          <p:nvPr/>
        </p:nvSpPr>
        <p:spPr>
          <a:xfrm>
            <a:off x="982359" y="5829559"/>
            <a:ext cx="10042683" cy="422154"/>
          </a:xfrm>
          <a:prstGeom prst="roundRect">
            <a:avLst/>
          </a:prstGeom>
          <a:solidFill>
            <a:schemeClr val="bg2"/>
          </a:solidFill>
          <a:ln>
            <a:solidFill>
              <a:schemeClr val="bg2">
                <a:lumMod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spcBef>
                <a:spcPts val="600"/>
              </a:spcBef>
            </a:pPr>
            <a:r>
              <a:rPr lang="en-GB" sz="1400" dirty="0"/>
              <a:t>We compare our model with a decision tree and random forest: The random forest is providing the best results considering the F1-score on fraud.</a:t>
            </a:r>
          </a:p>
        </p:txBody>
      </p:sp>
      <p:pic>
        <p:nvPicPr>
          <p:cNvPr id="41" name="Picture 40">
            <a:extLst>
              <a:ext uri="{FF2B5EF4-FFF2-40B4-BE49-F238E27FC236}">
                <a16:creationId xmlns:a16="http://schemas.microsoft.com/office/drawing/2014/main" id="{61202691-19C6-306E-2C2A-5413A08D67BE}"/>
              </a:ext>
            </a:extLst>
          </p:cNvPr>
          <p:cNvPicPr>
            <a:picLocks noChangeAspect="1"/>
          </p:cNvPicPr>
          <p:nvPr/>
        </p:nvPicPr>
        <p:blipFill>
          <a:blip r:embed="rId3"/>
          <a:stretch>
            <a:fillRect/>
          </a:stretch>
        </p:blipFill>
        <p:spPr>
          <a:xfrm>
            <a:off x="874713" y="1298148"/>
            <a:ext cx="10042683" cy="3070652"/>
          </a:xfrm>
          <a:prstGeom prst="rect">
            <a:avLst/>
          </a:prstGeom>
        </p:spPr>
      </p:pic>
      <p:pic>
        <p:nvPicPr>
          <p:cNvPr id="3" name="Picture 2">
            <a:extLst>
              <a:ext uri="{FF2B5EF4-FFF2-40B4-BE49-F238E27FC236}">
                <a16:creationId xmlns:a16="http://schemas.microsoft.com/office/drawing/2014/main" id="{BF5024CA-6D5C-C0E4-C971-41F8C6272464}"/>
              </a:ext>
            </a:extLst>
          </p:cNvPr>
          <p:cNvPicPr>
            <a:picLocks noChangeAspect="1"/>
          </p:cNvPicPr>
          <p:nvPr/>
        </p:nvPicPr>
        <p:blipFill>
          <a:blip r:embed="rId4"/>
          <a:stretch>
            <a:fillRect/>
          </a:stretch>
        </p:blipFill>
        <p:spPr>
          <a:xfrm>
            <a:off x="6914832" y="4494343"/>
            <a:ext cx="3381375" cy="1209675"/>
          </a:xfrm>
          <a:prstGeom prst="rect">
            <a:avLst/>
          </a:prstGeom>
        </p:spPr>
      </p:pic>
      <p:pic>
        <p:nvPicPr>
          <p:cNvPr id="5" name="Picture 4">
            <a:extLst>
              <a:ext uri="{FF2B5EF4-FFF2-40B4-BE49-F238E27FC236}">
                <a16:creationId xmlns:a16="http://schemas.microsoft.com/office/drawing/2014/main" id="{513171ED-383F-75A4-C434-7606EFB26A24}"/>
              </a:ext>
            </a:extLst>
          </p:cNvPr>
          <p:cNvPicPr>
            <a:picLocks noChangeAspect="1"/>
          </p:cNvPicPr>
          <p:nvPr/>
        </p:nvPicPr>
        <p:blipFill>
          <a:blip r:embed="rId5"/>
          <a:stretch>
            <a:fillRect/>
          </a:stretch>
        </p:blipFill>
        <p:spPr>
          <a:xfrm>
            <a:off x="2002155" y="4522917"/>
            <a:ext cx="3371850" cy="1152525"/>
          </a:xfrm>
          <a:prstGeom prst="rect">
            <a:avLst/>
          </a:prstGeom>
        </p:spPr>
      </p:pic>
      <p:sp>
        <p:nvSpPr>
          <p:cNvPr id="6" name="Rectangle: Rounded Corners 5">
            <a:extLst>
              <a:ext uri="{FF2B5EF4-FFF2-40B4-BE49-F238E27FC236}">
                <a16:creationId xmlns:a16="http://schemas.microsoft.com/office/drawing/2014/main" id="{761475C6-3CC5-18E1-D502-561712EA9C09}"/>
              </a:ext>
            </a:extLst>
          </p:cNvPr>
          <p:cNvSpPr/>
          <p:nvPr/>
        </p:nvSpPr>
        <p:spPr>
          <a:xfrm>
            <a:off x="4236720" y="4906139"/>
            <a:ext cx="406402" cy="193040"/>
          </a:xfrm>
          <a:prstGeom prst="roundRect">
            <a:avLst/>
          </a:prstGeom>
          <a:noFill/>
          <a:ln w="1905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7448379B-7ACA-009F-70C2-0A8C5F1AECAA}"/>
              </a:ext>
            </a:extLst>
          </p:cNvPr>
          <p:cNvSpPr/>
          <p:nvPr/>
        </p:nvSpPr>
        <p:spPr>
          <a:xfrm>
            <a:off x="9164320" y="4880221"/>
            <a:ext cx="406402" cy="193040"/>
          </a:xfrm>
          <a:prstGeom prst="roundRect">
            <a:avLst/>
          </a:prstGeom>
          <a:noFill/>
          <a:ln w="1905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116194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4F4AA4D4-D833-FD6D-724B-DE4B0E43A584}"/>
              </a:ext>
            </a:extLst>
          </p:cNvPr>
          <p:cNvSpPr>
            <a:spLocks noGrp="1"/>
          </p:cNvSpPr>
          <p:nvPr>
            <p:ph type="body" sz="quarter" idx="21"/>
          </p:nvPr>
        </p:nvSpPr>
        <p:spPr>
          <a:xfrm>
            <a:off x="884240" y="1779999"/>
            <a:ext cx="10190160" cy="4197720"/>
          </a:xfrm>
        </p:spPr>
        <p:txBody>
          <a:bodyPr wrap="square">
            <a:noAutofit/>
          </a:bodyPr>
          <a:lstStyle/>
          <a:p>
            <a:pPr fontAlgn="base"/>
            <a:r>
              <a:rPr lang="en-GB" sz="1600" dirty="0">
                <a:solidFill>
                  <a:srgbClr val="202214"/>
                </a:solidFill>
              </a:rPr>
              <a:t>To model fraudulent transactions, we:</a:t>
            </a:r>
          </a:p>
          <a:p>
            <a:pPr lvl="1" fontAlgn="base"/>
            <a:r>
              <a:rPr lang="en-GB" sz="1600" dirty="0">
                <a:solidFill>
                  <a:srgbClr val="202214"/>
                </a:solidFill>
              </a:rPr>
              <a:t>Decided to work on a specific category of transaction amounts to ensure we would not simply model the amount itself.</a:t>
            </a:r>
          </a:p>
          <a:p>
            <a:pPr lvl="1" fontAlgn="base"/>
            <a:r>
              <a:rPr lang="en-GB" sz="1600" dirty="0">
                <a:solidFill>
                  <a:srgbClr val="202214"/>
                </a:solidFill>
              </a:rPr>
              <a:t>Tested the best ways to handle imbalanced data by selecting the appropriate sample size using logistic regression.</a:t>
            </a:r>
          </a:p>
          <a:p>
            <a:pPr lvl="1" fontAlgn="base"/>
            <a:r>
              <a:rPr lang="en-GB" sz="1600" dirty="0">
                <a:solidFill>
                  <a:srgbClr val="202214"/>
                </a:solidFill>
              </a:rPr>
              <a:t>Compared logistic regression with other models and concluded that the random forest is the best model.</a:t>
            </a:r>
          </a:p>
          <a:p>
            <a:pPr lvl="1" fontAlgn="base"/>
            <a:endParaRPr lang="en-GB" sz="1600" dirty="0">
              <a:solidFill>
                <a:srgbClr val="202214"/>
              </a:solidFill>
            </a:endParaRPr>
          </a:p>
          <a:p>
            <a:pPr fontAlgn="base"/>
            <a:r>
              <a:rPr lang="en-GB" sz="1600" dirty="0">
                <a:solidFill>
                  <a:srgbClr val="202214"/>
                </a:solidFill>
              </a:rPr>
              <a:t>For the next steps, we recommend:</a:t>
            </a:r>
          </a:p>
          <a:p>
            <a:pPr lvl="1" fontAlgn="base"/>
            <a:r>
              <a:rPr lang="en-GB" sz="1600" dirty="0">
                <a:solidFill>
                  <a:srgbClr val="202214"/>
                </a:solidFill>
              </a:rPr>
              <a:t>Applying a random forest to other transaction amount categories while also</a:t>
            </a:r>
          </a:p>
          <a:p>
            <a:pPr lvl="1" fontAlgn="base"/>
            <a:r>
              <a:rPr lang="en-GB" sz="1600" dirty="0">
                <a:solidFill>
                  <a:srgbClr val="202214"/>
                </a:solidFill>
              </a:rPr>
              <a:t>Separating out cash-outs and transfers</a:t>
            </a:r>
          </a:p>
          <a:p>
            <a:pPr lvl="1" fontAlgn="base"/>
            <a:r>
              <a:rPr lang="en-GB" sz="1600" dirty="0">
                <a:solidFill>
                  <a:srgbClr val="202214"/>
                </a:solidFill>
              </a:rPr>
              <a:t>Compare models with </a:t>
            </a:r>
            <a:r>
              <a:rPr lang="en-GB" sz="1600" dirty="0" err="1">
                <a:solidFill>
                  <a:srgbClr val="202214"/>
                </a:solidFill>
              </a:rPr>
              <a:t>XGBoost</a:t>
            </a:r>
            <a:endParaRPr lang="en-GB" sz="1600" dirty="0">
              <a:solidFill>
                <a:srgbClr val="202214"/>
              </a:solidFill>
            </a:endParaRPr>
          </a:p>
        </p:txBody>
      </p:sp>
      <p:sp>
        <p:nvSpPr>
          <p:cNvPr id="10" name="Title 9">
            <a:extLst>
              <a:ext uri="{FF2B5EF4-FFF2-40B4-BE49-F238E27FC236}">
                <a16:creationId xmlns:a16="http://schemas.microsoft.com/office/drawing/2014/main" id="{9E8B1DF9-FE66-1567-3B4D-ACC0B85E7456}"/>
              </a:ext>
            </a:extLst>
          </p:cNvPr>
          <p:cNvSpPr>
            <a:spLocks noGrp="1"/>
          </p:cNvSpPr>
          <p:nvPr>
            <p:ph type="title"/>
          </p:nvPr>
        </p:nvSpPr>
        <p:spPr>
          <a:xfrm>
            <a:off x="803275" y="716541"/>
            <a:ext cx="10585450" cy="594137"/>
          </a:xfrm>
        </p:spPr>
        <p:txBody>
          <a:bodyPr/>
          <a:lstStyle/>
          <a:p>
            <a:r>
              <a:rPr lang="en-GB" sz="3600" dirty="0"/>
              <a:t>Conclusion and Next steps</a:t>
            </a:r>
          </a:p>
        </p:txBody>
      </p:sp>
    </p:spTree>
    <p:extLst>
      <p:ext uri="{BB962C8B-B14F-4D97-AF65-F5344CB8AC3E}">
        <p14:creationId xmlns:p14="http://schemas.microsoft.com/office/powerpoint/2010/main" val="370778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E8B1DF9-FE66-1567-3B4D-ACC0B85E7456}"/>
              </a:ext>
            </a:extLst>
          </p:cNvPr>
          <p:cNvSpPr>
            <a:spLocks noGrp="1"/>
          </p:cNvSpPr>
          <p:nvPr>
            <p:ph type="title"/>
          </p:nvPr>
        </p:nvSpPr>
        <p:spPr/>
        <p:txBody>
          <a:bodyPr/>
          <a:lstStyle/>
          <a:p>
            <a:r>
              <a:rPr lang="en-GB" sz="3600" dirty="0"/>
              <a:t>Fraud Detection and Synthetic Data by </a:t>
            </a:r>
            <a:r>
              <a:rPr lang="en-GB" sz="3600" dirty="0" err="1"/>
              <a:t>PaySim</a:t>
            </a:r>
            <a:endParaRPr lang="en-GB" sz="3600" dirty="0"/>
          </a:p>
        </p:txBody>
      </p:sp>
      <p:sp>
        <p:nvSpPr>
          <p:cNvPr id="18" name="Text Placeholder 17">
            <a:extLst>
              <a:ext uri="{FF2B5EF4-FFF2-40B4-BE49-F238E27FC236}">
                <a16:creationId xmlns:a16="http://schemas.microsoft.com/office/drawing/2014/main" id="{4F4AA4D4-D833-FD6D-724B-DE4B0E43A584}"/>
              </a:ext>
            </a:extLst>
          </p:cNvPr>
          <p:cNvSpPr>
            <a:spLocks noGrp="1"/>
          </p:cNvSpPr>
          <p:nvPr>
            <p:ph idx="1"/>
          </p:nvPr>
        </p:nvSpPr>
        <p:spPr/>
        <p:txBody>
          <a:bodyPr wrap="square">
            <a:noAutofit/>
          </a:bodyPr>
          <a:lstStyle/>
          <a:p>
            <a:pPr algn="l" fontAlgn="base"/>
            <a:r>
              <a:rPr lang="en-GB" sz="1600" b="0" i="0" dirty="0">
                <a:solidFill>
                  <a:srgbClr val="202214"/>
                </a:solidFill>
                <a:effectLst/>
                <a:latin typeface="Inter"/>
              </a:rPr>
              <a:t>Fraud detection research in financial services, especially mobile money, faces a data gap due to the privacy of financial transactions. The </a:t>
            </a:r>
            <a:r>
              <a:rPr lang="en-GB" sz="1600" b="0" i="0" dirty="0" err="1">
                <a:solidFill>
                  <a:srgbClr val="202214"/>
                </a:solidFill>
                <a:effectLst/>
                <a:latin typeface="Inter"/>
              </a:rPr>
              <a:t>PaySim</a:t>
            </a:r>
            <a:r>
              <a:rPr lang="en-GB" sz="1600" b="0" i="0" dirty="0">
                <a:solidFill>
                  <a:srgbClr val="202214"/>
                </a:solidFill>
                <a:effectLst/>
                <a:latin typeface="Inter"/>
              </a:rPr>
              <a:t> simulator addresses this by creating </a:t>
            </a:r>
            <a:r>
              <a:rPr lang="en-GB" sz="1600" b="1" i="0" dirty="0">
                <a:solidFill>
                  <a:srgbClr val="202214"/>
                </a:solidFill>
                <a:effectLst/>
                <a:latin typeface="Inter"/>
              </a:rPr>
              <a:t>synthetic datasets </a:t>
            </a:r>
            <a:r>
              <a:rPr lang="en-GB" sz="1600" b="0" i="0" dirty="0">
                <a:solidFill>
                  <a:srgbClr val="202214"/>
                </a:solidFill>
                <a:effectLst/>
                <a:latin typeface="Inter"/>
              </a:rPr>
              <a:t>that mimic real-world mobile money transactions. It uses aggregated data from private sources to </a:t>
            </a:r>
            <a:r>
              <a:rPr lang="en-GB" sz="1600" b="1" i="0" dirty="0">
                <a:solidFill>
                  <a:srgbClr val="202214"/>
                </a:solidFill>
                <a:effectLst/>
                <a:latin typeface="Inter"/>
              </a:rPr>
              <a:t>simulate regular activity and inject fraudulent behaviour</a:t>
            </a:r>
            <a:r>
              <a:rPr lang="en-GB" sz="1600" b="0" i="0" dirty="0">
                <a:solidFill>
                  <a:srgbClr val="202214"/>
                </a:solidFill>
                <a:effectLst/>
                <a:latin typeface="Inter"/>
              </a:rPr>
              <a:t>, allowing researchers to test fraud detection methods without risking sensitive information.</a:t>
            </a:r>
          </a:p>
          <a:p>
            <a:pPr fontAlgn="base"/>
            <a:r>
              <a:rPr lang="en-GB" sz="1600" b="0" i="0" dirty="0" err="1">
                <a:solidFill>
                  <a:srgbClr val="202214"/>
                </a:solidFill>
                <a:effectLst/>
                <a:latin typeface="Inter"/>
              </a:rPr>
              <a:t>PaySim</a:t>
            </a:r>
            <a:r>
              <a:rPr lang="en-GB" sz="1600" b="0" i="0" dirty="0">
                <a:solidFill>
                  <a:srgbClr val="202214"/>
                </a:solidFill>
                <a:effectLst/>
                <a:latin typeface="Inter"/>
              </a:rPr>
              <a:t> is based on a sample of real mobile money transactions from an African country, provided by a multinational company with services in over 14 countries. This synthetic approach provides a valuable resource for advancing fraud detection research. </a:t>
            </a:r>
            <a:r>
              <a:rPr lang="en-GB" sz="1100" dirty="0">
                <a:hlinkClick r:id="rId3"/>
              </a:rPr>
              <a:t>Synthetic Financial Datasets For Fraud Detection (kaggle.com)</a:t>
            </a:r>
            <a:endParaRPr lang="en-GB" sz="1600" dirty="0">
              <a:solidFill>
                <a:srgbClr val="202214"/>
              </a:solidFill>
              <a:latin typeface="Inter"/>
            </a:endParaRPr>
          </a:p>
          <a:p>
            <a:r>
              <a:rPr lang="en-GB" sz="1600" b="0" i="0" dirty="0">
                <a:solidFill>
                  <a:srgbClr val="242424"/>
                </a:solidFill>
                <a:effectLst/>
                <a:highlight>
                  <a:srgbClr val="FFFFFF"/>
                </a:highlight>
                <a:latin typeface="source-serif-pro"/>
              </a:rPr>
              <a:t>The dataset at the heart of our project is a carefully curated collection of data, derived from a month’s worth of financial logs from a mobile money service operating in an African country. This dataset represents a scaled-down version (1/4th of the original size) with </a:t>
            </a:r>
            <a:r>
              <a:rPr lang="en-GB" sz="1600" b="1" i="0" dirty="0">
                <a:solidFill>
                  <a:srgbClr val="242424"/>
                </a:solidFill>
                <a:effectLst/>
                <a:highlight>
                  <a:srgbClr val="FFFFFF"/>
                </a:highlight>
                <a:latin typeface="source-serif-pro"/>
              </a:rPr>
              <a:t>variables</a:t>
            </a:r>
            <a:r>
              <a:rPr lang="en-GB" sz="1600" b="0" i="0" dirty="0">
                <a:solidFill>
                  <a:srgbClr val="242424"/>
                </a:solidFill>
                <a:effectLst/>
                <a:highlight>
                  <a:srgbClr val="FFFFFF"/>
                </a:highlight>
                <a:latin typeface="source-serif-pro"/>
              </a:rPr>
              <a:t>:</a:t>
            </a:r>
          </a:p>
          <a:p>
            <a:pPr marL="0" indent="0" algn="l">
              <a:buNone/>
            </a:pPr>
            <a:br>
              <a:rPr lang="en-GB" sz="1600" dirty="0"/>
            </a:br>
            <a:endParaRPr lang="en-GB" sz="1600" b="0" i="0" dirty="0">
              <a:solidFill>
                <a:srgbClr val="202214"/>
              </a:solidFill>
              <a:effectLst/>
              <a:latin typeface="Inter"/>
            </a:endParaRPr>
          </a:p>
        </p:txBody>
      </p:sp>
      <p:sp>
        <p:nvSpPr>
          <p:cNvPr id="3" name="TextBox 2">
            <a:extLst>
              <a:ext uri="{FF2B5EF4-FFF2-40B4-BE49-F238E27FC236}">
                <a16:creationId xmlns:a16="http://schemas.microsoft.com/office/drawing/2014/main" id="{78F194E1-43BE-5A5A-E7C2-76EEECE58AE5}"/>
              </a:ext>
            </a:extLst>
          </p:cNvPr>
          <p:cNvSpPr txBox="1"/>
          <p:nvPr/>
        </p:nvSpPr>
        <p:spPr>
          <a:xfrm>
            <a:off x="1083435" y="4361892"/>
            <a:ext cx="9758673" cy="1615827"/>
          </a:xfrm>
          <a:prstGeom prst="rect">
            <a:avLst/>
          </a:prstGeom>
          <a:noFill/>
        </p:spPr>
        <p:txBody>
          <a:bodyPr wrap="square" numCol="2">
            <a:spAutoFit/>
          </a:bodyPr>
          <a:lstStyle/>
          <a:p>
            <a:pPr marL="554037" lvl="1" indent="-285750">
              <a:spcBef>
                <a:spcPts val="0"/>
              </a:spcBef>
              <a:buFont typeface="Arial" panose="020B0604020202020204" pitchFamily="34" charset="0"/>
              <a:buChar char="•"/>
            </a:pPr>
            <a:r>
              <a:rPr lang="en-GB" sz="1100" b="1" i="0" dirty="0">
                <a:solidFill>
                  <a:srgbClr val="000000"/>
                </a:solidFill>
                <a:effectLst/>
                <a:highlight>
                  <a:srgbClr val="FFFFFF"/>
                </a:highlight>
              </a:rPr>
              <a:t>type</a:t>
            </a:r>
            <a:r>
              <a:rPr lang="en-GB" sz="1100" b="0" i="0" dirty="0">
                <a:solidFill>
                  <a:srgbClr val="000000"/>
                </a:solidFill>
                <a:effectLst/>
                <a:highlight>
                  <a:srgbClr val="FFFFFF"/>
                </a:highlight>
              </a:rPr>
              <a:t>: The type of transaction. The possible types are CASH-IN, CASH-OUT, DEBIT, PAYMENT, and TRANSFER.</a:t>
            </a:r>
          </a:p>
          <a:p>
            <a:pPr marL="554037" lvl="1" indent="-285750">
              <a:spcBef>
                <a:spcPts val="0"/>
              </a:spcBef>
              <a:buFont typeface="Arial" panose="020B0604020202020204" pitchFamily="34" charset="0"/>
              <a:buChar char="•"/>
            </a:pPr>
            <a:r>
              <a:rPr lang="en-GB" sz="1100" b="0" i="0" dirty="0">
                <a:solidFill>
                  <a:srgbClr val="000000"/>
                </a:solidFill>
                <a:effectLst/>
                <a:highlight>
                  <a:srgbClr val="FFFFFF"/>
                </a:highlight>
              </a:rPr>
              <a:t>amount: The transaction amount in local currency.</a:t>
            </a:r>
          </a:p>
          <a:p>
            <a:pPr marL="554037" lvl="1" indent="-285750">
              <a:spcBef>
                <a:spcPts val="0"/>
              </a:spcBef>
              <a:buFont typeface="Arial" panose="020B0604020202020204" pitchFamily="34" charset="0"/>
              <a:buChar char="•"/>
            </a:pPr>
            <a:r>
              <a:rPr lang="en-GB" sz="1100" b="1" i="0" dirty="0" err="1">
                <a:solidFill>
                  <a:srgbClr val="000000"/>
                </a:solidFill>
                <a:effectLst/>
                <a:highlight>
                  <a:srgbClr val="FFFFFF"/>
                </a:highlight>
              </a:rPr>
              <a:t>nameOrig</a:t>
            </a:r>
            <a:r>
              <a:rPr lang="en-GB" sz="1100" b="0" i="0" dirty="0">
                <a:solidFill>
                  <a:srgbClr val="000000"/>
                </a:solidFill>
                <a:effectLst/>
                <a:highlight>
                  <a:srgbClr val="FFFFFF"/>
                </a:highlight>
              </a:rPr>
              <a:t>: The customer who initiated the transaction.</a:t>
            </a:r>
          </a:p>
          <a:p>
            <a:pPr marL="554037" lvl="1" indent="-285750">
              <a:spcBef>
                <a:spcPts val="0"/>
              </a:spcBef>
              <a:buFont typeface="Arial" panose="020B0604020202020204" pitchFamily="34" charset="0"/>
              <a:buChar char="•"/>
            </a:pPr>
            <a:r>
              <a:rPr lang="en-GB" sz="1100" b="0" i="0" dirty="0" err="1">
                <a:solidFill>
                  <a:srgbClr val="000000"/>
                </a:solidFill>
                <a:effectLst/>
                <a:highlight>
                  <a:srgbClr val="FFFFFF"/>
                </a:highlight>
              </a:rPr>
              <a:t>oldbalanceOrg</a:t>
            </a:r>
            <a:r>
              <a:rPr lang="en-GB" sz="1100" b="0" i="0" dirty="0">
                <a:solidFill>
                  <a:srgbClr val="000000"/>
                </a:solidFill>
                <a:effectLst/>
                <a:highlight>
                  <a:srgbClr val="FFFFFF"/>
                </a:highlight>
              </a:rPr>
              <a:t>: The initial balance of the customer before the transaction.</a:t>
            </a:r>
          </a:p>
          <a:p>
            <a:pPr marL="554037" lvl="1" indent="-285750">
              <a:spcBef>
                <a:spcPts val="0"/>
              </a:spcBef>
              <a:buFont typeface="Arial" panose="020B0604020202020204" pitchFamily="34" charset="0"/>
              <a:buChar char="•"/>
            </a:pPr>
            <a:r>
              <a:rPr lang="en-GB" sz="1100" b="1" i="0" dirty="0" err="1">
                <a:solidFill>
                  <a:srgbClr val="000000"/>
                </a:solidFill>
                <a:effectLst/>
                <a:highlight>
                  <a:srgbClr val="FFFFFF"/>
                </a:highlight>
              </a:rPr>
              <a:t>newbalanceOrig</a:t>
            </a:r>
            <a:r>
              <a:rPr lang="en-GB" sz="1100" b="0" i="0" dirty="0">
                <a:solidFill>
                  <a:srgbClr val="000000"/>
                </a:solidFill>
                <a:effectLst/>
                <a:highlight>
                  <a:srgbClr val="FFFFFF"/>
                </a:highlight>
              </a:rPr>
              <a:t>: The new balance of the customer after the transaction.</a:t>
            </a:r>
          </a:p>
          <a:p>
            <a:pPr marL="554037" lvl="1" indent="-285750">
              <a:spcBef>
                <a:spcPts val="0"/>
              </a:spcBef>
              <a:buFont typeface="Arial" panose="020B0604020202020204" pitchFamily="34" charset="0"/>
              <a:buChar char="•"/>
            </a:pPr>
            <a:endParaRPr lang="en-GB" sz="1100" b="0" i="0" dirty="0">
              <a:solidFill>
                <a:srgbClr val="000000"/>
              </a:solidFill>
              <a:effectLst/>
              <a:highlight>
                <a:srgbClr val="FFFFFF"/>
              </a:highlight>
            </a:endParaRPr>
          </a:p>
          <a:p>
            <a:pPr marL="554037" lvl="1" indent="-285750">
              <a:spcBef>
                <a:spcPts val="0"/>
              </a:spcBef>
              <a:buFont typeface="Arial" panose="020B0604020202020204" pitchFamily="34" charset="0"/>
              <a:buChar char="•"/>
            </a:pPr>
            <a:r>
              <a:rPr lang="en-GB" sz="1100" b="1" i="0" dirty="0" err="1">
                <a:solidFill>
                  <a:srgbClr val="000000"/>
                </a:solidFill>
                <a:effectLst/>
                <a:highlight>
                  <a:srgbClr val="FFFFFF"/>
                </a:highlight>
              </a:rPr>
              <a:t>nameDest</a:t>
            </a:r>
            <a:r>
              <a:rPr lang="en-GB" sz="1100" b="0" i="0" dirty="0">
                <a:solidFill>
                  <a:srgbClr val="000000"/>
                </a:solidFill>
                <a:effectLst/>
                <a:highlight>
                  <a:srgbClr val="FFFFFF"/>
                </a:highlight>
              </a:rPr>
              <a:t>: The recipient of the transaction.</a:t>
            </a:r>
          </a:p>
          <a:p>
            <a:pPr marL="554037" lvl="1" indent="-285750">
              <a:spcBef>
                <a:spcPts val="0"/>
              </a:spcBef>
              <a:buFont typeface="Arial" panose="020B0604020202020204" pitchFamily="34" charset="0"/>
              <a:buChar char="•"/>
            </a:pPr>
            <a:r>
              <a:rPr lang="en-GB" sz="1100" b="1" i="0" dirty="0" err="1">
                <a:solidFill>
                  <a:srgbClr val="000000"/>
                </a:solidFill>
                <a:effectLst/>
                <a:highlight>
                  <a:srgbClr val="FFFFFF"/>
                </a:highlight>
              </a:rPr>
              <a:t>oldbalanceDest</a:t>
            </a:r>
            <a:r>
              <a:rPr lang="en-GB" sz="1100" b="0" i="0" dirty="0">
                <a:solidFill>
                  <a:srgbClr val="000000"/>
                </a:solidFill>
                <a:effectLst/>
                <a:highlight>
                  <a:srgbClr val="FFFFFF"/>
                </a:highlight>
              </a:rPr>
              <a:t>: The initial balance of the recipient before the transaction. There is no information for customers whose names start with "M" (indicating merchants).</a:t>
            </a:r>
          </a:p>
          <a:p>
            <a:pPr marL="554037" lvl="1" indent="-285750">
              <a:spcBef>
                <a:spcPts val="0"/>
              </a:spcBef>
              <a:buFont typeface="Arial" panose="020B0604020202020204" pitchFamily="34" charset="0"/>
              <a:buChar char="•"/>
            </a:pPr>
            <a:r>
              <a:rPr lang="en-GB" sz="1100" b="1" i="0" dirty="0" err="1">
                <a:solidFill>
                  <a:srgbClr val="000000"/>
                </a:solidFill>
                <a:effectLst/>
                <a:highlight>
                  <a:srgbClr val="FFFFFF"/>
                </a:highlight>
              </a:rPr>
              <a:t>newbalanceDest</a:t>
            </a:r>
            <a:r>
              <a:rPr lang="en-GB" sz="1100" b="0" i="0" dirty="0">
                <a:solidFill>
                  <a:srgbClr val="000000"/>
                </a:solidFill>
                <a:effectLst/>
                <a:highlight>
                  <a:srgbClr val="FFFFFF"/>
                </a:highlight>
              </a:rPr>
              <a:t>: The new balance of the recipient after the transaction. As with "</a:t>
            </a:r>
            <a:r>
              <a:rPr lang="en-GB" sz="1100" b="0" i="0" dirty="0" err="1">
                <a:solidFill>
                  <a:srgbClr val="000000"/>
                </a:solidFill>
                <a:effectLst/>
                <a:highlight>
                  <a:srgbClr val="FFFFFF"/>
                </a:highlight>
              </a:rPr>
              <a:t>oldbalanceDest</a:t>
            </a:r>
            <a:r>
              <a:rPr lang="en-GB" sz="1100" b="0" i="0" dirty="0">
                <a:solidFill>
                  <a:srgbClr val="000000"/>
                </a:solidFill>
                <a:effectLst/>
                <a:highlight>
                  <a:srgbClr val="FFFFFF"/>
                </a:highlight>
              </a:rPr>
              <a:t>," there is no information for customers whose names start with "M."</a:t>
            </a:r>
          </a:p>
          <a:p>
            <a:pPr marL="554037" lvl="1" indent="-285750">
              <a:spcBef>
                <a:spcPts val="0"/>
              </a:spcBef>
              <a:buFont typeface="Arial" panose="020B0604020202020204" pitchFamily="34" charset="0"/>
              <a:buChar char="•"/>
            </a:pPr>
            <a:r>
              <a:rPr lang="en-GB" sz="1100" b="1" i="0" dirty="0" err="1">
                <a:solidFill>
                  <a:srgbClr val="000000"/>
                </a:solidFill>
                <a:effectLst/>
                <a:highlight>
                  <a:srgbClr val="FFFFFF"/>
                </a:highlight>
              </a:rPr>
              <a:t>isFraud</a:t>
            </a:r>
            <a:r>
              <a:rPr lang="en-GB" sz="1100" b="0" i="0" dirty="0">
                <a:solidFill>
                  <a:srgbClr val="000000"/>
                </a:solidFill>
                <a:effectLst/>
                <a:highlight>
                  <a:srgbClr val="FFFFFF"/>
                </a:highlight>
              </a:rPr>
              <a:t>: Indicates whether a transaction is fraudulent. </a:t>
            </a:r>
            <a:endParaRPr lang="en-GB" sz="1100" dirty="0"/>
          </a:p>
        </p:txBody>
      </p:sp>
    </p:spTree>
    <p:extLst>
      <p:ext uri="{BB962C8B-B14F-4D97-AF65-F5344CB8AC3E}">
        <p14:creationId xmlns:p14="http://schemas.microsoft.com/office/powerpoint/2010/main" val="606968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2D3C5D-6094-227D-AA79-186905E8B02F}"/>
              </a:ext>
            </a:extLst>
          </p:cNvPr>
          <p:cNvSpPr>
            <a:spLocks noGrp="1"/>
          </p:cNvSpPr>
          <p:nvPr>
            <p:ph type="title"/>
          </p:nvPr>
        </p:nvSpPr>
        <p:spPr/>
        <p:txBody>
          <a:bodyPr/>
          <a:lstStyle/>
          <a:p>
            <a:r>
              <a:rPr lang="en-GB" dirty="0"/>
              <a:t>AGENDA</a:t>
            </a:r>
          </a:p>
        </p:txBody>
      </p:sp>
      <p:sp>
        <p:nvSpPr>
          <p:cNvPr id="2" name="Text Placeholder 1">
            <a:extLst>
              <a:ext uri="{FF2B5EF4-FFF2-40B4-BE49-F238E27FC236}">
                <a16:creationId xmlns:a16="http://schemas.microsoft.com/office/drawing/2014/main" id="{7B4C1058-9D40-673A-498A-A866874661FB}"/>
              </a:ext>
            </a:extLst>
          </p:cNvPr>
          <p:cNvSpPr>
            <a:spLocks noGrp="1"/>
          </p:cNvSpPr>
          <p:nvPr>
            <p:ph idx="1"/>
          </p:nvPr>
        </p:nvSpPr>
        <p:spPr/>
        <p:txBody>
          <a:bodyPr/>
          <a:lstStyle/>
          <a:p>
            <a:r>
              <a:rPr lang="en-GB" sz="1800" dirty="0"/>
              <a:t>Overview on the weight and amount of fraudulent transactions</a:t>
            </a:r>
          </a:p>
          <a:p>
            <a:r>
              <a:rPr lang="en-GB" sz="1800" dirty="0"/>
              <a:t>Choice of target</a:t>
            </a:r>
          </a:p>
          <a:p>
            <a:r>
              <a:rPr lang="en-GB" sz="1800" dirty="0"/>
              <a:t>Categorical variables</a:t>
            </a:r>
          </a:p>
          <a:p>
            <a:r>
              <a:rPr lang="en-GB" sz="1800" dirty="0"/>
              <a:t>Numeric transactions</a:t>
            </a:r>
          </a:p>
          <a:p>
            <a:r>
              <a:rPr lang="en-GB" sz="1800" dirty="0"/>
              <a:t>Logistic regression and treatment of imbalanced data</a:t>
            </a:r>
          </a:p>
          <a:p>
            <a:r>
              <a:rPr lang="en-GB" sz="1800" dirty="0"/>
              <a:t>Decision Tree and Random Forest</a:t>
            </a:r>
          </a:p>
          <a:p>
            <a:r>
              <a:rPr lang="en-GB" sz="1800" dirty="0"/>
              <a:t>Conclusion and next steps</a:t>
            </a:r>
          </a:p>
          <a:p>
            <a:endParaRPr lang="en-GB" dirty="0"/>
          </a:p>
        </p:txBody>
      </p:sp>
    </p:spTree>
    <p:extLst>
      <p:ext uri="{BB962C8B-B14F-4D97-AF65-F5344CB8AC3E}">
        <p14:creationId xmlns:p14="http://schemas.microsoft.com/office/powerpoint/2010/main" val="1199945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E8B1DF9-FE66-1567-3B4D-ACC0B85E7456}"/>
              </a:ext>
            </a:extLst>
          </p:cNvPr>
          <p:cNvSpPr>
            <a:spLocks noGrp="1"/>
          </p:cNvSpPr>
          <p:nvPr>
            <p:ph type="title"/>
          </p:nvPr>
        </p:nvSpPr>
        <p:spPr/>
        <p:txBody>
          <a:bodyPr/>
          <a:lstStyle/>
          <a:p>
            <a:r>
              <a:rPr lang="en-GB" sz="3600" dirty="0"/>
              <a:t>Overview on fraudulent transactions</a:t>
            </a:r>
          </a:p>
        </p:txBody>
      </p:sp>
      <p:sp>
        <p:nvSpPr>
          <p:cNvPr id="18" name="Text Placeholder 17">
            <a:extLst>
              <a:ext uri="{FF2B5EF4-FFF2-40B4-BE49-F238E27FC236}">
                <a16:creationId xmlns:a16="http://schemas.microsoft.com/office/drawing/2014/main" id="{4F4AA4D4-D833-FD6D-724B-DE4B0E43A584}"/>
              </a:ext>
            </a:extLst>
          </p:cNvPr>
          <p:cNvSpPr>
            <a:spLocks noGrp="1"/>
          </p:cNvSpPr>
          <p:nvPr>
            <p:ph idx="1"/>
          </p:nvPr>
        </p:nvSpPr>
        <p:spPr>
          <a:xfrm>
            <a:off x="787284" y="1513461"/>
            <a:ext cx="6715991" cy="4351338"/>
          </a:xfrm>
        </p:spPr>
        <p:txBody>
          <a:bodyPr wrap="square">
            <a:noAutofit/>
          </a:bodyPr>
          <a:lstStyle/>
          <a:p>
            <a:pPr algn="l" fontAlgn="base"/>
            <a:r>
              <a:rPr lang="en-GB" sz="1600" b="0" i="0" dirty="0">
                <a:solidFill>
                  <a:srgbClr val="202214"/>
                </a:solidFill>
                <a:effectLst/>
                <a:latin typeface="Inter"/>
              </a:rPr>
              <a:t>During </a:t>
            </a:r>
            <a:r>
              <a:rPr lang="en-GB" sz="1600" dirty="0">
                <a:solidFill>
                  <a:srgbClr val="202214"/>
                </a:solidFill>
                <a:latin typeface="Inter"/>
              </a:rPr>
              <a:t>the</a:t>
            </a:r>
            <a:r>
              <a:rPr lang="en-GB" sz="1600" b="0" i="0" dirty="0">
                <a:solidFill>
                  <a:srgbClr val="202214"/>
                </a:solidFill>
                <a:effectLst/>
                <a:latin typeface="Inter"/>
              </a:rPr>
              <a:t> Exploratory Data Analysis (EDA) phase, </a:t>
            </a:r>
            <a:r>
              <a:rPr lang="en-GB" sz="1600" dirty="0">
                <a:solidFill>
                  <a:srgbClr val="202214"/>
                </a:solidFill>
                <a:latin typeface="Inter"/>
              </a:rPr>
              <a:t>we notice a fraud rate of 0.12% out of 6,362,620 transactions.</a:t>
            </a:r>
          </a:p>
        </p:txBody>
      </p:sp>
      <p:pic>
        <p:nvPicPr>
          <p:cNvPr id="3" name="Picture 2">
            <a:extLst>
              <a:ext uri="{FF2B5EF4-FFF2-40B4-BE49-F238E27FC236}">
                <a16:creationId xmlns:a16="http://schemas.microsoft.com/office/drawing/2014/main" id="{87EADC37-918D-BAB9-D2ED-859D8A06C51F}"/>
              </a:ext>
            </a:extLst>
          </p:cNvPr>
          <p:cNvPicPr>
            <a:picLocks noChangeAspect="1"/>
          </p:cNvPicPr>
          <p:nvPr/>
        </p:nvPicPr>
        <p:blipFill>
          <a:blip r:embed="rId3"/>
          <a:stretch>
            <a:fillRect/>
          </a:stretch>
        </p:blipFill>
        <p:spPr>
          <a:xfrm>
            <a:off x="8135524" y="1098773"/>
            <a:ext cx="1800000" cy="1011750"/>
          </a:xfrm>
          <a:prstGeom prst="rect">
            <a:avLst/>
          </a:prstGeom>
          <a:ln>
            <a:solidFill>
              <a:srgbClr val="002060"/>
            </a:solidFill>
          </a:ln>
        </p:spPr>
      </p:pic>
      <p:sp>
        <p:nvSpPr>
          <p:cNvPr id="11" name="Arrow: Right 10">
            <a:extLst>
              <a:ext uri="{FF2B5EF4-FFF2-40B4-BE49-F238E27FC236}">
                <a16:creationId xmlns:a16="http://schemas.microsoft.com/office/drawing/2014/main" id="{8865E29B-009D-E0ED-78D0-8A844A529DA1}"/>
              </a:ext>
            </a:extLst>
          </p:cNvPr>
          <p:cNvSpPr/>
          <p:nvPr/>
        </p:nvSpPr>
        <p:spPr>
          <a:xfrm>
            <a:off x="7091407" y="1809294"/>
            <a:ext cx="1044117" cy="1554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D047BF28-BD9D-B8EC-0F73-50B6D4BA2CCC}"/>
              </a:ext>
            </a:extLst>
          </p:cNvPr>
          <p:cNvPicPr>
            <a:picLocks noChangeAspect="1"/>
          </p:cNvPicPr>
          <p:nvPr/>
        </p:nvPicPr>
        <p:blipFill rotWithShape="1">
          <a:blip r:embed="rId4"/>
          <a:srcRect r="73371"/>
          <a:stretch/>
        </p:blipFill>
        <p:spPr>
          <a:xfrm>
            <a:off x="1276724" y="2889997"/>
            <a:ext cx="1395356" cy="1536849"/>
          </a:xfrm>
          <a:prstGeom prst="rect">
            <a:avLst/>
          </a:prstGeom>
          <a:solidFill>
            <a:schemeClr val="tx2"/>
          </a:solidFill>
          <a:ln w="25400">
            <a:solidFill>
              <a:schemeClr val="accent1"/>
            </a:solidFill>
          </a:ln>
        </p:spPr>
      </p:pic>
      <p:pic>
        <p:nvPicPr>
          <p:cNvPr id="13" name="Picture 12">
            <a:extLst>
              <a:ext uri="{FF2B5EF4-FFF2-40B4-BE49-F238E27FC236}">
                <a16:creationId xmlns:a16="http://schemas.microsoft.com/office/drawing/2014/main" id="{6114F21E-908E-9E52-34CF-0559AB6CB12D}"/>
              </a:ext>
            </a:extLst>
          </p:cNvPr>
          <p:cNvPicPr>
            <a:picLocks noChangeAspect="1"/>
          </p:cNvPicPr>
          <p:nvPr/>
        </p:nvPicPr>
        <p:blipFill rotWithShape="1">
          <a:blip r:embed="rId5"/>
          <a:srcRect l="-1" r="73138"/>
          <a:stretch/>
        </p:blipFill>
        <p:spPr>
          <a:xfrm>
            <a:off x="2827742" y="2889997"/>
            <a:ext cx="1317538" cy="1536848"/>
          </a:xfrm>
          <a:prstGeom prst="rect">
            <a:avLst/>
          </a:prstGeom>
          <a:solidFill>
            <a:schemeClr val="tx2"/>
          </a:solidFill>
          <a:ln w="25400">
            <a:solidFill>
              <a:schemeClr val="accent1"/>
            </a:solidFill>
          </a:ln>
        </p:spPr>
      </p:pic>
      <p:sp>
        <p:nvSpPr>
          <p:cNvPr id="16" name="Rectangle 15">
            <a:extLst>
              <a:ext uri="{FF2B5EF4-FFF2-40B4-BE49-F238E27FC236}">
                <a16:creationId xmlns:a16="http://schemas.microsoft.com/office/drawing/2014/main" id="{803EE7A6-605D-C572-5B40-556BA3750E64}"/>
              </a:ext>
            </a:extLst>
          </p:cNvPr>
          <p:cNvSpPr/>
          <p:nvPr/>
        </p:nvSpPr>
        <p:spPr>
          <a:xfrm>
            <a:off x="1246244" y="2652700"/>
            <a:ext cx="1440000" cy="299693"/>
          </a:xfrm>
          <a:prstGeom prst="rect">
            <a:avLst/>
          </a:prstGeom>
          <a:solidFill>
            <a:schemeClr val="tx2"/>
          </a:solid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dirty="0"/>
              <a:t>All transactions</a:t>
            </a:r>
          </a:p>
        </p:txBody>
      </p:sp>
      <p:sp>
        <p:nvSpPr>
          <p:cNvPr id="17" name="Rectangle 16">
            <a:extLst>
              <a:ext uri="{FF2B5EF4-FFF2-40B4-BE49-F238E27FC236}">
                <a16:creationId xmlns:a16="http://schemas.microsoft.com/office/drawing/2014/main" id="{93B3D77D-01FD-F168-01AF-28D362542767}"/>
              </a:ext>
            </a:extLst>
          </p:cNvPr>
          <p:cNvSpPr/>
          <p:nvPr/>
        </p:nvSpPr>
        <p:spPr>
          <a:xfrm>
            <a:off x="2797262" y="2658546"/>
            <a:ext cx="1368000" cy="288000"/>
          </a:xfrm>
          <a:prstGeom prst="rect">
            <a:avLst/>
          </a:prstGeom>
          <a:solidFill>
            <a:schemeClr val="tx2"/>
          </a:solid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dirty="0"/>
              <a:t>Fraud transactions</a:t>
            </a:r>
          </a:p>
        </p:txBody>
      </p:sp>
      <p:sp>
        <p:nvSpPr>
          <p:cNvPr id="19" name="Text Placeholder 17">
            <a:extLst>
              <a:ext uri="{FF2B5EF4-FFF2-40B4-BE49-F238E27FC236}">
                <a16:creationId xmlns:a16="http://schemas.microsoft.com/office/drawing/2014/main" id="{AB120031-D2C8-1B72-F69D-0E4241A54B22}"/>
              </a:ext>
            </a:extLst>
          </p:cNvPr>
          <p:cNvSpPr txBox="1">
            <a:spLocks/>
          </p:cNvSpPr>
          <p:nvPr/>
        </p:nvSpPr>
        <p:spPr>
          <a:xfrm>
            <a:off x="849837" y="2302262"/>
            <a:ext cx="9880278" cy="299693"/>
          </a:xfrm>
          <a:prstGeom prst="rect">
            <a:avLst/>
          </a:prstGeom>
        </p:spPr>
        <p:txBody>
          <a:bodyPr vert="horz" wrap="square" lIns="91440" tIns="45720" rIns="91440" bIns="45720" rtlCol="0" anchor="t">
            <a:noAutofit/>
          </a:bodyPr>
          <a:lstStyle>
            <a:lvl1pPr marL="285750" indent="-285750" algn="l" defTabSz="914400" rtl="0" eaLnBrk="1" latinLnBrk="0" hangingPunct="1">
              <a:lnSpc>
                <a:spcPct val="90000"/>
              </a:lnSpc>
              <a:spcBef>
                <a:spcPts val="600"/>
              </a:spcBef>
              <a:buClr>
                <a:srgbClr val="C00000"/>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720000" indent="-1800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buClrTx/>
            </a:pPr>
            <a:r>
              <a:rPr lang="en-GB" sz="1600" dirty="0">
                <a:solidFill>
                  <a:srgbClr val="202214"/>
                </a:solidFill>
                <a:latin typeface="Inter"/>
              </a:rPr>
              <a:t>The amount of a fraudulent transaction is different in scale compared to non-fraudulent transactions.</a:t>
            </a:r>
            <a:endParaRPr lang="en-GB" sz="2200" dirty="0">
              <a:solidFill>
                <a:srgbClr val="202214"/>
              </a:solidFill>
              <a:latin typeface="Inter"/>
            </a:endParaRPr>
          </a:p>
        </p:txBody>
      </p:sp>
      <p:sp>
        <p:nvSpPr>
          <p:cNvPr id="21" name="Rectangle 20">
            <a:extLst>
              <a:ext uri="{FF2B5EF4-FFF2-40B4-BE49-F238E27FC236}">
                <a16:creationId xmlns:a16="http://schemas.microsoft.com/office/drawing/2014/main" id="{2ABAD04B-5511-3425-7D0F-BA3927DCB5BC}"/>
              </a:ext>
            </a:extLst>
          </p:cNvPr>
          <p:cNvSpPr/>
          <p:nvPr/>
        </p:nvSpPr>
        <p:spPr>
          <a:xfrm>
            <a:off x="1751784" y="2999365"/>
            <a:ext cx="316591" cy="14173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E69FD1EA-9ACA-26C2-A33A-FAFA34634829}"/>
              </a:ext>
            </a:extLst>
          </p:cNvPr>
          <p:cNvSpPr/>
          <p:nvPr/>
        </p:nvSpPr>
        <p:spPr>
          <a:xfrm>
            <a:off x="3322966" y="2999365"/>
            <a:ext cx="316591" cy="14173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a:extLst>
              <a:ext uri="{FF2B5EF4-FFF2-40B4-BE49-F238E27FC236}">
                <a16:creationId xmlns:a16="http://schemas.microsoft.com/office/drawing/2014/main" id="{C50FAC2E-C944-FD5C-0F11-2DA696A86C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5416" y="2948565"/>
            <a:ext cx="4788796" cy="3317016"/>
          </a:xfrm>
          <a:prstGeom prst="rect">
            <a:avLst/>
          </a:prstGeom>
          <a:solidFill>
            <a:schemeClr val="tx2"/>
          </a:solidFill>
          <a:ln w="25400">
            <a:solidFill>
              <a:schemeClr val="accent1"/>
            </a:solidFill>
          </a:ln>
        </p:spPr>
      </p:pic>
      <p:sp>
        <p:nvSpPr>
          <p:cNvPr id="24" name="Rectangle 23">
            <a:extLst>
              <a:ext uri="{FF2B5EF4-FFF2-40B4-BE49-F238E27FC236}">
                <a16:creationId xmlns:a16="http://schemas.microsoft.com/office/drawing/2014/main" id="{6203D50F-0110-D01A-86F6-1D41EE32D465}"/>
              </a:ext>
            </a:extLst>
          </p:cNvPr>
          <p:cNvSpPr/>
          <p:nvPr/>
        </p:nvSpPr>
        <p:spPr>
          <a:xfrm>
            <a:off x="6405025" y="2642070"/>
            <a:ext cx="4809116" cy="288000"/>
          </a:xfrm>
          <a:prstGeom prst="rect">
            <a:avLst/>
          </a:prstGeom>
          <a:solidFill>
            <a:schemeClr val="tx2"/>
          </a:solid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dirty="0"/>
              <a:t>Transactions below 208 000 without extreme values</a:t>
            </a:r>
          </a:p>
        </p:txBody>
      </p:sp>
      <p:sp>
        <p:nvSpPr>
          <p:cNvPr id="25" name="Rectangle: Rounded Corners 24">
            <a:extLst>
              <a:ext uri="{FF2B5EF4-FFF2-40B4-BE49-F238E27FC236}">
                <a16:creationId xmlns:a16="http://schemas.microsoft.com/office/drawing/2014/main" id="{5E1896F4-C6DE-B9EC-31A4-21A826F62D41}"/>
              </a:ext>
            </a:extLst>
          </p:cNvPr>
          <p:cNvSpPr/>
          <p:nvPr/>
        </p:nvSpPr>
        <p:spPr>
          <a:xfrm>
            <a:off x="1054971" y="4853341"/>
            <a:ext cx="5169172" cy="1412240"/>
          </a:xfrm>
          <a:prstGeom prst="roundRect">
            <a:avLst/>
          </a:prstGeom>
          <a:solidFill>
            <a:schemeClr val="bg2"/>
          </a:solidFill>
          <a:ln>
            <a:solidFill>
              <a:schemeClr val="bg2">
                <a:lumMod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spcBef>
                <a:spcPts val="600"/>
              </a:spcBef>
            </a:pPr>
            <a:r>
              <a:rPr lang="en-GB" sz="1400" dirty="0"/>
              <a:t>To avoid the Simpson's paradox, it is recommended to analyse different transaction amount categories separately. Otherwise, the amount variable may dominate the model, preventing other important variables from being selected in predicting fraud.</a:t>
            </a:r>
          </a:p>
        </p:txBody>
      </p:sp>
    </p:spTree>
    <p:extLst>
      <p:ext uri="{BB962C8B-B14F-4D97-AF65-F5344CB8AC3E}">
        <p14:creationId xmlns:p14="http://schemas.microsoft.com/office/powerpoint/2010/main" val="3611076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4F4AA4D4-D833-FD6D-724B-DE4B0E43A584}"/>
              </a:ext>
            </a:extLst>
          </p:cNvPr>
          <p:cNvSpPr>
            <a:spLocks noGrp="1"/>
          </p:cNvSpPr>
          <p:nvPr>
            <p:ph type="body" sz="quarter" idx="21"/>
          </p:nvPr>
        </p:nvSpPr>
        <p:spPr>
          <a:xfrm>
            <a:off x="884240" y="1779999"/>
            <a:ext cx="6788364" cy="4197720"/>
          </a:xfrm>
        </p:spPr>
        <p:txBody>
          <a:bodyPr wrap="square">
            <a:noAutofit/>
          </a:bodyPr>
          <a:lstStyle/>
          <a:p>
            <a:pPr algn="l" fontAlgn="base"/>
            <a:r>
              <a:rPr lang="en-GB" sz="1600" b="0" i="0" dirty="0">
                <a:solidFill>
                  <a:srgbClr val="202214"/>
                </a:solidFill>
                <a:effectLst/>
                <a:latin typeface="Inter"/>
              </a:rPr>
              <a:t>During the Exploratory Data Analysis (EDA) phase, </a:t>
            </a:r>
            <a:r>
              <a:rPr lang="en-GB" sz="1600" dirty="0">
                <a:solidFill>
                  <a:srgbClr val="202214"/>
                </a:solidFill>
                <a:latin typeface="Inter"/>
              </a:rPr>
              <a:t>we notice a fraud rate of 0.12% out of 6,362,620 transactions.</a:t>
            </a:r>
          </a:p>
          <a:p>
            <a:pPr algn="l" fontAlgn="base"/>
            <a:endParaRPr lang="en-GB" sz="1600" dirty="0">
              <a:solidFill>
                <a:srgbClr val="202214"/>
              </a:solidFill>
              <a:latin typeface="Inter"/>
            </a:endParaRPr>
          </a:p>
          <a:p>
            <a:pPr algn="l" fontAlgn="base"/>
            <a:r>
              <a:rPr lang="en-GB" sz="1600" dirty="0">
                <a:solidFill>
                  <a:srgbClr val="202214"/>
                </a:solidFill>
                <a:latin typeface="Inter"/>
              </a:rPr>
              <a:t>We build a new fraud indicators:</a:t>
            </a:r>
          </a:p>
          <a:p>
            <a:pPr lvl="1" fontAlgn="base"/>
            <a:r>
              <a:rPr lang="en-GB" sz="1600" dirty="0">
                <a:solidFill>
                  <a:srgbClr val="202214"/>
                </a:solidFill>
                <a:latin typeface="Inter"/>
              </a:rPr>
              <a:t>Fraud take place only on transfer and cash-out transactions and the population exclude therefore other types of transactions: new fraud rate is of 29.6%</a:t>
            </a:r>
          </a:p>
          <a:p>
            <a:pPr lvl="1" fontAlgn="base"/>
            <a:endParaRPr lang="en-GB" sz="1600" dirty="0">
              <a:solidFill>
                <a:srgbClr val="202214"/>
              </a:solidFill>
              <a:latin typeface="Inter"/>
            </a:endParaRPr>
          </a:p>
          <a:p>
            <a:pPr lvl="1" fontAlgn="base"/>
            <a:r>
              <a:rPr lang="en-GB" sz="1600" b="1" dirty="0">
                <a:solidFill>
                  <a:schemeClr val="accent5">
                    <a:lumMod val="75000"/>
                  </a:schemeClr>
                </a:solidFill>
                <a:latin typeface="Inter"/>
              </a:rPr>
              <a:t>We decide to start with small transactions of less than 10K to validate our methodology</a:t>
            </a:r>
            <a:r>
              <a:rPr lang="en-GB" sz="1600" dirty="0">
                <a:solidFill>
                  <a:srgbClr val="202214"/>
                </a:solidFill>
                <a:latin typeface="Inter"/>
              </a:rPr>
              <a:t>. </a:t>
            </a:r>
          </a:p>
          <a:p>
            <a:pPr lvl="1" fontAlgn="base"/>
            <a:endParaRPr lang="en-GB" sz="1600" dirty="0">
              <a:solidFill>
                <a:srgbClr val="202214"/>
              </a:solidFill>
              <a:latin typeface="Inter"/>
            </a:endParaRPr>
          </a:p>
        </p:txBody>
      </p:sp>
      <p:sp>
        <p:nvSpPr>
          <p:cNvPr id="10" name="Title 9">
            <a:extLst>
              <a:ext uri="{FF2B5EF4-FFF2-40B4-BE49-F238E27FC236}">
                <a16:creationId xmlns:a16="http://schemas.microsoft.com/office/drawing/2014/main" id="{9E8B1DF9-FE66-1567-3B4D-ACC0B85E7456}"/>
              </a:ext>
            </a:extLst>
          </p:cNvPr>
          <p:cNvSpPr>
            <a:spLocks noGrp="1"/>
          </p:cNvSpPr>
          <p:nvPr>
            <p:ph type="title"/>
          </p:nvPr>
        </p:nvSpPr>
        <p:spPr>
          <a:xfrm>
            <a:off x="884240" y="584689"/>
            <a:ext cx="10585450" cy="594137"/>
          </a:xfrm>
        </p:spPr>
        <p:txBody>
          <a:bodyPr/>
          <a:lstStyle/>
          <a:p>
            <a:r>
              <a:rPr lang="en-GB" sz="3600" dirty="0"/>
              <a:t>Choice of target</a:t>
            </a:r>
          </a:p>
        </p:txBody>
      </p:sp>
      <p:pic>
        <p:nvPicPr>
          <p:cNvPr id="3" name="Picture 2">
            <a:extLst>
              <a:ext uri="{FF2B5EF4-FFF2-40B4-BE49-F238E27FC236}">
                <a16:creationId xmlns:a16="http://schemas.microsoft.com/office/drawing/2014/main" id="{87EADC37-918D-BAB9-D2ED-859D8A06C51F}"/>
              </a:ext>
            </a:extLst>
          </p:cNvPr>
          <p:cNvPicPr>
            <a:picLocks noChangeAspect="1"/>
          </p:cNvPicPr>
          <p:nvPr/>
        </p:nvPicPr>
        <p:blipFill>
          <a:blip r:embed="rId3"/>
          <a:stretch>
            <a:fillRect/>
          </a:stretch>
        </p:blipFill>
        <p:spPr>
          <a:xfrm>
            <a:off x="8716722" y="1574992"/>
            <a:ext cx="1800000" cy="1011750"/>
          </a:xfrm>
          <a:prstGeom prst="rect">
            <a:avLst/>
          </a:prstGeom>
          <a:ln>
            <a:solidFill>
              <a:srgbClr val="002060"/>
            </a:solidFill>
          </a:ln>
        </p:spPr>
      </p:pic>
      <p:pic>
        <p:nvPicPr>
          <p:cNvPr id="9" name="Picture 8">
            <a:extLst>
              <a:ext uri="{FF2B5EF4-FFF2-40B4-BE49-F238E27FC236}">
                <a16:creationId xmlns:a16="http://schemas.microsoft.com/office/drawing/2014/main" id="{7A299656-8561-F9A6-827E-AF26E777B5A9}"/>
              </a:ext>
            </a:extLst>
          </p:cNvPr>
          <p:cNvPicPr>
            <a:picLocks noChangeAspect="1"/>
          </p:cNvPicPr>
          <p:nvPr/>
        </p:nvPicPr>
        <p:blipFill>
          <a:blip r:embed="rId4"/>
          <a:stretch>
            <a:fillRect/>
          </a:stretch>
        </p:blipFill>
        <p:spPr>
          <a:xfrm>
            <a:off x="8716722" y="2779663"/>
            <a:ext cx="1800000" cy="948750"/>
          </a:xfrm>
          <a:prstGeom prst="rect">
            <a:avLst/>
          </a:prstGeom>
          <a:ln>
            <a:solidFill>
              <a:srgbClr val="002060"/>
            </a:solidFill>
          </a:ln>
        </p:spPr>
      </p:pic>
      <p:sp>
        <p:nvSpPr>
          <p:cNvPr id="11" name="Arrow: Right 10">
            <a:extLst>
              <a:ext uri="{FF2B5EF4-FFF2-40B4-BE49-F238E27FC236}">
                <a16:creationId xmlns:a16="http://schemas.microsoft.com/office/drawing/2014/main" id="{8865E29B-009D-E0ED-78D0-8A844A529DA1}"/>
              </a:ext>
            </a:extLst>
          </p:cNvPr>
          <p:cNvSpPr/>
          <p:nvPr/>
        </p:nvSpPr>
        <p:spPr>
          <a:xfrm>
            <a:off x="7672605" y="2080867"/>
            <a:ext cx="1044117" cy="1554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rrow: Right 11">
            <a:extLst>
              <a:ext uri="{FF2B5EF4-FFF2-40B4-BE49-F238E27FC236}">
                <a16:creationId xmlns:a16="http://schemas.microsoft.com/office/drawing/2014/main" id="{4B1415DE-BCF5-F744-53E5-E180728F56FF}"/>
              </a:ext>
            </a:extLst>
          </p:cNvPr>
          <p:cNvSpPr/>
          <p:nvPr/>
        </p:nvSpPr>
        <p:spPr>
          <a:xfrm>
            <a:off x="7672605" y="3259313"/>
            <a:ext cx="1044117" cy="1554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Picture 13">
            <a:extLst>
              <a:ext uri="{FF2B5EF4-FFF2-40B4-BE49-F238E27FC236}">
                <a16:creationId xmlns:a16="http://schemas.microsoft.com/office/drawing/2014/main" id="{6E399C87-1422-551E-B4FB-2ADBA4EB3C4E}"/>
              </a:ext>
            </a:extLst>
          </p:cNvPr>
          <p:cNvPicPr>
            <a:picLocks noChangeAspect="1"/>
          </p:cNvPicPr>
          <p:nvPr/>
        </p:nvPicPr>
        <p:blipFill>
          <a:blip r:embed="rId5"/>
          <a:stretch>
            <a:fillRect/>
          </a:stretch>
        </p:blipFill>
        <p:spPr>
          <a:xfrm>
            <a:off x="8716721" y="3926609"/>
            <a:ext cx="1800000" cy="948750"/>
          </a:xfrm>
          <a:prstGeom prst="rect">
            <a:avLst/>
          </a:prstGeom>
          <a:ln>
            <a:solidFill>
              <a:srgbClr val="002060"/>
            </a:solidFill>
          </a:ln>
        </p:spPr>
      </p:pic>
      <p:sp>
        <p:nvSpPr>
          <p:cNvPr id="15" name="Arrow: Right 14">
            <a:extLst>
              <a:ext uri="{FF2B5EF4-FFF2-40B4-BE49-F238E27FC236}">
                <a16:creationId xmlns:a16="http://schemas.microsoft.com/office/drawing/2014/main" id="{7D33E464-67AF-B535-1D7C-C298EE667838}"/>
              </a:ext>
            </a:extLst>
          </p:cNvPr>
          <p:cNvSpPr/>
          <p:nvPr/>
        </p:nvSpPr>
        <p:spPr>
          <a:xfrm>
            <a:off x="7672604" y="4211985"/>
            <a:ext cx="1044117" cy="19340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9091C8CC-E258-0955-1A92-D9D8658DAF40}"/>
              </a:ext>
            </a:extLst>
          </p:cNvPr>
          <p:cNvSpPr txBox="1"/>
          <p:nvPr/>
        </p:nvSpPr>
        <p:spPr>
          <a:xfrm>
            <a:off x="670212" y="5283008"/>
            <a:ext cx="10105159" cy="369332"/>
          </a:xfrm>
          <a:prstGeom prst="rect">
            <a:avLst/>
          </a:prstGeom>
          <a:noFill/>
        </p:spPr>
        <p:txBody>
          <a:bodyPr wrap="square">
            <a:spAutoFit/>
          </a:bodyPr>
          <a:lstStyle/>
          <a:p>
            <a:pPr marL="457200" lvl="1" indent="0" fontAlgn="base">
              <a:buNone/>
            </a:pPr>
            <a:r>
              <a:rPr lang="en-GB" sz="1800" b="1" dirty="0">
                <a:solidFill>
                  <a:srgbClr val="202214"/>
                </a:solidFill>
                <a:latin typeface="Inter"/>
              </a:rPr>
              <a:t>Note: With a 0.32% of fraud, imbalanced data will have to be tackled before running any model</a:t>
            </a:r>
          </a:p>
        </p:txBody>
      </p:sp>
    </p:spTree>
    <p:extLst>
      <p:ext uri="{BB962C8B-B14F-4D97-AF65-F5344CB8AC3E}">
        <p14:creationId xmlns:p14="http://schemas.microsoft.com/office/powerpoint/2010/main" val="1484949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F31BC0D0-274D-B354-8E13-7003435A8C9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t="3028"/>
          <a:stretch/>
        </p:blipFill>
        <p:spPr bwMode="auto">
          <a:xfrm>
            <a:off x="7939194" y="1654748"/>
            <a:ext cx="3718661" cy="3893149"/>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a:extLst>
              <a:ext uri="{FF2B5EF4-FFF2-40B4-BE49-F238E27FC236}">
                <a16:creationId xmlns:a16="http://schemas.microsoft.com/office/drawing/2014/main" id="{ED9BEF2D-CF2A-91F1-85F8-61F6519AFC19}"/>
              </a:ext>
            </a:extLst>
          </p:cNvPr>
          <p:cNvSpPr>
            <a:spLocks noGrp="1"/>
          </p:cNvSpPr>
          <p:nvPr>
            <p:ph type="body" sz="quarter" idx="21"/>
          </p:nvPr>
        </p:nvSpPr>
        <p:spPr>
          <a:xfrm>
            <a:off x="812575" y="1431887"/>
            <a:ext cx="6800432" cy="3678668"/>
          </a:xfrm>
        </p:spPr>
        <p:txBody>
          <a:bodyPr/>
          <a:lstStyle/>
          <a:p>
            <a:pPr marL="0" indent="0">
              <a:buNone/>
            </a:pPr>
            <a:r>
              <a:rPr lang="en-GB" dirty="0"/>
              <a:t>With origin and destination account numbers, we can identify if accounts have been involved in multiple fraudulent transactions, either by being charged or by receiving money.</a:t>
            </a:r>
          </a:p>
        </p:txBody>
      </p:sp>
      <p:sp>
        <p:nvSpPr>
          <p:cNvPr id="3" name="Title 2">
            <a:extLst>
              <a:ext uri="{FF2B5EF4-FFF2-40B4-BE49-F238E27FC236}">
                <a16:creationId xmlns:a16="http://schemas.microsoft.com/office/drawing/2014/main" id="{7A252252-24B9-B186-B145-5F9C48C17985}"/>
              </a:ext>
            </a:extLst>
          </p:cNvPr>
          <p:cNvSpPr>
            <a:spLocks noGrp="1"/>
          </p:cNvSpPr>
          <p:nvPr>
            <p:ph type="title"/>
          </p:nvPr>
        </p:nvSpPr>
        <p:spPr>
          <a:xfrm>
            <a:off x="874713" y="560692"/>
            <a:ext cx="10585450" cy="594137"/>
          </a:xfrm>
        </p:spPr>
        <p:txBody>
          <a:bodyPr/>
          <a:lstStyle/>
          <a:p>
            <a:r>
              <a:rPr lang="en-GB" sz="3600" dirty="0"/>
              <a:t>Categorical variables</a:t>
            </a:r>
          </a:p>
        </p:txBody>
      </p:sp>
      <p:grpSp>
        <p:nvGrpSpPr>
          <p:cNvPr id="15" name="Group 14">
            <a:extLst>
              <a:ext uri="{FF2B5EF4-FFF2-40B4-BE49-F238E27FC236}">
                <a16:creationId xmlns:a16="http://schemas.microsoft.com/office/drawing/2014/main" id="{ED79A354-9E9B-A09A-E333-377949155AD3}"/>
              </a:ext>
            </a:extLst>
          </p:cNvPr>
          <p:cNvGrpSpPr/>
          <p:nvPr/>
        </p:nvGrpSpPr>
        <p:grpSpPr>
          <a:xfrm>
            <a:off x="753787" y="2466298"/>
            <a:ext cx="6918007" cy="2557572"/>
            <a:chOff x="1482138" y="2491948"/>
            <a:chExt cx="8779779" cy="3155581"/>
          </a:xfrm>
        </p:grpSpPr>
        <p:pic>
          <p:nvPicPr>
            <p:cNvPr id="6" name="Picture 5">
              <a:extLst>
                <a:ext uri="{FF2B5EF4-FFF2-40B4-BE49-F238E27FC236}">
                  <a16:creationId xmlns:a16="http://schemas.microsoft.com/office/drawing/2014/main" id="{1749FC13-6576-0CBC-9D94-D1A0304C81EB}"/>
                </a:ext>
              </a:extLst>
            </p:cNvPr>
            <p:cNvPicPr>
              <a:picLocks noChangeAspect="1"/>
            </p:cNvPicPr>
            <p:nvPr/>
          </p:nvPicPr>
          <p:blipFill rotWithShape="1">
            <a:blip r:embed="rId5"/>
            <a:srcRect b="4802"/>
            <a:stretch/>
          </p:blipFill>
          <p:spPr>
            <a:xfrm>
              <a:off x="1482138" y="2491948"/>
              <a:ext cx="8779779" cy="2966720"/>
            </a:xfrm>
            <a:prstGeom prst="rect">
              <a:avLst/>
            </a:prstGeom>
          </p:spPr>
        </p:pic>
        <p:sp>
          <p:nvSpPr>
            <p:cNvPr id="8" name="TextBox 7">
              <a:extLst>
                <a:ext uri="{FF2B5EF4-FFF2-40B4-BE49-F238E27FC236}">
                  <a16:creationId xmlns:a16="http://schemas.microsoft.com/office/drawing/2014/main" id="{40635C17-DB08-4819-7081-F826F3E4E71F}"/>
                </a:ext>
              </a:extLst>
            </p:cNvPr>
            <p:cNvSpPr txBox="1"/>
            <p:nvPr/>
          </p:nvSpPr>
          <p:spPr>
            <a:xfrm>
              <a:off x="2361299" y="5303589"/>
              <a:ext cx="3155581" cy="276999"/>
            </a:xfrm>
            <a:prstGeom prst="rect">
              <a:avLst/>
            </a:prstGeom>
            <a:solidFill>
              <a:schemeClr val="bg1"/>
            </a:solidFill>
          </p:spPr>
          <p:txBody>
            <a:bodyPr wrap="square">
              <a:spAutoFit/>
            </a:bodyPr>
            <a:lstStyle/>
            <a:p>
              <a:pPr algn="ctr"/>
              <a:r>
                <a:rPr lang="en-GB" sz="1200" dirty="0">
                  <a:solidFill>
                    <a:schemeClr val="bg2">
                      <a:lumMod val="25000"/>
                    </a:schemeClr>
                  </a:solidFill>
                </a:rPr>
                <a:t>Origin account involved twice (nameOrig2)</a:t>
              </a:r>
            </a:p>
          </p:txBody>
        </p:sp>
        <p:sp>
          <p:nvSpPr>
            <p:cNvPr id="9" name="TextBox 8">
              <a:extLst>
                <a:ext uri="{FF2B5EF4-FFF2-40B4-BE49-F238E27FC236}">
                  <a16:creationId xmlns:a16="http://schemas.microsoft.com/office/drawing/2014/main" id="{695629F9-19DD-6F3C-C3D2-103AC0F55ADF}"/>
                </a:ext>
              </a:extLst>
            </p:cNvPr>
            <p:cNvSpPr txBox="1"/>
            <p:nvPr/>
          </p:nvSpPr>
          <p:spPr>
            <a:xfrm>
              <a:off x="4474579" y="5151321"/>
              <a:ext cx="727341" cy="180000"/>
            </a:xfrm>
            <a:prstGeom prst="rect">
              <a:avLst/>
            </a:prstGeom>
            <a:solidFill>
              <a:schemeClr val="bg1"/>
            </a:solidFill>
          </p:spPr>
          <p:txBody>
            <a:bodyPr wrap="square" anchor="ctr" anchorCtr="0">
              <a:spAutoFit/>
            </a:bodyPr>
            <a:lstStyle/>
            <a:p>
              <a:pPr algn="ctr"/>
              <a:r>
                <a:rPr lang="en-GB" sz="1200" dirty="0">
                  <a:solidFill>
                    <a:schemeClr val="bg2">
                      <a:lumMod val="25000"/>
                    </a:schemeClr>
                  </a:solidFill>
                </a:rPr>
                <a:t>Yes</a:t>
              </a:r>
            </a:p>
          </p:txBody>
        </p:sp>
        <p:sp>
          <p:nvSpPr>
            <p:cNvPr id="10" name="TextBox 9">
              <a:extLst>
                <a:ext uri="{FF2B5EF4-FFF2-40B4-BE49-F238E27FC236}">
                  <a16:creationId xmlns:a16="http://schemas.microsoft.com/office/drawing/2014/main" id="{3F7619A7-5FA0-B481-EDDF-9B6BF63D0277}"/>
                </a:ext>
              </a:extLst>
            </p:cNvPr>
            <p:cNvSpPr txBox="1"/>
            <p:nvPr/>
          </p:nvSpPr>
          <p:spPr>
            <a:xfrm>
              <a:off x="2614688" y="5155609"/>
              <a:ext cx="727341" cy="180000"/>
            </a:xfrm>
            <a:prstGeom prst="rect">
              <a:avLst/>
            </a:prstGeom>
            <a:solidFill>
              <a:schemeClr val="bg1"/>
            </a:solidFill>
          </p:spPr>
          <p:txBody>
            <a:bodyPr wrap="square" anchor="ctr" anchorCtr="0">
              <a:spAutoFit/>
            </a:bodyPr>
            <a:lstStyle/>
            <a:p>
              <a:pPr algn="ctr"/>
              <a:r>
                <a:rPr lang="en-GB" sz="1200" dirty="0">
                  <a:solidFill>
                    <a:schemeClr val="bg2">
                      <a:lumMod val="25000"/>
                    </a:schemeClr>
                  </a:solidFill>
                </a:rPr>
                <a:t>No</a:t>
              </a:r>
            </a:p>
          </p:txBody>
        </p:sp>
        <p:sp>
          <p:nvSpPr>
            <p:cNvPr id="11" name="TextBox 10">
              <a:extLst>
                <a:ext uri="{FF2B5EF4-FFF2-40B4-BE49-F238E27FC236}">
                  <a16:creationId xmlns:a16="http://schemas.microsoft.com/office/drawing/2014/main" id="{C306875E-5F00-7F18-EFE5-3B450EC8B93C}"/>
                </a:ext>
              </a:extLst>
            </p:cNvPr>
            <p:cNvSpPr txBox="1"/>
            <p:nvPr/>
          </p:nvSpPr>
          <p:spPr>
            <a:xfrm>
              <a:off x="8807235" y="5123589"/>
              <a:ext cx="727341" cy="180000"/>
            </a:xfrm>
            <a:prstGeom prst="rect">
              <a:avLst/>
            </a:prstGeom>
            <a:solidFill>
              <a:schemeClr val="bg1"/>
            </a:solidFill>
          </p:spPr>
          <p:txBody>
            <a:bodyPr wrap="square" anchor="ctr" anchorCtr="0">
              <a:spAutoFit/>
            </a:bodyPr>
            <a:lstStyle/>
            <a:p>
              <a:pPr algn="ctr"/>
              <a:r>
                <a:rPr lang="en-GB" sz="1200" dirty="0">
                  <a:solidFill>
                    <a:schemeClr val="bg2">
                      <a:lumMod val="25000"/>
                    </a:schemeClr>
                  </a:solidFill>
                </a:rPr>
                <a:t>Yes</a:t>
              </a:r>
            </a:p>
          </p:txBody>
        </p:sp>
        <p:sp>
          <p:nvSpPr>
            <p:cNvPr id="12" name="TextBox 11">
              <a:extLst>
                <a:ext uri="{FF2B5EF4-FFF2-40B4-BE49-F238E27FC236}">
                  <a16:creationId xmlns:a16="http://schemas.microsoft.com/office/drawing/2014/main" id="{F2104D8C-EDA0-B022-50C0-E87EA29C9882}"/>
                </a:ext>
              </a:extLst>
            </p:cNvPr>
            <p:cNvSpPr txBox="1"/>
            <p:nvPr/>
          </p:nvSpPr>
          <p:spPr>
            <a:xfrm>
              <a:off x="6947344" y="5127877"/>
              <a:ext cx="727341" cy="180000"/>
            </a:xfrm>
            <a:prstGeom prst="rect">
              <a:avLst/>
            </a:prstGeom>
            <a:solidFill>
              <a:schemeClr val="bg1"/>
            </a:solidFill>
          </p:spPr>
          <p:txBody>
            <a:bodyPr wrap="square" anchor="ctr" anchorCtr="0">
              <a:spAutoFit/>
            </a:bodyPr>
            <a:lstStyle/>
            <a:p>
              <a:pPr algn="ctr"/>
              <a:r>
                <a:rPr lang="en-GB" sz="1200" dirty="0">
                  <a:solidFill>
                    <a:schemeClr val="bg2">
                      <a:lumMod val="25000"/>
                    </a:schemeClr>
                  </a:solidFill>
                </a:rPr>
                <a:t>No</a:t>
              </a:r>
            </a:p>
          </p:txBody>
        </p:sp>
        <p:sp>
          <p:nvSpPr>
            <p:cNvPr id="13" name="TextBox 12">
              <a:extLst>
                <a:ext uri="{FF2B5EF4-FFF2-40B4-BE49-F238E27FC236}">
                  <a16:creationId xmlns:a16="http://schemas.microsoft.com/office/drawing/2014/main" id="{3694038E-205E-CA5E-7215-B21F697C6292}"/>
                </a:ext>
              </a:extLst>
            </p:cNvPr>
            <p:cNvSpPr txBox="1"/>
            <p:nvPr/>
          </p:nvSpPr>
          <p:spPr>
            <a:xfrm>
              <a:off x="6439074" y="5303588"/>
              <a:ext cx="3645347" cy="276999"/>
            </a:xfrm>
            <a:prstGeom prst="rect">
              <a:avLst/>
            </a:prstGeom>
            <a:solidFill>
              <a:schemeClr val="bg1"/>
            </a:solidFill>
          </p:spPr>
          <p:txBody>
            <a:bodyPr wrap="square">
              <a:spAutoFit/>
            </a:bodyPr>
            <a:lstStyle/>
            <a:p>
              <a:pPr algn="ctr"/>
              <a:r>
                <a:rPr lang="en-GB" sz="1200" dirty="0">
                  <a:solidFill>
                    <a:schemeClr val="bg2">
                      <a:lumMod val="25000"/>
                    </a:schemeClr>
                  </a:solidFill>
                </a:rPr>
                <a:t>Destination account involved twice (nameDest2)</a:t>
              </a:r>
            </a:p>
          </p:txBody>
        </p:sp>
        <p:sp>
          <p:nvSpPr>
            <p:cNvPr id="14" name="TextBox 13">
              <a:extLst>
                <a:ext uri="{FF2B5EF4-FFF2-40B4-BE49-F238E27FC236}">
                  <a16:creationId xmlns:a16="http://schemas.microsoft.com/office/drawing/2014/main" id="{8EEDB119-DC16-C37A-9A26-526F2A27B96A}"/>
                </a:ext>
              </a:extLst>
            </p:cNvPr>
            <p:cNvSpPr txBox="1"/>
            <p:nvPr/>
          </p:nvSpPr>
          <p:spPr>
            <a:xfrm rot="16200000">
              <a:off x="95164" y="3931239"/>
              <a:ext cx="3155581" cy="276999"/>
            </a:xfrm>
            <a:prstGeom prst="rect">
              <a:avLst/>
            </a:prstGeom>
            <a:solidFill>
              <a:schemeClr val="bg1"/>
            </a:solidFill>
          </p:spPr>
          <p:txBody>
            <a:bodyPr wrap="square">
              <a:spAutoFit/>
            </a:bodyPr>
            <a:lstStyle/>
            <a:p>
              <a:pPr algn="ctr"/>
              <a:r>
                <a:rPr lang="en-GB" sz="1200" dirty="0">
                  <a:solidFill>
                    <a:schemeClr val="bg2">
                      <a:lumMod val="25000"/>
                    </a:schemeClr>
                  </a:solidFill>
                </a:rPr>
                <a:t>Volume of transactions</a:t>
              </a:r>
            </a:p>
          </p:txBody>
        </p:sp>
      </p:grpSp>
      <p:sp>
        <p:nvSpPr>
          <p:cNvPr id="16" name="Rectangle: Rounded Corners 15">
            <a:extLst>
              <a:ext uri="{FF2B5EF4-FFF2-40B4-BE49-F238E27FC236}">
                <a16:creationId xmlns:a16="http://schemas.microsoft.com/office/drawing/2014/main" id="{90CD5B30-CFFB-E7F1-ABD4-AC0E0AB3D3C5}"/>
              </a:ext>
            </a:extLst>
          </p:cNvPr>
          <p:cNvSpPr/>
          <p:nvPr/>
        </p:nvSpPr>
        <p:spPr>
          <a:xfrm>
            <a:off x="874713" y="5613818"/>
            <a:ext cx="10537926" cy="808205"/>
          </a:xfrm>
          <a:prstGeom prst="roundRect">
            <a:avLst/>
          </a:prstGeom>
          <a:solidFill>
            <a:schemeClr val="bg2"/>
          </a:solidFill>
          <a:ln>
            <a:solidFill>
              <a:schemeClr val="bg2">
                <a:lumMod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spcBef>
                <a:spcPts val="600"/>
              </a:spcBef>
            </a:pPr>
            <a:r>
              <a:rPr lang="en-GB" sz="1400" dirty="0"/>
              <a:t>We will add nameDest2 (Destination account involved twice) in our model while deleting nameOrig2 and the exact account numbers: A 0.5 correlation indicates a moderate positive relationship. While not very strong, it may suggest the feature explains some of the variance in the dependent variable. </a:t>
            </a:r>
          </a:p>
        </p:txBody>
      </p:sp>
      <p:cxnSp>
        <p:nvCxnSpPr>
          <p:cNvPr id="18" name="Straight Connector 17">
            <a:extLst>
              <a:ext uri="{FF2B5EF4-FFF2-40B4-BE49-F238E27FC236}">
                <a16:creationId xmlns:a16="http://schemas.microsoft.com/office/drawing/2014/main" id="{8D0E5C2E-ED17-C543-8C3C-E742D2F161D1}"/>
              </a:ext>
            </a:extLst>
          </p:cNvPr>
          <p:cNvCxnSpPr>
            <a:cxnSpLocks/>
          </p:cNvCxnSpPr>
          <p:nvPr/>
        </p:nvCxnSpPr>
        <p:spPr>
          <a:xfrm>
            <a:off x="7799337" y="1514523"/>
            <a:ext cx="0" cy="3828954"/>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2EF6CC22-2E60-9B0A-03D7-B317D1637094}"/>
              </a:ext>
            </a:extLst>
          </p:cNvPr>
          <p:cNvSpPr txBox="1"/>
          <p:nvPr/>
        </p:nvSpPr>
        <p:spPr>
          <a:xfrm>
            <a:off x="8029711" y="1244181"/>
            <a:ext cx="3034529" cy="430887"/>
          </a:xfrm>
          <a:prstGeom prst="rect">
            <a:avLst/>
          </a:prstGeom>
          <a:solidFill>
            <a:schemeClr val="bg1"/>
          </a:solidFill>
        </p:spPr>
        <p:txBody>
          <a:bodyPr wrap="square">
            <a:spAutoFit/>
          </a:bodyPr>
          <a:lstStyle/>
          <a:p>
            <a:pPr algn="ctr"/>
            <a:r>
              <a:rPr lang="en-GB" sz="1100" dirty="0">
                <a:solidFill>
                  <a:schemeClr val="bg2">
                    <a:lumMod val="25000"/>
                  </a:schemeClr>
                </a:solidFill>
              </a:rPr>
              <a:t>Correlation matrix for the involvement of origin and destination accounts with fraud</a:t>
            </a:r>
          </a:p>
        </p:txBody>
      </p:sp>
    </p:spTree>
    <p:extLst>
      <p:ext uri="{BB962C8B-B14F-4D97-AF65-F5344CB8AC3E}">
        <p14:creationId xmlns:p14="http://schemas.microsoft.com/office/powerpoint/2010/main" val="3636896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4F4AA4D4-D833-FD6D-724B-DE4B0E43A584}"/>
              </a:ext>
            </a:extLst>
          </p:cNvPr>
          <p:cNvSpPr>
            <a:spLocks noGrp="1"/>
          </p:cNvSpPr>
          <p:nvPr>
            <p:ph type="body" sz="quarter" idx="21"/>
          </p:nvPr>
        </p:nvSpPr>
        <p:spPr>
          <a:xfrm>
            <a:off x="762000" y="1779999"/>
            <a:ext cx="10312400" cy="4197720"/>
          </a:xfrm>
        </p:spPr>
        <p:txBody>
          <a:bodyPr wrap="square">
            <a:noAutofit/>
          </a:bodyPr>
          <a:lstStyle/>
          <a:p>
            <a:pPr fontAlgn="base"/>
            <a:r>
              <a:rPr lang="en-GB" sz="1400" dirty="0">
                <a:solidFill>
                  <a:srgbClr val="202214"/>
                </a:solidFill>
                <a:latin typeface="Inter"/>
              </a:rPr>
              <a:t>We transform the variable step to have a good overview of the influence of time on fraud:</a:t>
            </a:r>
          </a:p>
        </p:txBody>
      </p:sp>
      <p:sp>
        <p:nvSpPr>
          <p:cNvPr id="10" name="Title 9">
            <a:extLst>
              <a:ext uri="{FF2B5EF4-FFF2-40B4-BE49-F238E27FC236}">
                <a16:creationId xmlns:a16="http://schemas.microsoft.com/office/drawing/2014/main" id="{9E8B1DF9-FE66-1567-3B4D-ACC0B85E7456}"/>
              </a:ext>
            </a:extLst>
          </p:cNvPr>
          <p:cNvSpPr>
            <a:spLocks noGrp="1"/>
          </p:cNvSpPr>
          <p:nvPr>
            <p:ph type="title"/>
          </p:nvPr>
        </p:nvSpPr>
        <p:spPr>
          <a:xfrm>
            <a:off x="874713" y="404813"/>
            <a:ext cx="10585450" cy="594137"/>
          </a:xfrm>
        </p:spPr>
        <p:txBody>
          <a:bodyPr/>
          <a:lstStyle/>
          <a:p>
            <a:r>
              <a:rPr lang="en-GB" sz="3600" dirty="0"/>
              <a:t>Numeric transactions 1/2</a:t>
            </a:r>
          </a:p>
        </p:txBody>
      </p:sp>
      <p:sp>
        <p:nvSpPr>
          <p:cNvPr id="6" name="Text Placeholder 5">
            <a:extLst>
              <a:ext uri="{FF2B5EF4-FFF2-40B4-BE49-F238E27FC236}">
                <a16:creationId xmlns:a16="http://schemas.microsoft.com/office/drawing/2014/main" id="{336BDD00-2558-1C4B-B899-02F068E0273A}"/>
              </a:ext>
            </a:extLst>
          </p:cNvPr>
          <p:cNvSpPr>
            <a:spLocks noGrp="1"/>
          </p:cNvSpPr>
          <p:nvPr>
            <p:ph type="body" sz="quarter" idx="24"/>
          </p:nvPr>
        </p:nvSpPr>
        <p:spPr>
          <a:xfrm>
            <a:off x="874713" y="980880"/>
            <a:ext cx="10585450" cy="369332"/>
          </a:xfrm>
        </p:spPr>
        <p:txBody>
          <a:bodyPr/>
          <a:lstStyle/>
          <a:p>
            <a:pPr marL="0" indent="0">
              <a:buNone/>
            </a:pPr>
            <a:r>
              <a:rPr lang="en-GB" dirty="0"/>
              <a:t>Variable step representing time</a:t>
            </a:r>
          </a:p>
        </p:txBody>
      </p:sp>
      <p:pic>
        <p:nvPicPr>
          <p:cNvPr id="3074" name="Picture 2">
            <a:extLst>
              <a:ext uri="{FF2B5EF4-FFF2-40B4-BE49-F238E27FC236}">
                <a16:creationId xmlns:a16="http://schemas.microsoft.com/office/drawing/2014/main" id="{F84CAAF3-0833-C8A7-EEB7-6C5413523A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237" y="2401733"/>
            <a:ext cx="4443874" cy="2469524"/>
          </a:xfrm>
          <a:prstGeom prst="rect">
            <a:avLst/>
          </a:prstGeom>
          <a:solidFill>
            <a:schemeClr val="tx2"/>
          </a:solidFill>
          <a:ln w="25400">
            <a:solidFill>
              <a:schemeClr val="accent1"/>
            </a:solidFill>
          </a:ln>
        </p:spPr>
      </p:pic>
      <p:pic>
        <p:nvPicPr>
          <p:cNvPr id="3076" name="Picture 4">
            <a:extLst>
              <a:ext uri="{FF2B5EF4-FFF2-40B4-BE49-F238E27FC236}">
                <a16:creationId xmlns:a16="http://schemas.microsoft.com/office/drawing/2014/main" id="{395AC8CF-DCE3-D7F8-E685-7B42C4C5AB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0689" y="2349979"/>
            <a:ext cx="4588857" cy="2521278"/>
          </a:xfrm>
          <a:prstGeom prst="rect">
            <a:avLst/>
          </a:prstGeom>
          <a:solidFill>
            <a:schemeClr val="tx2"/>
          </a:solidFill>
          <a:ln w="25400">
            <a:solidFill>
              <a:schemeClr val="accent1"/>
            </a:solidFill>
          </a:ln>
        </p:spPr>
      </p:pic>
      <p:sp>
        <p:nvSpPr>
          <p:cNvPr id="2" name="Rectangle: Rounded Corners 1">
            <a:extLst>
              <a:ext uri="{FF2B5EF4-FFF2-40B4-BE49-F238E27FC236}">
                <a16:creationId xmlns:a16="http://schemas.microsoft.com/office/drawing/2014/main" id="{13C1A921-655F-46EA-DE59-4D40DF670411}"/>
              </a:ext>
            </a:extLst>
          </p:cNvPr>
          <p:cNvSpPr/>
          <p:nvPr/>
        </p:nvSpPr>
        <p:spPr>
          <a:xfrm>
            <a:off x="922237" y="5407467"/>
            <a:ext cx="10537926" cy="724620"/>
          </a:xfrm>
          <a:prstGeom prst="roundRect">
            <a:avLst/>
          </a:prstGeom>
          <a:solidFill>
            <a:schemeClr val="bg2"/>
          </a:solidFill>
          <a:ln>
            <a:solidFill>
              <a:schemeClr val="bg2">
                <a:lumMod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spcBef>
                <a:spcPts val="600"/>
              </a:spcBef>
            </a:pPr>
            <a:r>
              <a:rPr lang="en-GB" sz="1400" dirty="0"/>
              <a:t>Fraudulent transactions tend to occur later in the month on average and later in the day (around 3 PM instead of midday). They also tend to involve slightly smaller amounts. All criteria are put in place to try to make them unnoticed!</a:t>
            </a:r>
          </a:p>
        </p:txBody>
      </p:sp>
    </p:spTree>
    <p:extLst>
      <p:ext uri="{BB962C8B-B14F-4D97-AF65-F5344CB8AC3E}">
        <p14:creationId xmlns:p14="http://schemas.microsoft.com/office/powerpoint/2010/main" val="2352558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CF537D73-C957-2029-6072-6E4BC41BAB13}"/>
              </a:ext>
            </a:extLst>
          </p:cNvPr>
          <p:cNvSpPr>
            <a:spLocks noGrp="1"/>
          </p:cNvSpPr>
          <p:nvPr>
            <p:ph type="body" sz="quarter" idx="21"/>
          </p:nvPr>
        </p:nvSpPr>
        <p:spPr>
          <a:xfrm>
            <a:off x="802959" y="1681848"/>
            <a:ext cx="5577521" cy="3678668"/>
          </a:xfrm>
        </p:spPr>
        <p:txBody>
          <a:bodyPr/>
          <a:lstStyle/>
          <a:p>
            <a:pPr marL="0" indent="0">
              <a:buNone/>
            </a:pPr>
            <a:r>
              <a:rPr lang="en-GB" dirty="0"/>
              <a:t>On small transactions of less than 10K, fraudulent transactions are still of a lower amount in average:</a:t>
            </a:r>
          </a:p>
        </p:txBody>
      </p:sp>
      <p:sp>
        <p:nvSpPr>
          <p:cNvPr id="10" name="Title 9">
            <a:extLst>
              <a:ext uri="{FF2B5EF4-FFF2-40B4-BE49-F238E27FC236}">
                <a16:creationId xmlns:a16="http://schemas.microsoft.com/office/drawing/2014/main" id="{9E8B1DF9-FE66-1567-3B4D-ACC0B85E7456}"/>
              </a:ext>
            </a:extLst>
          </p:cNvPr>
          <p:cNvSpPr>
            <a:spLocks noGrp="1"/>
          </p:cNvSpPr>
          <p:nvPr>
            <p:ph type="title"/>
          </p:nvPr>
        </p:nvSpPr>
        <p:spPr>
          <a:xfrm>
            <a:off x="874713" y="404813"/>
            <a:ext cx="10585450" cy="594137"/>
          </a:xfrm>
        </p:spPr>
        <p:txBody>
          <a:bodyPr/>
          <a:lstStyle/>
          <a:p>
            <a:r>
              <a:rPr lang="en-GB" sz="3600" dirty="0"/>
              <a:t>Numeric transactions 2/2</a:t>
            </a:r>
          </a:p>
        </p:txBody>
      </p:sp>
      <p:sp>
        <p:nvSpPr>
          <p:cNvPr id="6" name="Text Placeholder 5">
            <a:extLst>
              <a:ext uri="{FF2B5EF4-FFF2-40B4-BE49-F238E27FC236}">
                <a16:creationId xmlns:a16="http://schemas.microsoft.com/office/drawing/2014/main" id="{336BDD00-2558-1C4B-B899-02F068E0273A}"/>
              </a:ext>
            </a:extLst>
          </p:cNvPr>
          <p:cNvSpPr>
            <a:spLocks noGrp="1"/>
          </p:cNvSpPr>
          <p:nvPr>
            <p:ph type="body" sz="quarter" idx="24"/>
          </p:nvPr>
        </p:nvSpPr>
        <p:spPr>
          <a:xfrm>
            <a:off x="874713" y="980880"/>
            <a:ext cx="10585450" cy="369332"/>
          </a:xfrm>
        </p:spPr>
        <p:txBody>
          <a:bodyPr/>
          <a:lstStyle/>
          <a:p>
            <a:pPr marL="0" indent="0">
              <a:buNone/>
            </a:pPr>
            <a:r>
              <a:rPr lang="en-GB" dirty="0"/>
              <a:t>Amount of the transaction and on balances</a:t>
            </a:r>
          </a:p>
        </p:txBody>
      </p:sp>
      <p:pic>
        <p:nvPicPr>
          <p:cNvPr id="3078" name="Picture 6">
            <a:extLst>
              <a:ext uri="{FF2B5EF4-FFF2-40B4-BE49-F238E27FC236}">
                <a16:creationId xmlns:a16="http://schemas.microsoft.com/office/drawing/2014/main" id="{CBB88B1C-55D5-F783-297C-1BC5DDAE08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9193" y="2349579"/>
            <a:ext cx="5028247" cy="2826573"/>
          </a:xfrm>
          <a:prstGeom prst="rect">
            <a:avLst/>
          </a:prstGeom>
          <a:solidFill>
            <a:schemeClr val="tx2"/>
          </a:solidFill>
          <a:ln w="25400">
            <a:solidFill>
              <a:schemeClr val="accent1"/>
            </a:solidFill>
          </a:ln>
        </p:spPr>
      </p:pic>
      <p:sp>
        <p:nvSpPr>
          <p:cNvPr id="8" name="Rectangle: Rounded Corners 7">
            <a:extLst>
              <a:ext uri="{FF2B5EF4-FFF2-40B4-BE49-F238E27FC236}">
                <a16:creationId xmlns:a16="http://schemas.microsoft.com/office/drawing/2014/main" id="{BC73F46D-DB6A-9726-F525-BD7552BE2B4C}"/>
              </a:ext>
            </a:extLst>
          </p:cNvPr>
          <p:cNvSpPr/>
          <p:nvPr/>
        </p:nvSpPr>
        <p:spPr>
          <a:xfrm>
            <a:off x="874713" y="5328699"/>
            <a:ext cx="6034826" cy="1040927"/>
          </a:xfrm>
          <a:prstGeom prst="roundRect">
            <a:avLst/>
          </a:prstGeom>
          <a:solidFill>
            <a:schemeClr val="bg2"/>
          </a:solidFill>
          <a:ln>
            <a:solidFill>
              <a:schemeClr val="bg2">
                <a:lumMod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spcBef>
                <a:spcPts val="600"/>
              </a:spcBef>
            </a:pPr>
            <a:r>
              <a:rPr lang="en-GB" sz="1400" dirty="0"/>
              <a:t>We keep amount in our model even though it should be of little importance as we decided to focus on small transactions (low correlation).</a:t>
            </a:r>
          </a:p>
          <a:p>
            <a:pPr algn="ctr">
              <a:spcBef>
                <a:spcPts val="600"/>
              </a:spcBef>
            </a:pPr>
            <a:r>
              <a:rPr lang="en-GB" sz="1400" dirty="0"/>
              <a:t>Old and New balance origins as well as Old and New balance destinations are correlated. Only one of those metrics should be selected in each pair</a:t>
            </a:r>
          </a:p>
        </p:txBody>
      </p:sp>
      <p:grpSp>
        <p:nvGrpSpPr>
          <p:cNvPr id="11" name="Group 10">
            <a:extLst>
              <a:ext uri="{FF2B5EF4-FFF2-40B4-BE49-F238E27FC236}">
                <a16:creationId xmlns:a16="http://schemas.microsoft.com/office/drawing/2014/main" id="{20067952-DB36-1E86-9115-587F19335158}"/>
              </a:ext>
            </a:extLst>
          </p:cNvPr>
          <p:cNvGrpSpPr/>
          <p:nvPr/>
        </p:nvGrpSpPr>
        <p:grpSpPr>
          <a:xfrm>
            <a:off x="7183655" y="1004772"/>
            <a:ext cx="4276508" cy="5229130"/>
            <a:chOff x="7183655" y="1004772"/>
            <a:chExt cx="4276508" cy="5229130"/>
          </a:xfrm>
        </p:grpSpPr>
        <p:pic>
          <p:nvPicPr>
            <p:cNvPr id="4098" name="Picture 2">
              <a:extLst>
                <a:ext uri="{FF2B5EF4-FFF2-40B4-BE49-F238E27FC236}">
                  <a16:creationId xmlns:a16="http://schemas.microsoft.com/office/drawing/2014/main" id="{076D3615-DA60-C90B-3354-B67F51FA09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3655" y="1004772"/>
              <a:ext cx="4276508" cy="5229130"/>
            </a:xfrm>
            <a:prstGeom prst="rect">
              <a:avLst/>
            </a:prstGeom>
            <a:solidFill>
              <a:schemeClr val="tx2"/>
            </a:solidFill>
            <a:ln w="25400">
              <a:solidFill>
                <a:schemeClr val="accent1"/>
              </a:solidFill>
            </a:ln>
          </p:spPr>
        </p:pic>
        <p:sp>
          <p:nvSpPr>
            <p:cNvPr id="9" name="TextBox 8">
              <a:extLst>
                <a:ext uri="{FF2B5EF4-FFF2-40B4-BE49-F238E27FC236}">
                  <a16:creationId xmlns:a16="http://schemas.microsoft.com/office/drawing/2014/main" id="{EC1A6EBC-5EC2-3D05-BF07-4EE6CE09E479}"/>
                </a:ext>
              </a:extLst>
            </p:cNvPr>
            <p:cNvSpPr txBox="1"/>
            <p:nvPr/>
          </p:nvSpPr>
          <p:spPr>
            <a:xfrm>
              <a:off x="7684271" y="1013478"/>
              <a:ext cx="3034529" cy="180000"/>
            </a:xfrm>
            <a:prstGeom prst="rect">
              <a:avLst/>
            </a:prstGeom>
            <a:solidFill>
              <a:schemeClr val="bg1"/>
            </a:solidFill>
          </p:spPr>
          <p:txBody>
            <a:bodyPr wrap="square" anchor="ctr" anchorCtr="0">
              <a:spAutoFit/>
            </a:bodyPr>
            <a:lstStyle/>
            <a:p>
              <a:pPr algn="ctr"/>
              <a:r>
                <a:rPr lang="en-GB" sz="1100" dirty="0">
                  <a:solidFill>
                    <a:schemeClr val="bg2">
                      <a:lumMod val="25000"/>
                    </a:schemeClr>
                  </a:solidFill>
                </a:rPr>
                <a:t>Correlation matrix for numeric variables</a:t>
              </a:r>
            </a:p>
          </p:txBody>
        </p:sp>
      </p:grpSp>
    </p:spTree>
    <p:extLst>
      <p:ext uri="{BB962C8B-B14F-4D97-AF65-F5344CB8AC3E}">
        <p14:creationId xmlns:p14="http://schemas.microsoft.com/office/powerpoint/2010/main" val="2987369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Placeholder 1">
            <a:extLst>
              <a:ext uri="{FF2B5EF4-FFF2-40B4-BE49-F238E27FC236}">
                <a16:creationId xmlns:a16="http://schemas.microsoft.com/office/drawing/2014/main" id="{ED6B76EC-4ED8-EF24-8842-82BF0AFA874A}"/>
              </a:ext>
            </a:extLst>
          </p:cNvPr>
          <p:cNvSpPr>
            <a:spLocks noGrp="1"/>
          </p:cNvSpPr>
          <p:nvPr>
            <p:ph type="body" sz="quarter" idx="21"/>
          </p:nvPr>
        </p:nvSpPr>
        <p:spPr>
          <a:xfrm>
            <a:off x="760203" y="1506251"/>
            <a:ext cx="4875504" cy="894349"/>
          </a:xfrm>
        </p:spPr>
        <p:txBody>
          <a:bodyPr>
            <a:normAutofit lnSpcReduction="10000"/>
          </a:bodyPr>
          <a:lstStyle/>
          <a:p>
            <a:pPr marL="0" indent="0">
              <a:lnSpc>
                <a:spcPct val="120000"/>
              </a:lnSpc>
              <a:buNone/>
            </a:pPr>
            <a:r>
              <a:rPr lang="en-GB" sz="1600" dirty="0"/>
              <a:t>The results of running a logistic regression on the whole population are inconclusive even though the accuracy of the training dataset is 0.99: </a:t>
            </a:r>
          </a:p>
        </p:txBody>
      </p:sp>
      <p:sp>
        <p:nvSpPr>
          <p:cNvPr id="10" name="Title 9">
            <a:extLst>
              <a:ext uri="{FF2B5EF4-FFF2-40B4-BE49-F238E27FC236}">
                <a16:creationId xmlns:a16="http://schemas.microsoft.com/office/drawing/2014/main" id="{9E8B1DF9-FE66-1567-3B4D-ACC0B85E7456}"/>
              </a:ext>
            </a:extLst>
          </p:cNvPr>
          <p:cNvSpPr>
            <a:spLocks noGrp="1"/>
          </p:cNvSpPr>
          <p:nvPr>
            <p:ph type="title"/>
          </p:nvPr>
        </p:nvSpPr>
        <p:spPr>
          <a:xfrm>
            <a:off x="874713" y="404813"/>
            <a:ext cx="10585450" cy="594137"/>
          </a:xfrm>
        </p:spPr>
        <p:txBody>
          <a:bodyPr/>
          <a:lstStyle/>
          <a:p>
            <a:r>
              <a:rPr lang="en-GB" sz="3600" dirty="0"/>
              <a:t>Logistic regression and treatment </a:t>
            </a:r>
            <a:r>
              <a:rPr lang="en-GB" sz="3600"/>
              <a:t>of imbalanced </a:t>
            </a:r>
            <a:r>
              <a:rPr lang="en-GB" sz="3600" dirty="0"/>
              <a:t>data</a:t>
            </a:r>
          </a:p>
        </p:txBody>
      </p:sp>
      <p:grpSp>
        <p:nvGrpSpPr>
          <p:cNvPr id="37" name="Group 36">
            <a:extLst>
              <a:ext uri="{FF2B5EF4-FFF2-40B4-BE49-F238E27FC236}">
                <a16:creationId xmlns:a16="http://schemas.microsoft.com/office/drawing/2014/main" id="{474F52EC-8568-692F-2624-61D159CA555C}"/>
              </a:ext>
            </a:extLst>
          </p:cNvPr>
          <p:cNvGrpSpPr/>
          <p:nvPr/>
        </p:nvGrpSpPr>
        <p:grpSpPr>
          <a:xfrm>
            <a:off x="5677451" y="1390322"/>
            <a:ext cx="6297351" cy="4919763"/>
            <a:chOff x="751839" y="1391426"/>
            <a:chExt cx="6297351" cy="4919763"/>
          </a:xfrm>
        </p:grpSpPr>
        <p:pic>
          <p:nvPicPr>
            <p:cNvPr id="35" name="Picture 34">
              <a:extLst>
                <a:ext uri="{FF2B5EF4-FFF2-40B4-BE49-F238E27FC236}">
                  <a16:creationId xmlns:a16="http://schemas.microsoft.com/office/drawing/2014/main" id="{1C44ACD7-2159-334C-8966-5BB019CDA5F1}"/>
                </a:ext>
              </a:extLst>
            </p:cNvPr>
            <p:cNvPicPr>
              <a:picLocks noChangeAspect="1"/>
            </p:cNvPicPr>
            <p:nvPr/>
          </p:nvPicPr>
          <p:blipFill rotWithShape="1">
            <a:blip r:embed="rId3"/>
            <a:srcRect r="24273" b="49238"/>
            <a:stretch/>
          </p:blipFill>
          <p:spPr>
            <a:xfrm>
              <a:off x="915211" y="1954530"/>
              <a:ext cx="3671388" cy="1247462"/>
            </a:xfrm>
            <a:prstGeom prst="rect">
              <a:avLst/>
            </a:prstGeom>
          </p:spPr>
        </p:pic>
        <p:pic>
          <p:nvPicPr>
            <p:cNvPr id="9" name="Picture 8">
              <a:extLst>
                <a:ext uri="{FF2B5EF4-FFF2-40B4-BE49-F238E27FC236}">
                  <a16:creationId xmlns:a16="http://schemas.microsoft.com/office/drawing/2014/main" id="{C2506097-4D73-AACD-44E5-76D652B30CC8}"/>
                </a:ext>
              </a:extLst>
            </p:cNvPr>
            <p:cNvPicPr>
              <a:picLocks noChangeAspect="1"/>
            </p:cNvPicPr>
            <p:nvPr/>
          </p:nvPicPr>
          <p:blipFill rotWithShape="1">
            <a:blip r:embed="rId4"/>
            <a:srcRect l="23751" t="36266" r="6786" b="48849"/>
            <a:stretch/>
          </p:blipFill>
          <p:spPr>
            <a:xfrm>
              <a:off x="846840" y="3429901"/>
              <a:ext cx="4711861" cy="1283013"/>
            </a:xfrm>
            <a:prstGeom prst="rect">
              <a:avLst/>
            </a:prstGeom>
          </p:spPr>
        </p:pic>
        <p:pic>
          <p:nvPicPr>
            <p:cNvPr id="11" name="Picture 10">
              <a:extLst>
                <a:ext uri="{FF2B5EF4-FFF2-40B4-BE49-F238E27FC236}">
                  <a16:creationId xmlns:a16="http://schemas.microsoft.com/office/drawing/2014/main" id="{871E60D4-61E5-B83C-407D-6A488F165917}"/>
                </a:ext>
              </a:extLst>
            </p:cNvPr>
            <p:cNvPicPr>
              <a:picLocks noChangeAspect="1"/>
            </p:cNvPicPr>
            <p:nvPr/>
          </p:nvPicPr>
          <p:blipFill rotWithShape="1">
            <a:blip r:embed="rId4"/>
            <a:srcRect l="23750" t="51151" r="39595" b="32395"/>
            <a:stretch/>
          </p:blipFill>
          <p:spPr>
            <a:xfrm>
              <a:off x="4358099" y="3460399"/>
              <a:ext cx="2486390" cy="1418251"/>
            </a:xfrm>
            <a:prstGeom prst="rect">
              <a:avLst/>
            </a:prstGeom>
          </p:spPr>
        </p:pic>
        <p:pic>
          <p:nvPicPr>
            <p:cNvPr id="12" name="Picture 11">
              <a:extLst>
                <a:ext uri="{FF2B5EF4-FFF2-40B4-BE49-F238E27FC236}">
                  <a16:creationId xmlns:a16="http://schemas.microsoft.com/office/drawing/2014/main" id="{4405D0D6-3FDA-A56F-C358-5A384AF36EBE}"/>
                </a:ext>
              </a:extLst>
            </p:cNvPr>
            <p:cNvPicPr>
              <a:picLocks noChangeAspect="1"/>
            </p:cNvPicPr>
            <p:nvPr/>
          </p:nvPicPr>
          <p:blipFill rotWithShape="1">
            <a:blip r:embed="rId4"/>
            <a:srcRect l="23750" t="69908" r="15160" b="15207"/>
            <a:stretch/>
          </p:blipFill>
          <p:spPr>
            <a:xfrm>
              <a:off x="751839" y="4935265"/>
              <a:ext cx="4143983" cy="1283014"/>
            </a:xfrm>
            <a:prstGeom prst="rect">
              <a:avLst/>
            </a:prstGeom>
          </p:spPr>
        </p:pic>
        <p:pic>
          <p:nvPicPr>
            <p:cNvPr id="13" name="Picture 12">
              <a:extLst>
                <a:ext uri="{FF2B5EF4-FFF2-40B4-BE49-F238E27FC236}">
                  <a16:creationId xmlns:a16="http://schemas.microsoft.com/office/drawing/2014/main" id="{DF87AF19-E6DB-5D0A-44BD-95FAE2B60EEC}"/>
                </a:ext>
              </a:extLst>
            </p:cNvPr>
            <p:cNvPicPr>
              <a:picLocks noChangeAspect="1"/>
            </p:cNvPicPr>
            <p:nvPr/>
          </p:nvPicPr>
          <p:blipFill rotWithShape="1">
            <a:blip r:embed="rId4"/>
            <a:srcRect l="23750" t="83903" r="34745"/>
            <a:stretch/>
          </p:blipFill>
          <p:spPr>
            <a:xfrm>
              <a:off x="4233774" y="4923635"/>
              <a:ext cx="2815416" cy="1387554"/>
            </a:xfrm>
            <a:prstGeom prst="rect">
              <a:avLst/>
            </a:prstGeom>
          </p:spPr>
        </p:pic>
        <p:cxnSp>
          <p:nvCxnSpPr>
            <p:cNvPr id="15" name="Straight Connector 14">
              <a:extLst>
                <a:ext uri="{FF2B5EF4-FFF2-40B4-BE49-F238E27FC236}">
                  <a16:creationId xmlns:a16="http://schemas.microsoft.com/office/drawing/2014/main" id="{3C555D33-E632-BCE6-C0E0-D20EBC87D5C8}"/>
                </a:ext>
              </a:extLst>
            </p:cNvPr>
            <p:cNvCxnSpPr>
              <a:cxnSpLocks/>
            </p:cNvCxnSpPr>
            <p:nvPr/>
          </p:nvCxnSpPr>
          <p:spPr>
            <a:xfrm>
              <a:off x="4322268" y="5212080"/>
              <a:ext cx="0" cy="1006199"/>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64B9B9AD-171B-1018-5150-15394C84DB15}"/>
                </a:ext>
              </a:extLst>
            </p:cNvPr>
            <p:cNvCxnSpPr>
              <a:cxnSpLocks/>
            </p:cNvCxnSpPr>
            <p:nvPr/>
          </p:nvCxnSpPr>
          <p:spPr>
            <a:xfrm>
              <a:off x="4326536" y="2152838"/>
              <a:ext cx="0" cy="1006199"/>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5F1DECBA-8D76-D6F8-5FB9-B92EA6EDD013}"/>
                </a:ext>
              </a:extLst>
            </p:cNvPr>
            <p:cNvCxnSpPr>
              <a:cxnSpLocks/>
            </p:cNvCxnSpPr>
            <p:nvPr/>
          </p:nvCxnSpPr>
          <p:spPr>
            <a:xfrm>
              <a:off x="4336696" y="3706715"/>
              <a:ext cx="0" cy="1006199"/>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D4A5BBB0-5C91-86FA-FFD1-EDDF5737F689}"/>
                </a:ext>
              </a:extLst>
            </p:cNvPr>
            <p:cNvCxnSpPr/>
            <p:nvPr/>
          </p:nvCxnSpPr>
          <p:spPr>
            <a:xfrm>
              <a:off x="1401100" y="3267341"/>
              <a:ext cx="4766338" cy="0"/>
            </a:xfrm>
            <a:prstGeom prst="line">
              <a:avLst/>
            </a:prstGeom>
            <a:ln w="9525"/>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8CE9BE3A-31EC-3F5E-CF16-C97C10997967}"/>
                </a:ext>
              </a:extLst>
            </p:cNvPr>
            <p:cNvCxnSpPr/>
            <p:nvPr/>
          </p:nvCxnSpPr>
          <p:spPr>
            <a:xfrm>
              <a:off x="1367674" y="4882995"/>
              <a:ext cx="4766338" cy="0"/>
            </a:xfrm>
            <a:prstGeom prst="line">
              <a:avLst/>
            </a:prstGeom>
            <a:ln w="9525"/>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1C76D05E-AED1-DB14-D325-D86FAC4ADF96}"/>
                </a:ext>
              </a:extLst>
            </p:cNvPr>
            <p:cNvSpPr/>
            <p:nvPr/>
          </p:nvSpPr>
          <p:spPr>
            <a:xfrm>
              <a:off x="961764" y="1391426"/>
              <a:ext cx="5469516" cy="299693"/>
            </a:xfrm>
            <a:prstGeom prst="rect">
              <a:avLst/>
            </a:prstGeom>
            <a:solidFill>
              <a:schemeClr val="tx2"/>
            </a:solid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dirty="0"/>
                <a:t>Logistic regression on sampled non-fraud transactions</a:t>
              </a:r>
            </a:p>
          </p:txBody>
        </p:sp>
        <p:sp>
          <p:nvSpPr>
            <p:cNvPr id="25" name="Rectangle 24">
              <a:extLst>
                <a:ext uri="{FF2B5EF4-FFF2-40B4-BE49-F238E27FC236}">
                  <a16:creationId xmlns:a16="http://schemas.microsoft.com/office/drawing/2014/main" id="{864F3BF8-A61C-C2CD-ECAB-93136BD71482}"/>
                </a:ext>
              </a:extLst>
            </p:cNvPr>
            <p:cNvSpPr/>
            <p:nvPr/>
          </p:nvSpPr>
          <p:spPr>
            <a:xfrm>
              <a:off x="961764" y="1708907"/>
              <a:ext cx="5469516" cy="24562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050" dirty="0"/>
                <a:t>All 278 fraud / 300 sampled non-Fraud transactions</a:t>
              </a:r>
            </a:p>
          </p:txBody>
        </p:sp>
        <p:sp>
          <p:nvSpPr>
            <p:cNvPr id="27" name="Rectangle 26">
              <a:extLst>
                <a:ext uri="{FF2B5EF4-FFF2-40B4-BE49-F238E27FC236}">
                  <a16:creationId xmlns:a16="http://schemas.microsoft.com/office/drawing/2014/main" id="{C6374C92-17B9-CEF2-9E9F-882A75862CC0}"/>
                </a:ext>
              </a:extLst>
            </p:cNvPr>
            <p:cNvSpPr/>
            <p:nvPr/>
          </p:nvSpPr>
          <p:spPr>
            <a:xfrm>
              <a:off x="961764" y="3211201"/>
              <a:ext cx="5469516" cy="24562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050" dirty="0"/>
                <a:t>All 278 fraud / 500 sampled non-Fraud transactions</a:t>
              </a:r>
            </a:p>
          </p:txBody>
        </p:sp>
        <p:sp>
          <p:nvSpPr>
            <p:cNvPr id="28" name="Rectangle 27">
              <a:extLst>
                <a:ext uri="{FF2B5EF4-FFF2-40B4-BE49-F238E27FC236}">
                  <a16:creationId xmlns:a16="http://schemas.microsoft.com/office/drawing/2014/main" id="{B389C7C6-F9E3-5386-CFFC-341BF267606E}"/>
                </a:ext>
              </a:extLst>
            </p:cNvPr>
            <p:cNvSpPr/>
            <p:nvPr/>
          </p:nvSpPr>
          <p:spPr>
            <a:xfrm>
              <a:off x="961764" y="4774586"/>
              <a:ext cx="5469516" cy="24562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050" dirty="0"/>
                <a:t>All 278 fraud / 1000 sampled non-Fraud transactions</a:t>
              </a:r>
            </a:p>
          </p:txBody>
        </p:sp>
        <p:sp>
          <p:nvSpPr>
            <p:cNvPr id="31" name="Rectangle: Rounded Corners 30">
              <a:extLst>
                <a:ext uri="{FF2B5EF4-FFF2-40B4-BE49-F238E27FC236}">
                  <a16:creationId xmlns:a16="http://schemas.microsoft.com/office/drawing/2014/main" id="{50339BB4-9BA8-DD23-FD5C-161EC1D0D66A}"/>
                </a:ext>
              </a:extLst>
            </p:cNvPr>
            <p:cNvSpPr/>
            <p:nvPr/>
          </p:nvSpPr>
          <p:spPr>
            <a:xfrm>
              <a:off x="1624204" y="2489200"/>
              <a:ext cx="2043558" cy="157499"/>
            </a:xfrm>
            <a:prstGeom prst="roundRect">
              <a:avLst/>
            </a:prstGeom>
            <a:noFill/>
            <a:ln w="1905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pic>
          <p:nvPicPr>
            <p:cNvPr id="36" name="Picture 35">
              <a:extLst>
                <a:ext uri="{FF2B5EF4-FFF2-40B4-BE49-F238E27FC236}">
                  <a16:creationId xmlns:a16="http://schemas.microsoft.com/office/drawing/2014/main" id="{D5FFA839-8406-398A-6385-614499EBB60A}"/>
                </a:ext>
              </a:extLst>
            </p:cNvPr>
            <p:cNvPicPr>
              <a:picLocks noChangeAspect="1"/>
            </p:cNvPicPr>
            <p:nvPr/>
          </p:nvPicPr>
          <p:blipFill rotWithShape="1">
            <a:blip r:embed="rId3"/>
            <a:srcRect l="1892" t="52894" r="49703"/>
            <a:stretch/>
          </p:blipFill>
          <p:spPr>
            <a:xfrm>
              <a:off x="4497684" y="2016579"/>
              <a:ext cx="2346805" cy="1157611"/>
            </a:xfrm>
            <a:prstGeom prst="rect">
              <a:avLst/>
            </a:prstGeom>
          </p:spPr>
        </p:pic>
      </p:grpSp>
      <p:sp>
        <p:nvSpPr>
          <p:cNvPr id="38" name="Rectangle: Rounded Corners 37">
            <a:extLst>
              <a:ext uri="{FF2B5EF4-FFF2-40B4-BE49-F238E27FC236}">
                <a16:creationId xmlns:a16="http://schemas.microsoft.com/office/drawing/2014/main" id="{90A4C007-12A4-91AF-E460-E5FA8FE6994A}"/>
              </a:ext>
            </a:extLst>
          </p:cNvPr>
          <p:cNvSpPr/>
          <p:nvPr/>
        </p:nvSpPr>
        <p:spPr>
          <a:xfrm>
            <a:off x="805802" y="4431061"/>
            <a:ext cx="4784306" cy="1283014"/>
          </a:xfrm>
          <a:prstGeom prst="roundRect">
            <a:avLst/>
          </a:prstGeom>
          <a:solidFill>
            <a:schemeClr val="bg2"/>
          </a:solidFill>
          <a:ln>
            <a:solidFill>
              <a:schemeClr val="bg2">
                <a:lumMod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spcBef>
                <a:spcPts val="600"/>
              </a:spcBef>
            </a:pPr>
            <a:r>
              <a:rPr lang="en-GB" sz="1400" dirty="0"/>
              <a:t>We chose the model with 300 sampled non fraud transactions as it has a good recall and f1-score. Another important point is that it takes into account more variables, there is less of an over-reliance on </a:t>
            </a:r>
            <a:r>
              <a:rPr lang="en-GB" sz="1400" dirty="0" err="1"/>
              <a:t>newbalanceOrig</a:t>
            </a:r>
            <a:r>
              <a:rPr lang="en-GB" sz="1400" dirty="0"/>
              <a:t>.</a:t>
            </a:r>
          </a:p>
        </p:txBody>
      </p:sp>
      <p:pic>
        <p:nvPicPr>
          <p:cNvPr id="44" name="Picture 43">
            <a:extLst>
              <a:ext uri="{FF2B5EF4-FFF2-40B4-BE49-F238E27FC236}">
                <a16:creationId xmlns:a16="http://schemas.microsoft.com/office/drawing/2014/main" id="{F46035A3-A2E3-757B-AB2D-1707E4D97AEA}"/>
              </a:ext>
            </a:extLst>
          </p:cNvPr>
          <p:cNvPicPr>
            <a:picLocks noChangeAspect="1"/>
          </p:cNvPicPr>
          <p:nvPr/>
        </p:nvPicPr>
        <p:blipFill>
          <a:blip r:embed="rId5"/>
          <a:stretch>
            <a:fillRect/>
          </a:stretch>
        </p:blipFill>
        <p:spPr>
          <a:xfrm>
            <a:off x="1479326" y="2723312"/>
            <a:ext cx="3781425" cy="1085850"/>
          </a:xfrm>
          <a:prstGeom prst="rect">
            <a:avLst/>
          </a:prstGeom>
        </p:spPr>
      </p:pic>
      <p:sp>
        <p:nvSpPr>
          <p:cNvPr id="45" name="Rectangle: Rounded Corners 44">
            <a:extLst>
              <a:ext uri="{FF2B5EF4-FFF2-40B4-BE49-F238E27FC236}">
                <a16:creationId xmlns:a16="http://schemas.microsoft.com/office/drawing/2014/main" id="{8453FEAA-924F-16B1-5C69-272C8421D068}"/>
              </a:ext>
            </a:extLst>
          </p:cNvPr>
          <p:cNvSpPr/>
          <p:nvPr/>
        </p:nvSpPr>
        <p:spPr>
          <a:xfrm>
            <a:off x="2025907" y="3095094"/>
            <a:ext cx="2043558" cy="157499"/>
          </a:xfrm>
          <a:prstGeom prst="roundRect">
            <a:avLst/>
          </a:prstGeom>
          <a:noFill/>
          <a:ln w="19050">
            <a:solidFill>
              <a:schemeClr val="tx2">
                <a:lumMod val="75000"/>
                <a:lumOff val="2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sp>
        <p:nvSpPr>
          <p:cNvPr id="46" name="Rectangle: Rounded Corners 45">
            <a:extLst>
              <a:ext uri="{FF2B5EF4-FFF2-40B4-BE49-F238E27FC236}">
                <a16:creationId xmlns:a16="http://schemas.microsoft.com/office/drawing/2014/main" id="{96EABE9F-D9BF-32B7-BE6A-0E9B7F6D3098}"/>
              </a:ext>
            </a:extLst>
          </p:cNvPr>
          <p:cNvSpPr/>
          <p:nvPr/>
        </p:nvSpPr>
        <p:spPr>
          <a:xfrm>
            <a:off x="6578576" y="4005015"/>
            <a:ext cx="2043558" cy="157499"/>
          </a:xfrm>
          <a:prstGeom prst="roundRect">
            <a:avLst/>
          </a:prstGeom>
          <a:noFill/>
          <a:ln w="19050">
            <a:solidFill>
              <a:schemeClr val="tx2">
                <a:lumMod val="75000"/>
                <a:lumOff val="2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sp>
        <p:nvSpPr>
          <p:cNvPr id="47" name="Rectangle: Rounded Corners 46">
            <a:extLst>
              <a:ext uri="{FF2B5EF4-FFF2-40B4-BE49-F238E27FC236}">
                <a16:creationId xmlns:a16="http://schemas.microsoft.com/office/drawing/2014/main" id="{DADE946B-1CB6-3B00-168E-B13CC0E17B09}"/>
              </a:ext>
            </a:extLst>
          </p:cNvPr>
          <p:cNvSpPr/>
          <p:nvPr/>
        </p:nvSpPr>
        <p:spPr>
          <a:xfrm>
            <a:off x="6506448" y="5486640"/>
            <a:ext cx="2043558" cy="157499"/>
          </a:xfrm>
          <a:prstGeom prst="roundRect">
            <a:avLst/>
          </a:prstGeom>
          <a:noFill/>
          <a:ln w="19050">
            <a:solidFill>
              <a:schemeClr val="tx2">
                <a:lumMod val="75000"/>
                <a:lumOff val="2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683688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1270</Words>
  <Application>Microsoft Office PowerPoint</Application>
  <PresentationFormat>Widescreen</PresentationFormat>
  <Paragraphs>100</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Aptos Display</vt:lpstr>
      <vt:lpstr>Arial</vt:lpstr>
      <vt:lpstr>Inter</vt:lpstr>
      <vt:lpstr>source-serif-pro</vt:lpstr>
      <vt:lpstr>Tahoma</vt:lpstr>
      <vt:lpstr>Office Theme</vt:lpstr>
      <vt:lpstr>11th July 2024 Clémence Grocholska</vt:lpstr>
      <vt:lpstr>Fraud Detection and Synthetic Data by PaySim</vt:lpstr>
      <vt:lpstr>AGENDA</vt:lpstr>
      <vt:lpstr>Overview on fraudulent transactions</vt:lpstr>
      <vt:lpstr>Choice of target</vt:lpstr>
      <vt:lpstr>Categorical variables</vt:lpstr>
      <vt:lpstr>Numeric transactions 1/2</vt:lpstr>
      <vt:lpstr>Numeric transactions 2/2</vt:lpstr>
      <vt:lpstr>Logistic regression and treatment of imbalanced data</vt:lpstr>
      <vt:lpstr>Decision Tree and Random Forest</vt:lpstr>
      <vt:lpstr>Conclusion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Clémence Grocholska</dc:creator>
  <cp:lastModifiedBy>Clémence Grocholska</cp:lastModifiedBy>
  <cp:revision>1</cp:revision>
  <dcterms:created xsi:type="dcterms:W3CDTF">2024-08-26T16:57:42Z</dcterms:created>
  <dcterms:modified xsi:type="dcterms:W3CDTF">2024-08-26T17:07:56Z</dcterms:modified>
</cp:coreProperties>
</file>