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7"/>
  </p:notesMasterIdLst>
  <p:sldIdLst>
    <p:sldId id="301" r:id="rId2"/>
    <p:sldId id="302" r:id="rId3"/>
    <p:sldId id="303" r:id="rId4"/>
    <p:sldId id="304" r:id="rId5"/>
    <p:sldId id="305" r:id="rId6"/>
    <p:sldId id="306" r:id="rId7"/>
    <p:sldId id="307" r:id="rId8"/>
    <p:sldId id="308" r:id="rId9"/>
    <p:sldId id="309" r:id="rId10"/>
    <p:sldId id="310"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51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200767a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200767a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200767ac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200767ac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200767ac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200767ac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200767ac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200767ac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200767ac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200767ac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200767ac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200767ac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200767ac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200767ac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200767ac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200767ac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200767ac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200767ac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200767ac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200767ac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1a8562b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1a8562b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200767ac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200767ac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00767ac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200767ac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200767ac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200767ac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200767ace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200767ac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200767ac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200767ac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200767ac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200767ac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00767ac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200767ac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00767ace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200767ac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200767ac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200767ac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200767ac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200767ac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1a8562b7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1a8562b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200767ac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6200767ac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200767ace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200767ac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200767ace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200767ac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200767a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200767a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200767ace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200767ace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200767a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200767a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200767ace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200767ace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200767ace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200767ace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200767ac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200767ac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6200767ace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6200767ace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1a8562b7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1a8562b7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200767a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6200767a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200767ac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200767ac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6200767ace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6200767ace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200767ace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200767ace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200767ac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6200767ac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6200767ac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6200767ac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1a8562b7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1a8562b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1a8562b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1a8562b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1a8562b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1a8562b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1a8562b7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1a8562b7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1a8562b7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1a8562b7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l.acm.org/citation.cfm?id=94545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l.acm.org/citation.cfm?id=132749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ocw.mit.edu/ans7870/6/6.006/s08/lecturenotes/files/t8.shakespeare.txt"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almetto.clemson.edu/"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s://hadoop.apache.org/docs/r3.0.0-alpha1/"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http://hortonworks.com/blog/apache-hadoop-yarn-concepts-and-application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0678-F26A-E54A-B6AB-2EC720526FDC}"/>
              </a:ext>
            </a:extLst>
          </p:cNvPr>
          <p:cNvSpPr>
            <a:spLocks noGrp="1"/>
          </p:cNvSpPr>
          <p:nvPr>
            <p:ph type="ctrTitle"/>
          </p:nvPr>
        </p:nvSpPr>
        <p:spPr/>
        <p:txBody>
          <a:bodyPr/>
          <a:lstStyle/>
          <a:p>
            <a:r>
              <a:rPr lang="en-US" dirty="0"/>
              <a:t>Introduction to Big Data Analytics using Python and Apache Spark</a:t>
            </a:r>
          </a:p>
        </p:txBody>
      </p:sp>
      <p:sp>
        <p:nvSpPr>
          <p:cNvPr id="4" name="Subtitle 3">
            <a:extLst>
              <a:ext uri="{FF2B5EF4-FFF2-40B4-BE49-F238E27FC236}">
                <a16:creationId xmlns:a16="http://schemas.microsoft.com/office/drawing/2014/main" id="{4F0332CA-665F-9D46-B77E-41F60E85B869}"/>
              </a:ext>
            </a:extLst>
          </p:cNvPr>
          <p:cNvSpPr>
            <a:spLocks noGrp="1"/>
          </p:cNvSpPr>
          <p:nvPr>
            <p:ph type="subTitle" idx="1"/>
          </p:nvPr>
        </p:nvSpPr>
        <p:spPr/>
        <p:txBody>
          <a:bodyPr/>
          <a:lstStyle/>
          <a:p>
            <a:r>
              <a:rPr lang="en-US" dirty="0"/>
              <a:t>Cyberinfrastructure and Technology Integration (CITI)</a:t>
            </a:r>
          </a:p>
          <a:p>
            <a:r>
              <a:rPr lang="en-US" dirty="0"/>
              <a:t>Clemson University</a:t>
            </a:r>
          </a:p>
        </p:txBody>
      </p:sp>
      <p:sp>
        <p:nvSpPr>
          <p:cNvPr id="3" name="Slide Number Placeholder 2">
            <a:extLst>
              <a:ext uri="{FF2B5EF4-FFF2-40B4-BE49-F238E27FC236}">
                <a16:creationId xmlns:a16="http://schemas.microsoft.com/office/drawing/2014/main" id="{4355F25E-C674-774A-9660-C17C193DC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extLst>
      <p:ext uri="{BB962C8B-B14F-4D97-AF65-F5344CB8AC3E}">
        <p14:creationId xmlns:p14="http://schemas.microsoft.com/office/powerpoint/2010/main" val="162252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1C64A-E566-294A-9956-DE6B10824D23}"/>
              </a:ext>
            </a:extLst>
          </p:cNvPr>
          <p:cNvSpPr>
            <a:spLocks noGrp="1"/>
          </p:cNvSpPr>
          <p:nvPr>
            <p:ph type="title"/>
          </p:nvPr>
        </p:nvSpPr>
        <p:spPr/>
        <p:txBody>
          <a:bodyPr/>
          <a:lstStyle/>
          <a:p>
            <a:r>
              <a:rPr lang="en-US" dirty="0"/>
              <a:t>Getting workshop materials (3)</a:t>
            </a:r>
          </a:p>
        </p:txBody>
      </p:sp>
      <p:sp>
        <p:nvSpPr>
          <p:cNvPr id="6" name="Text Placeholder 5">
            <a:extLst>
              <a:ext uri="{FF2B5EF4-FFF2-40B4-BE49-F238E27FC236}">
                <a16:creationId xmlns:a16="http://schemas.microsoft.com/office/drawing/2014/main" id="{CF3C4ACB-D4BD-0947-979F-5D67AA7E067F}"/>
              </a:ext>
            </a:extLst>
          </p:cNvPr>
          <p:cNvSpPr>
            <a:spLocks noGrp="1"/>
          </p:cNvSpPr>
          <p:nvPr>
            <p:ph type="body" idx="1"/>
          </p:nvPr>
        </p:nvSpPr>
        <p:spPr/>
        <p:txBody>
          <a:bodyPr/>
          <a:lstStyle/>
          <a:p>
            <a:r>
              <a:rPr lang="en-US" dirty="0"/>
              <a:t>The contents downloaded should appear in your home directory tab</a:t>
            </a:r>
          </a:p>
          <a:p>
            <a:r>
              <a:rPr lang="en-US" dirty="0"/>
              <a:t>Click on the name to enter this directory. </a:t>
            </a:r>
          </a:p>
        </p:txBody>
      </p:sp>
      <p:sp>
        <p:nvSpPr>
          <p:cNvPr id="4" name="Slide Number Placeholder 3">
            <a:extLst>
              <a:ext uri="{FF2B5EF4-FFF2-40B4-BE49-F238E27FC236}">
                <a16:creationId xmlns:a16="http://schemas.microsoft.com/office/drawing/2014/main" id="{EC66D5DA-C639-8B4F-97EC-B8245909C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8" name="Picture 7" descr="A close up of a black background&#10;&#10;Description automatically generated">
            <a:extLst>
              <a:ext uri="{FF2B5EF4-FFF2-40B4-BE49-F238E27FC236}">
                <a16:creationId xmlns:a16="http://schemas.microsoft.com/office/drawing/2014/main" id="{20BE9FF2-E01D-D44A-8EFD-65C9A2005DF0}"/>
              </a:ext>
            </a:extLst>
          </p:cNvPr>
          <p:cNvPicPr>
            <a:picLocks noChangeAspect="1"/>
          </p:cNvPicPr>
          <p:nvPr/>
        </p:nvPicPr>
        <p:blipFill>
          <a:blip r:embed="rId2"/>
          <a:stretch>
            <a:fillRect/>
          </a:stretch>
        </p:blipFill>
        <p:spPr>
          <a:xfrm>
            <a:off x="2958612" y="491228"/>
            <a:ext cx="6131379" cy="820072"/>
          </a:xfrm>
          <a:prstGeom prst="rect">
            <a:avLst/>
          </a:prstGeom>
        </p:spPr>
      </p:pic>
    </p:spTree>
    <p:extLst>
      <p:ext uri="{BB962C8B-B14F-4D97-AF65-F5344CB8AC3E}">
        <p14:creationId xmlns:p14="http://schemas.microsoft.com/office/powerpoint/2010/main" val="42080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Hadoop Distributed File System</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2002: Doug Cutting and Mike Carafella started a project to build an open-source search engine called Nutch. A component of this project was a web crawler that can crawl and index the Internet.</a:t>
            </a:r>
            <a:endParaRPr/>
          </a:p>
          <a:p>
            <a:pPr marL="457200" lvl="0" indent="-342900" algn="l" rtl="0">
              <a:spcBef>
                <a:spcPts val="0"/>
              </a:spcBef>
              <a:spcAft>
                <a:spcPts val="0"/>
              </a:spcAft>
              <a:buSzPts val="1800"/>
              <a:buChar char="-"/>
            </a:pPr>
            <a:r>
              <a:rPr lang="en-GB"/>
              <a:t>2003: Google released a research paper on its in-house data storage system called </a:t>
            </a:r>
            <a:r>
              <a:rPr lang="en-GB" u="sng">
                <a:solidFill>
                  <a:schemeClr val="hlink"/>
                </a:solidFill>
                <a:hlinkClick r:id="rId3"/>
              </a:rPr>
              <a:t>Google File System (GFS)</a:t>
            </a:r>
            <a:r>
              <a:rPr lang="en-GB"/>
              <a:t>.</a:t>
            </a:r>
            <a:endParaRPr/>
          </a:p>
          <a:p>
            <a:pPr marL="457200" lvl="0" indent="-342900" algn="l" rtl="0">
              <a:spcBef>
                <a:spcPts val="0"/>
              </a:spcBef>
              <a:spcAft>
                <a:spcPts val="0"/>
              </a:spcAft>
              <a:buSzPts val="1800"/>
              <a:buChar char="-"/>
            </a:pPr>
            <a:r>
              <a:rPr lang="en-GB"/>
              <a:t>2004: Google released another research paper on the programming approach to process data stored on GFS, called </a:t>
            </a:r>
            <a:r>
              <a:rPr lang="en-GB" u="sng">
                <a:solidFill>
                  <a:schemeClr val="hlink"/>
                </a:solidFill>
                <a:hlinkClick r:id="rId4"/>
              </a:rPr>
              <a:t>MapReduce</a:t>
            </a:r>
            <a:r>
              <a:rPr lang="en-GB"/>
              <a:t>.</a:t>
            </a:r>
            <a:endParaRPr/>
          </a:p>
          <a:p>
            <a:pPr marL="0" lvl="0" indent="0" algn="l" rtl="0">
              <a:spcBef>
                <a:spcPts val="1600"/>
              </a:spcBef>
              <a:spcAft>
                <a:spcPts val="1600"/>
              </a:spcAft>
              <a:buNone/>
            </a:pPr>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2005: Cutting and Carafella rebuilt the underlying file management system and processing framework of Nutch based on the architectural design of Google's GFS and MapReduce.</a:t>
            </a:r>
            <a:endParaRPr/>
          </a:p>
          <a:p>
            <a:pPr marL="457200" lvl="0" indent="-342900" algn="l" rtl="0">
              <a:spcBef>
                <a:spcPts val="0"/>
              </a:spcBef>
              <a:spcAft>
                <a:spcPts val="0"/>
              </a:spcAft>
              <a:buSzPts val="1800"/>
              <a:buChar char="-"/>
            </a:pPr>
            <a:r>
              <a:rPr lang="en-GB"/>
              <a:t>2006: The adaptations of Google's GFS and MapReduce were converted into a single open source project called Hadoop, which was sponsored by Yahoo and led by Doug Cutting.</a:t>
            </a:r>
            <a:endParaRPr/>
          </a:p>
          <a:p>
            <a:pPr marL="0" lvl="0" indent="0" algn="l" rtl="0">
              <a:spcBef>
                <a:spcPts val="1600"/>
              </a:spcBef>
              <a:spcAft>
                <a:spcPts val="1600"/>
              </a:spcAft>
              <a:buNone/>
            </a:pPr>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2007: Yahoo maintains a 1000-node production cluster.</a:t>
            </a:r>
            <a:endParaRPr/>
          </a:p>
          <a:p>
            <a:pPr marL="457200" lvl="0" indent="-342900" algn="l" rtl="0">
              <a:spcBef>
                <a:spcPts val="0"/>
              </a:spcBef>
              <a:spcAft>
                <a:spcPts val="0"/>
              </a:spcAft>
              <a:buSzPts val="1800"/>
              <a:buChar char="-"/>
            </a:pPr>
            <a:r>
              <a:rPr lang="en-GB"/>
              <a:t>2008: Hadoop becomes the platform of Yahoo's web index. Hadoop wins record for world fastest system to sort one terabyte of data (209 seconds using a </a:t>
            </a:r>
            <a:r>
              <a:rPr lang="en-GB" b="1"/>
              <a:t>910-node</a:t>
            </a:r>
            <a:r>
              <a:rPr lang="en-GB"/>
              <a:t> cluster). Hadoop becomes a top-level open source project of Apache Foundation. First Hadoop commercial distributor led by a former Google employee, Cloudera, is founded.</a:t>
            </a:r>
            <a:endParaRPr/>
          </a:p>
          <a:p>
            <a:pPr marL="0" lvl="0" indent="0" algn="l" rtl="0">
              <a:spcBef>
                <a:spcPts val="1600"/>
              </a:spcBef>
              <a:spcAft>
                <a:spcPts val="1600"/>
              </a:spcAft>
              <a:buNone/>
            </a:pPr>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2009: Hadoop sorts one terabyte of data in 62 seconds and one petabyte of data in 16.25 hours using a </a:t>
            </a:r>
            <a:r>
              <a:rPr lang="en-GB" b="1"/>
              <a:t>3800-node</a:t>
            </a:r>
            <a:r>
              <a:rPr lang="en-GB"/>
              <a:t> cluster. Second Hadoop commercial distributor, MapR, is formed.</a:t>
            </a:r>
            <a:endParaRPr/>
          </a:p>
          <a:p>
            <a:pPr marL="457200" lvl="0" indent="-342900" algn="l" rtl="0">
              <a:spcBef>
                <a:spcPts val="0"/>
              </a:spcBef>
              <a:spcAft>
                <a:spcPts val="0"/>
              </a:spcAft>
              <a:buSzPts val="1800"/>
              <a:buChar char="-"/>
            </a:pPr>
            <a:r>
              <a:rPr lang="en-GB"/>
              <a:t>2011: Yahoo spins off its own Hadoop commercial distributor, Hortonworks.</a:t>
            </a:r>
            <a:endParaRPr/>
          </a:p>
          <a:p>
            <a:pPr marL="457200" lvl="0" indent="-342900" algn="l" rtl="0">
              <a:spcBef>
                <a:spcPts val="0"/>
              </a:spcBef>
              <a:spcAft>
                <a:spcPts val="0"/>
              </a:spcAft>
              <a:buSzPts val="1800"/>
              <a:buChar char="-"/>
            </a:pPr>
            <a:r>
              <a:rPr lang="en-GB"/>
              <a:t>2012: Apache Hadoop 1.0 is released.</a:t>
            </a:r>
            <a:endParaRPr/>
          </a:p>
          <a:p>
            <a:pPr marL="0" lvl="0" indent="0" algn="l" rtl="0">
              <a:spcBef>
                <a:spcPts val="1600"/>
              </a:spcBef>
              <a:spcAft>
                <a:spcPts val="1600"/>
              </a:spcAft>
              <a:buNone/>
            </a:pPr>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Corresponding Component Names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Google File Systems (GFS): Hadoop Distributed File System (HDFS)</a:t>
            </a:r>
            <a:endParaRPr/>
          </a:p>
          <a:p>
            <a:pPr marL="457200" lvl="0" indent="-342900" algn="l" rtl="0">
              <a:spcBef>
                <a:spcPts val="0"/>
              </a:spcBef>
              <a:spcAft>
                <a:spcPts val="0"/>
              </a:spcAft>
              <a:buSzPts val="1800"/>
              <a:buChar char="-"/>
            </a:pPr>
            <a:r>
              <a:rPr lang="en-GB"/>
              <a:t>Google MapReduce: Hadoop MapReduce</a:t>
            </a:r>
            <a:endParaRPr/>
          </a:p>
          <a:p>
            <a:pPr marL="457200" lvl="0" indent="-342900" algn="l" rtl="0">
              <a:spcBef>
                <a:spcPts val="0"/>
              </a:spcBef>
              <a:spcAft>
                <a:spcPts val="0"/>
              </a:spcAft>
              <a:buSzPts val="1800"/>
              <a:buChar char="-"/>
            </a:pPr>
            <a:r>
              <a:rPr lang="en-GB"/>
              <a:t>Google BigTable: Apache HBase</a:t>
            </a:r>
            <a:endParaRPr/>
          </a:p>
          <a:p>
            <a:pPr marL="0" lvl="0" indent="0" algn="l" rtl="0">
              <a:spcBef>
                <a:spcPts val="1600"/>
              </a:spcBef>
              <a:spcAft>
                <a:spcPts val="1600"/>
              </a:spcAft>
              <a:buNone/>
            </a:pP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Apache Hadoop Project</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Hadoop Distributed File System</a:t>
            </a:r>
            <a:endParaRPr/>
          </a:p>
          <a:p>
            <a:pPr marL="457200" lvl="0" indent="-342900" algn="l" rtl="0">
              <a:spcBef>
                <a:spcPts val="0"/>
              </a:spcBef>
              <a:spcAft>
                <a:spcPts val="0"/>
              </a:spcAft>
              <a:buSzPts val="1800"/>
              <a:buChar char="-"/>
            </a:pPr>
            <a:r>
              <a:rPr lang="en-GB"/>
              <a:t>YARN (Yet Another Resource Negotiator)</a:t>
            </a:r>
            <a:endParaRPr/>
          </a:p>
          <a:p>
            <a:pPr marL="457200" lvl="0" indent="-342900" algn="l" rtl="0">
              <a:spcBef>
                <a:spcPts val="0"/>
              </a:spcBef>
              <a:spcAft>
                <a:spcPts val="0"/>
              </a:spcAft>
              <a:buSzPts val="1800"/>
              <a:buChar char="-"/>
            </a:pPr>
            <a:r>
              <a:rPr lang="en-GB"/>
              <a:t>Hadoop MapReduce</a:t>
            </a:r>
            <a:endParaRPr/>
          </a:p>
          <a:p>
            <a:pPr marL="0" lvl="0" indent="0" algn="l" rtl="0">
              <a:spcBef>
                <a:spcPts val="1600"/>
              </a:spcBef>
              <a:spcAft>
                <a:spcPts val="1600"/>
              </a:spcAft>
              <a:buNone/>
            </a:pPr>
            <a:endParaRPr/>
          </a:p>
        </p:txBody>
      </p:sp>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Hadoop Distributed File System</a:t>
            </a:r>
            <a:endParaRPr/>
          </a:p>
        </p:txBody>
      </p:sp>
      <p:sp>
        <p:nvSpPr>
          <p:cNvPr id="104" name="Google Shape;10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Design Assumption and Goals</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Hardware failure is the norm rather than the exception</a:t>
            </a:r>
            <a:endParaRPr/>
          </a:p>
          <a:p>
            <a:pPr marL="457200" lvl="0" indent="-342900" algn="l" rtl="0">
              <a:spcBef>
                <a:spcPts val="0"/>
              </a:spcBef>
              <a:spcAft>
                <a:spcPts val="0"/>
              </a:spcAft>
              <a:buSzPts val="1800"/>
              <a:buChar char="-"/>
            </a:pPr>
            <a:r>
              <a:rPr lang="en-GB"/>
              <a:t>Streaming data access</a:t>
            </a:r>
            <a:endParaRPr/>
          </a:p>
          <a:p>
            <a:pPr marL="914400" lvl="1" indent="-317500" algn="l" rtl="0">
              <a:spcBef>
                <a:spcPts val="0"/>
              </a:spcBef>
              <a:spcAft>
                <a:spcPts val="0"/>
              </a:spcAft>
              <a:buSzPts val="1400"/>
              <a:buChar char="-"/>
            </a:pPr>
            <a:r>
              <a:rPr lang="en-GB"/>
              <a:t>Not for general purpose applications</a:t>
            </a:r>
            <a:endParaRPr/>
          </a:p>
          <a:p>
            <a:pPr marL="914400" lvl="1" indent="-317500" algn="l" rtl="0">
              <a:spcBef>
                <a:spcPts val="0"/>
              </a:spcBef>
              <a:spcAft>
                <a:spcPts val="0"/>
              </a:spcAft>
              <a:buSzPts val="1400"/>
              <a:buChar char="-"/>
            </a:pPr>
            <a:r>
              <a:rPr lang="en-GB"/>
              <a:t>For batch processing rather than interactive use</a:t>
            </a:r>
            <a:endParaRPr/>
          </a:p>
          <a:p>
            <a:pPr marL="914400" lvl="1" indent="-317500" algn="l" rtl="0">
              <a:spcBef>
                <a:spcPts val="0"/>
              </a:spcBef>
              <a:spcAft>
                <a:spcPts val="0"/>
              </a:spcAft>
              <a:buSzPts val="1400"/>
              <a:buChar char="-"/>
            </a:pPr>
            <a:r>
              <a:rPr lang="en-GB"/>
              <a:t>For high throughput of data access rather than low latency of data access</a:t>
            </a:r>
            <a:endParaRPr/>
          </a:p>
          <a:p>
            <a:pPr marL="457200" lvl="0" indent="-342900" algn="l" rtl="0">
              <a:spcBef>
                <a:spcPts val="0"/>
              </a:spcBef>
              <a:spcAft>
                <a:spcPts val="0"/>
              </a:spcAft>
              <a:buSzPts val="1800"/>
              <a:buChar char="-"/>
            </a:pPr>
            <a:r>
              <a:rPr lang="en-GB"/>
              <a:t>Large data sets (terabytes in size)</a:t>
            </a:r>
            <a:endParaRPr/>
          </a:p>
          <a:p>
            <a:pPr marL="457200" lvl="0" indent="-342900" algn="l" rtl="0">
              <a:spcBef>
                <a:spcPts val="0"/>
              </a:spcBef>
              <a:spcAft>
                <a:spcPts val="0"/>
              </a:spcAft>
              <a:buSzPts val="1800"/>
              <a:buChar char="-"/>
            </a:pPr>
            <a:r>
              <a:rPr lang="en-GB"/>
              <a:t>Simple coherency model (write once read many)</a:t>
            </a:r>
            <a:endParaRPr/>
          </a:p>
          <a:p>
            <a:pPr marL="457200" lvl="0" indent="-342900" algn="l" rtl="0">
              <a:spcBef>
                <a:spcPts val="0"/>
              </a:spcBef>
              <a:spcAft>
                <a:spcPts val="0"/>
              </a:spcAft>
              <a:buSzPts val="1800"/>
              <a:buChar char="-"/>
            </a:pPr>
            <a:r>
              <a:rPr lang="en-GB"/>
              <a:t>Moving computation is cheaper than moving data</a:t>
            </a:r>
            <a:endParaRPr/>
          </a:p>
          <a:p>
            <a:pPr marL="457200" lvl="0" indent="-342900" algn="l" rtl="0">
              <a:spcBef>
                <a:spcPts val="0"/>
              </a:spcBef>
              <a:spcAft>
                <a:spcPts val="0"/>
              </a:spcAft>
              <a:buSzPts val="1800"/>
              <a:buChar char="-"/>
            </a:pPr>
            <a:r>
              <a:rPr lang="en-GB"/>
              <a:t>Portability across heterogeneous hardware and software platform</a:t>
            </a:r>
            <a:endParaRPr/>
          </a:p>
          <a:p>
            <a:pPr marL="0" lvl="0" indent="0" algn="l" rtl="0">
              <a:spcBef>
                <a:spcPts val="1600"/>
              </a:spcBef>
              <a:spcAft>
                <a:spcPts val="1600"/>
              </a:spcAft>
              <a:buNone/>
            </a:pPr>
            <a:endParaRPr/>
          </a:p>
        </p:txBody>
      </p:sp>
      <p:sp>
        <p:nvSpPr>
          <p:cNvPr id="111" name="Google Shape;11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0D9B17-C26D-0741-A138-7E9E2A127FA0}"/>
              </a:ext>
            </a:extLst>
          </p:cNvPr>
          <p:cNvSpPr>
            <a:spLocks noGrp="1"/>
          </p:cNvSpPr>
          <p:nvPr>
            <p:ph type="title"/>
          </p:nvPr>
        </p:nvSpPr>
        <p:spPr/>
        <p:txBody>
          <a:bodyPr/>
          <a:lstStyle/>
          <a:p>
            <a:r>
              <a:rPr lang="en-US" dirty="0"/>
              <a:t>Getting started</a:t>
            </a:r>
          </a:p>
        </p:txBody>
      </p:sp>
      <p:sp>
        <p:nvSpPr>
          <p:cNvPr id="3" name="Slide Number Placeholder 2">
            <a:extLst>
              <a:ext uri="{FF2B5EF4-FFF2-40B4-BE49-F238E27FC236}">
                <a16:creationId xmlns:a16="http://schemas.microsoft.com/office/drawing/2014/main" id="{A7FBEAD3-1E4D-CB40-A658-9DA01BF9FD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413857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Architecture</a:t>
            </a:r>
            <a:endParaRPr/>
          </a:p>
        </p:txBody>
      </p:sp>
      <p:sp>
        <p:nvSpPr>
          <p:cNvPr id="117" name="Google Shape;117;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Master/Workers Architecture</a:t>
            </a:r>
            <a:endParaRPr/>
          </a:p>
          <a:p>
            <a:pPr marL="457200" lvl="0" indent="-304800" algn="l" rtl="0">
              <a:spcBef>
                <a:spcPts val="1600"/>
              </a:spcBef>
              <a:spcAft>
                <a:spcPts val="0"/>
              </a:spcAft>
              <a:buSzPts val="1200"/>
              <a:buChar char="-"/>
            </a:pPr>
            <a:r>
              <a:rPr lang="en-GB"/>
              <a:t>Master: NameNode</a:t>
            </a:r>
            <a:endParaRPr/>
          </a:p>
          <a:p>
            <a:pPr marL="457200" lvl="0" indent="-304800" algn="l" rtl="0">
              <a:spcBef>
                <a:spcPts val="0"/>
              </a:spcBef>
              <a:spcAft>
                <a:spcPts val="0"/>
              </a:spcAft>
              <a:buSzPts val="1200"/>
              <a:buChar char="-"/>
            </a:pPr>
            <a:r>
              <a:rPr lang="en-GB"/>
              <a:t>Workers: Data Node</a:t>
            </a:r>
            <a:endParaRPr/>
          </a:p>
          <a:p>
            <a:pPr marL="0" lvl="0" indent="0" algn="l" rtl="0">
              <a:spcBef>
                <a:spcPts val="1600"/>
              </a:spcBef>
              <a:spcAft>
                <a:spcPts val="1600"/>
              </a:spcAft>
              <a:buNone/>
            </a:pPr>
            <a:endParaRPr/>
          </a:p>
        </p:txBody>
      </p:sp>
      <p:pic>
        <p:nvPicPr>
          <p:cNvPr id="118" name="Google Shape;118;p22"/>
          <p:cNvPicPr preferRelativeResize="0"/>
          <p:nvPr/>
        </p:nvPicPr>
        <p:blipFill>
          <a:blip r:embed="rId3">
            <a:alphaModFix/>
          </a:blip>
          <a:stretch>
            <a:fillRect/>
          </a:stretch>
        </p:blipFill>
        <p:spPr>
          <a:xfrm>
            <a:off x="3272100" y="152400"/>
            <a:ext cx="5719500" cy="3952606"/>
          </a:xfrm>
          <a:prstGeom prst="rect">
            <a:avLst/>
          </a:prstGeom>
          <a:noFill/>
          <a:ln>
            <a:noFill/>
          </a:ln>
        </p:spPr>
      </p:pic>
      <p:sp>
        <p:nvSpPr>
          <p:cNvPr id="119" name="Google Shape;11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NameNode</a:t>
            </a:r>
            <a:endParaRPr/>
          </a:p>
        </p:txBody>
      </p:sp>
      <p:sp>
        <p:nvSpPr>
          <p:cNvPr id="125" name="Google Shape;125;p2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a:t>manages the file system namespace</a:t>
            </a:r>
            <a:endParaRPr/>
          </a:p>
          <a:p>
            <a:pPr marL="457200" lvl="0" indent="-304800" algn="l" rtl="0">
              <a:spcBef>
                <a:spcPts val="0"/>
              </a:spcBef>
              <a:spcAft>
                <a:spcPts val="0"/>
              </a:spcAft>
              <a:buSzPts val="1200"/>
              <a:buChar char="-"/>
            </a:pPr>
            <a:r>
              <a:rPr lang="en-GB"/>
              <a:t>regulates access to files by clients</a:t>
            </a:r>
            <a:endParaRPr/>
          </a:p>
          <a:p>
            <a:pPr marL="457200" lvl="0" indent="-304800" algn="l" rtl="0">
              <a:spcBef>
                <a:spcPts val="0"/>
              </a:spcBef>
              <a:spcAft>
                <a:spcPts val="0"/>
              </a:spcAft>
              <a:buSzPts val="1200"/>
              <a:buChar char="-"/>
            </a:pPr>
            <a:r>
              <a:rPr lang="en-GB"/>
              <a:t>executes file system namespace operations</a:t>
            </a:r>
            <a:endParaRPr/>
          </a:p>
          <a:p>
            <a:pPr marL="457200" lvl="0" indent="-304800" algn="l" rtl="0">
              <a:spcBef>
                <a:spcPts val="0"/>
              </a:spcBef>
              <a:spcAft>
                <a:spcPts val="0"/>
              </a:spcAft>
              <a:buSzPts val="1200"/>
              <a:buChar char="-"/>
            </a:pPr>
            <a:r>
              <a:rPr lang="en-GB"/>
              <a:t>determines the mapping of blocks to DataNodes</a:t>
            </a:r>
            <a:endParaRPr/>
          </a:p>
          <a:p>
            <a:pPr marL="457200" lvl="0" indent="-304800" algn="l" rtl="0">
              <a:spcBef>
                <a:spcPts val="0"/>
              </a:spcBef>
              <a:spcAft>
                <a:spcPts val="0"/>
              </a:spcAft>
              <a:buSzPts val="1200"/>
              <a:buChar char="-"/>
            </a:pPr>
            <a:r>
              <a:rPr lang="en-GB"/>
              <a:t>keeps track of DataNodes status</a:t>
            </a:r>
            <a:endParaRPr/>
          </a:p>
          <a:p>
            <a:pPr marL="0" lvl="0" indent="0" algn="l" rtl="0">
              <a:spcBef>
                <a:spcPts val="1600"/>
              </a:spcBef>
              <a:spcAft>
                <a:spcPts val="1600"/>
              </a:spcAft>
              <a:buNone/>
            </a:pPr>
            <a:endParaRPr/>
          </a:p>
        </p:txBody>
      </p:sp>
      <p:sp>
        <p:nvSpPr>
          <p:cNvPr id="126" name="Google Shape;12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21</a:t>
            </a:fld>
            <a:endParaRPr/>
          </a:p>
        </p:txBody>
      </p:sp>
      <p:pic>
        <p:nvPicPr>
          <p:cNvPr id="127" name="Google Shape;127;p23"/>
          <p:cNvPicPr preferRelativeResize="0"/>
          <p:nvPr/>
        </p:nvPicPr>
        <p:blipFill>
          <a:blip r:embed="rId3">
            <a:alphaModFix/>
          </a:blip>
          <a:stretch>
            <a:fillRect/>
          </a:stretch>
        </p:blipFill>
        <p:spPr>
          <a:xfrm>
            <a:off x="3272100" y="152400"/>
            <a:ext cx="5719500" cy="39526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DataNode</a:t>
            </a:r>
            <a:endParaRPr/>
          </a:p>
        </p:txBody>
      </p:sp>
      <p:sp>
        <p:nvSpPr>
          <p:cNvPr id="133" name="Google Shape;133;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a:t>one per node in the cluster</a:t>
            </a:r>
            <a:endParaRPr/>
          </a:p>
          <a:p>
            <a:pPr marL="457200" lvl="0" indent="-304800" algn="l" rtl="0">
              <a:spcBef>
                <a:spcPts val="0"/>
              </a:spcBef>
              <a:spcAft>
                <a:spcPts val="0"/>
              </a:spcAft>
              <a:buSzPts val="1200"/>
              <a:buChar char="-"/>
            </a:pPr>
            <a:r>
              <a:rPr lang="en-GB"/>
              <a:t>manages storage attached to the node</a:t>
            </a:r>
            <a:endParaRPr/>
          </a:p>
          <a:p>
            <a:pPr marL="457200" lvl="0" indent="-304800" algn="l" rtl="0">
              <a:spcBef>
                <a:spcPts val="0"/>
              </a:spcBef>
              <a:spcAft>
                <a:spcPts val="0"/>
              </a:spcAft>
              <a:buSzPts val="1200"/>
              <a:buChar char="-"/>
            </a:pPr>
            <a:r>
              <a:rPr lang="en-GB"/>
              <a:t>serves read and write requests clients</a:t>
            </a:r>
            <a:endParaRPr/>
          </a:p>
          <a:p>
            <a:pPr marL="457200" lvl="0" indent="-304800" algn="l" rtl="0">
              <a:spcBef>
                <a:spcPts val="0"/>
              </a:spcBef>
              <a:spcAft>
                <a:spcPts val="0"/>
              </a:spcAft>
              <a:buSzPts val="1200"/>
              <a:buChar char="-"/>
            </a:pPr>
            <a:r>
              <a:rPr lang="en-GB"/>
              <a:t>sends regular heart-beat messageas back to the NameNode for verification</a:t>
            </a:r>
            <a:endParaRPr/>
          </a:p>
          <a:p>
            <a:pPr marL="0" lvl="0" indent="0" algn="l" rtl="0">
              <a:spcBef>
                <a:spcPts val="1600"/>
              </a:spcBef>
              <a:spcAft>
                <a:spcPts val="1600"/>
              </a:spcAft>
              <a:buNone/>
            </a:pPr>
            <a:endParaRPr/>
          </a:p>
        </p:txBody>
      </p:sp>
      <p:sp>
        <p:nvSpPr>
          <p:cNvPr id="134" name="Google Shape;13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22</a:t>
            </a:fld>
            <a:endParaRPr/>
          </a:p>
        </p:txBody>
      </p:sp>
      <p:pic>
        <p:nvPicPr>
          <p:cNvPr id="135" name="Google Shape;135;p24"/>
          <p:cNvPicPr preferRelativeResize="0"/>
          <p:nvPr/>
        </p:nvPicPr>
        <p:blipFill>
          <a:blip r:embed="rId3">
            <a:alphaModFix/>
          </a:blip>
          <a:stretch>
            <a:fillRect/>
          </a:stretch>
        </p:blipFill>
        <p:spPr>
          <a:xfrm>
            <a:off x="3272100" y="152400"/>
            <a:ext cx="5719500" cy="39526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Files and Directories</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HDFS file system namespace is exposed to users (think VFS layer, but not quite the same)</a:t>
            </a:r>
            <a:endParaRPr/>
          </a:p>
          <a:p>
            <a:pPr marL="457200" lvl="0" indent="-342900" algn="l" rtl="0">
              <a:spcBef>
                <a:spcPts val="0"/>
              </a:spcBef>
              <a:spcAft>
                <a:spcPts val="0"/>
              </a:spcAft>
              <a:buSzPts val="1800"/>
              <a:buChar char="-"/>
            </a:pPr>
            <a:r>
              <a:rPr lang="en-GB"/>
              <a:t>Operations include opening, closing, and renaming files and directories.</a:t>
            </a:r>
            <a:endParaRPr/>
          </a:p>
          <a:p>
            <a:pPr marL="457200" lvl="0" indent="-342900" algn="l" rtl="0">
              <a:spcBef>
                <a:spcPts val="0"/>
              </a:spcBef>
              <a:spcAft>
                <a:spcPts val="0"/>
              </a:spcAft>
              <a:buSzPts val="1800"/>
              <a:buChar char="-"/>
            </a:pPr>
            <a:r>
              <a:rPr lang="en-GB"/>
              <a:t>HDFS allows user data to be stored in files</a:t>
            </a:r>
            <a:endParaRPr/>
          </a:p>
          <a:p>
            <a:pPr marL="0" lvl="0" indent="0" algn="l" rtl="0">
              <a:spcBef>
                <a:spcPts val="1600"/>
              </a:spcBef>
              <a:spcAft>
                <a:spcPts val="1600"/>
              </a:spcAft>
              <a:buNone/>
            </a:pPr>
            <a:endParaRPr/>
          </a:p>
        </p:txBody>
      </p:sp>
      <p:sp>
        <p:nvSpPr>
          <p:cNvPr id="142" name="Google Shape;14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Files and Directories</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Internally, a file is split into one or more blocks</a:t>
            </a:r>
            <a:endParaRPr/>
          </a:p>
          <a:p>
            <a:pPr marL="457200" lvl="0" indent="-342900" algn="l" rtl="0">
              <a:spcBef>
                <a:spcPts val="0"/>
              </a:spcBef>
              <a:spcAft>
                <a:spcPts val="0"/>
              </a:spcAft>
              <a:buSzPts val="1800"/>
              <a:buChar char="-"/>
            </a:pPr>
            <a:r>
              <a:rPr lang="en-GB"/>
              <a:t>Blocks have equal and fixed size and are stored in a set of DataNodes</a:t>
            </a:r>
            <a:endParaRPr/>
          </a:p>
          <a:p>
            <a:pPr marL="457200" lvl="0" indent="-342900" algn="l" rtl="0">
              <a:spcBef>
                <a:spcPts val="0"/>
              </a:spcBef>
              <a:spcAft>
                <a:spcPts val="0"/>
              </a:spcAft>
              <a:buSzPts val="1800"/>
              <a:buChar char="-"/>
            </a:pPr>
            <a:r>
              <a:rPr lang="en-GB"/>
              <a:t>NameNode determines the mapping of blocks to DataNodes.</a:t>
            </a:r>
            <a:endParaRPr/>
          </a:p>
          <a:p>
            <a:pPr marL="457200" lvl="0" indent="-342900" algn="l" rtl="0">
              <a:spcBef>
                <a:spcPts val="0"/>
              </a:spcBef>
              <a:spcAft>
                <a:spcPts val="0"/>
              </a:spcAft>
              <a:buSzPts val="1800"/>
              <a:buChar char="-"/>
            </a:pPr>
            <a:r>
              <a:rPr lang="en-GB"/>
              <a:t>DataNodes perform block creation, deletion, and replication upon instruction from the NameNode.</a:t>
            </a:r>
            <a:endParaRPr/>
          </a:p>
          <a:p>
            <a:pPr marL="0" lvl="0" indent="0" algn="l" rtl="0">
              <a:spcBef>
                <a:spcPts val="1600"/>
              </a:spcBef>
              <a:spcAft>
                <a:spcPts val="1600"/>
              </a:spcAft>
              <a:buNone/>
            </a:pPr>
            <a:endParaRPr/>
          </a:p>
        </p:txBody>
      </p:sp>
      <p:sp>
        <p:nvSpPr>
          <p:cNvPr id="149" name="Google Shape;14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25</a:t>
            </a:fld>
            <a:endParaRPr/>
          </a:p>
        </p:txBody>
      </p:sp>
      <p:pic>
        <p:nvPicPr>
          <p:cNvPr id="155" name="Google Shape;155;p27"/>
          <p:cNvPicPr preferRelativeResize="0"/>
          <p:nvPr/>
        </p:nvPicPr>
        <p:blipFill>
          <a:blip r:embed="rId3">
            <a:alphaModFix/>
          </a:blip>
          <a:stretch>
            <a:fillRect/>
          </a:stretch>
        </p:blipFill>
        <p:spPr>
          <a:xfrm>
            <a:off x="152400" y="152400"/>
            <a:ext cx="8167658" cy="459430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26</a:t>
            </a:fld>
            <a:endParaRPr/>
          </a:p>
        </p:txBody>
      </p:sp>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Replication</a:t>
            </a:r>
            <a:endParaRPr/>
          </a:p>
        </p:txBody>
      </p:sp>
      <p:sp>
        <p:nvSpPr>
          <p:cNvPr id="162" name="Google Shape;16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"Failure is the norm and not the exception"</a:t>
            </a:r>
            <a:endParaRPr/>
          </a:p>
          <a:p>
            <a:pPr marL="457200" lvl="0" indent="-342900" algn="l" rtl="0">
              <a:spcBef>
                <a:spcPts val="0"/>
              </a:spcBef>
              <a:spcAft>
                <a:spcPts val="0"/>
              </a:spcAft>
              <a:buSzPts val="1800"/>
              <a:buChar char="-"/>
            </a:pPr>
            <a:r>
              <a:rPr lang="en-GB"/>
              <a:t>Blocks are replicated for fault tolerance.</a:t>
            </a: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27</a:t>
            </a:fld>
            <a:endParaRPr/>
          </a:p>
        </p:txBody>
      </p:sp>
      <p:pic>
        <p:nvPicPr>
          <p:cNvPr id="168" name="Google Shape;168;p29"/>
          <p:cNvPicPr preferRelativeResize="0"/>
          <p:nvPr/>
        </p:nvPicPr>
        <p:blipFill>
          <a:blip r:embed="rId3">
            <a:alphaModFix/>
          </a:blip>
          <a:stretch>
            <a:fillRect/>
          </a:stretch>
        </p:blipFill>
        <p:spPr>
          <a:xfrm>
            <a:off x="152400" y="152400"/>
            <a:ext cx="7889969"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28</a:t>
            </a:fld>
            <a:endParaRPr/>
          </a:p>
        </p:txBody>
      </p:sp>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Replication</a:t>
            </a:r>
            <a:endParaRPr/>
          </a:p>
        </p:txBody>
      </p:sp>
      <p:sp>
        <p:nvSpPr>
          <p:cNvPr id="175" name="Google Shape;17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The block size and replication factor are configurable per file.</a:t>
            </a:r>
            <a:endParaRPr/>
          </a:p>
          <a:p>
            <a:pPr marL="457200" lvl="0" indent="-342900" algn="l" rtl="0">
              <a:spcBef>
                <a:spcPts val="0"/>
              </a:spcBef>
              <a:spcAft>
                <a:spcPts val="0"/>
              </a:spcAft>
              <a:buSzPts val="1800"/>
              <a:buChar char="-"/>
            </a:pPr>
            <a:r>
              <a:rPr lang="en-GB"/>
              <a:t>NameNode makes all decisions regarding replication of blocks.</a:t>
            </a:r>
            <a:endParaRPr/>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Replica Replacement</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Placement of replicas is critical to HDFS reliability and performance.</a:t>
            </a:r>
            <a:endParaRPr/>
          </a:p>
          <a:p>
            <a:pPr marL="457200" lvl="0" indent="-342900" algn="l" rtl="0">
              <a:spcBef>
                <a:spcPts val="0"/>
              </a:spcBef>
              <a:spcAft>
                <a:spcPts val="0"/>
              </a:spcAft>
              <a:buSzPts val="1800"/>
              <a:buChar char="-"/>
            </a:pPr>
            <a:r>
              <a:rPr lang="en-GB"/>
              <a:t>The purpose of a rack-aware replica placement policy is to improve data reliability, availability, and network bandwidth utilization.</a:t>
            </a:r>
            <a:endParaRPr/>
          </a:p>
          <a:p>
            <a:pPr marL="0" lvl="0" indent="0" algn="l" rtl="0">
              <a:spcBef>
                <a:spcPts val="1600"/>
              </a:spcBef>
              <a:spcAft>
                <a:spcPts val="1600"/>
              </a:spcAft>
              <a:buNone/>
            </a:pPr>
            <a:endParaRPr/>
          </a:p>
        </p:txBody>
      </p:sp>
      <p:sp>
        <p:nvSpPr>
          <p:cNvPr id="182" name="Google Shape;18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88B861-D698-D347-A40E-AD23E7DAA905}"/>
              </a:ext>
            </a:extLst>
          </p:cNvPr>
          <p:cNvSpPr>
            <a:spLocks noGrp="1"/>
          </p:cNvSpPr>
          <p:nvPr>
            <p:ph type="title"/>
          </p:nvPr>
        </p:nvSpPr>
        <p:spPr/>
        <p:txBody>
          <a:bodyPr/>
          <a:lstStyle/>
          <a:p>
            <a:r>
              <a:rPr lang="en-US" dirty="0"/>
              <a:t>First step</a:t>
            </a:r>
          </a:p>
        </p:txBody>
      </p:sp>
      <p:sp>
        <p:nvSpPr>
          <p:cNvPr id="5" name="Text Placeholder 4">
            <a:extLst>
              <a:ext uri="{FF2B5EF4-FFF2-40B4-BE49-F238E27FC236}">
                <a16:creationId xmlns:a16="http://schemas.microsoft.com/office/drawing/2014/main" id="{AA0550DC-6501-F44A-8CDC-107AFEC44B15}"/>
              </a:ext>
            </a:extLst>
          </p:cNvPr>
          <p:cNvSpPr>
            <a:spLocks noGrp="1"/>
          </p:cNvSpPr>
          <p:nvPr>
            <p:ph type="body" idx="1"/>
          </p:nvPr>
        </p:nvSpPr>
        <p:spPr/>
        <p:txBody>
          <a:bodyPr/>
          <a:lstStyle/>
          <a:p>
            <a:r>
              <a:rPr lang="en-US" dirty="0"/>
              <a:t>Log on to Palmetto from a terminal and run the following command</a:t>
            </a:r>
          </a:p>
          <a:p>
            <a:pPr marL="114300" indent="0">
              <a:buNone/>
            </a:pPr>
            <a:r>
              <a:rPr lang="en-US" dirty="0"/>
              <a:t>	</a:t>
            </a:r>
            <a:r>
              <a:rPr lang="en-US" b="1" dirty="0">
                <a:highlight>
                  <a:srgbClr val="C0C0C0"/>
                </a:highlight>
                <a:latin typeface="Consolas" panose="020B0609020204030204" pitchFamily="49" charset="0"/>
                <a:cs typeface="Consolas" panose="020B0609020204030204" pitchFamily="49" charset="0"/>
              </a:rPr>
              <a:t>$ echo “module load </a:t>
            </a:r>
            <a:r>
              <a:rPr lang="en-US" b="1" dirty="0" err="1">
                <a:highlight>
                  <a:srgbClr val="C0C0C0"/>
                </a:highlight>
                <a:latin typeface="Consolas" panose="020B0609020204030204" pitchFamily="49" charset="0"/>
                <a:cs typeface="Consolas" panose="020B0609020204030204" pitchFamily="49" charset="0"/>
              </a:rPr>
              <a:t>hdp</a:t>
            </a:r>
            <a:r>
              <a:rPr lang="en-US" b="1" dirty="0">
                <a:highlight>
                  <a:srgbClr val="C0C0C0"/>
                </a:highlight>
                <a:latin typeface="Consolas" panose="020B0609020204030204" pitchFamily="49" charset="0"/>
                <a:cs typeface="Consolas" panose="020B0609020204030204" pitchFamily="49" charset="0"/>
              </a:rPr>
              <a:t>” &gt;&gt; ~/.</a:t>
            </a:r>
            <a:r>
              <a:rPr lang="en-US" b="1" dirty="0" err="1">
                <a:highlight>
                  <a:srgbClr val="C0C0C0"/>
                </a:highlight>
                <a:latin typeface="Consolas" panose="020B0609020204030204" pitchFamily="49" charset="0"/>
                <a:cs typeface="Consolas" panose="020B0609020204030204" pitchFamily="49" charset="0"/>
              </a:rPr>
              <a:t>bashrc</a:t>
            </a:r>
            <a:endParaRPr lang="en-US" b="1" dirty="0">
              <a:highlight>
                <a:srgbClr val="C0C0C0"/>
              </a:highlight>
              <a:latin typeface="Consolas" panose="020B0609020204030204" pitchFamily="49" charset="0"/>
              <a:cs typeface="Consolas" panose="020B0609020204030204" pitchFamily="49" charset="0"/>
            </a:endParaRPr>
          </a:p>
          <a:p>
            <a:r>
              <a:rPr lang="en-US" dirty="0">
                <a:solidFill>
                  <a:srgbClr val="FF0000"/>
                </a:solidFill>
              </a:rPr>
              <a:t>You need two greater signs (</a:t>
            </a:r>
            <a:r>
              <a:rPr lang="en-US" sz="2400" dirty="0">
                <a:solidFill>
                  <a:srgbClr val="FF0000"/>
                </a:solidFill>
              </a:rPr>
              <a:t>&gt;&gt;</a:t>
            </a:r>
            <a:r>
              <a:rPr lang="en-US" dirty="0">
                <a:solidFill>
                  <a:srgbClr val="FF0000"/>
                </a:solidFill>
              </a:rPr>
              <a:t>) to append. If you use only one, it will overwrite the file (and create a lot of headache!)</a:t>
            </a:r>
          </a:p>
          <a:p>
            <a:r>
              <a:rPr lang="en-US" dirty="0"/>
              <a:t>If your command run correctly, you will see module </a:t>
            </a:r>
            <a:r>
              <a:rPr lang="en-US" b="1" dirty="0" err="1">
                <a:highlight>
                  <a:srgbClr val="C0C0C0"/>
                </a:highlight>
                <a:latin typeface="Consolas" panose="020B0609020204030204" pitchFamily="49" charset="0"/>
                <a:cs typeface="Consolas" panose="020B0609020204030204" pitchFamily="49" charset="0"/>
              </a:rPr>
              <a:t>hdp</a:t>
            </a:r>
            <a:r>
              <a:rPr lang="en-US" b="1" dirty="0">
                <a:highlight>
                  <a:srgbClr val="C0C0C0"/>
                </a:highlight>
                <a:latin typeface="Consolas" panose="020B0609020204030204" pitchFamily="49" charset="0"/>
                <a:cs typeface="Consolas" panose="020B0609020204030204" pitchFamily="49" charset="0"/>
              </a:rPr>
              <a:t>/0.1</a:t>
            </a:r>
            <a:r>
              <a:rPr lang="en-US" dirty="0"/>
              <a:t> loaded after you run source </a:t>
            </a:r>
            <a:r>
              <a:rPr lang="en-US" b="1" dirty="0">
                <a:highlight>
                  <a:srgbClr val="C0C0C0"/>
                </a:highlight>
                <a:latin typeface="Consolas" panose="020B0609020204030204" pitchFamily="49" charset="0"/>
                <a:cs typeface="Consolas" panose="020B0609020204030204" pitchFamily="49" charset="0"/>
              </a:rPr>
              <a:t>~/.</a:t>
            </a:r>
            <a:r>
              <a:rPr lang="en-US" b="1" dirty="0" err="1">
                <a:highlight>
                  <a:srgbClr val="C0C0C0"/>
                </a:highlight>
                <a:latin typeface="Consolas" panose="020B0609020204030204" pitchFamily="49" charset="0"/>
                <a:cs typeface="Consolas" panose="020B0609020204030204" pitchFamily="49" charset="0"/>
              </a:rPr>
              <a:t>bashrc</a:t>
            </a:r>
            <a:endParaRPr lang="en-US" b="1" dirty="0">
              <a:highlight>
                <a:srgbClr val="C0C0C0"/>
              </a:highlight>
              <a:latin typeface="Consolas" panose="020B0609020204030204" pitchFamily="49" charset="0"/>
              <a:cs typeface="Consolas" panose="020B0609020204030204" pitchFamily="49" charset="0"/>
            </a:endParaRPr>
          </a:p>
          <a:p>
            <a:endParaRPr lang="en-US" dirty="0"/>
          </a:p>
        </p:txBody>
      </p:sp>
      <p:sp>
        <p:nvSpPr>
          <p:cNvPr id="3" name="Slide Number Placeholder 2">
            <a:extLst>
              <a:ext uri="{FF2B5EF4-FFF2-40B4-BE49-F238E27FC236}">
                <a16:creationId xmlns:a16="http://schemas.microsoft.com/office/drawing/2014/main" id="{6CF570CD-DB2E-8842-86AA-A73E8BB0C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pic>
        <p:nvPicPr>
          <p:cNvPr id="7" name="Picture 6" descr="A picture containing phone&#10;&#10;Description automatically generated">
            <a:extLst>
              <a:ext uri="{FF2B5EF4-FFF2-40B4-BE49-F238E27FC236}">
                <a16:creationId xmlns:a16="http://schemas.microsoft.com/office/drawing/2014/main" id="{A47B48C4-54EC-0D40-94D6-2B3286491B49}"/>
              </a:ext>
            </a:extLst>
          </p:cNvPr>
          <p:cNvPicPr>
            <a:picLocks noChangeAspect="1"/>
          </p:cNvPicPr>
          <p:nvPr/>
        </p:nvPicPr>
        <p:blipFill>
          <a:blip r:embed="rId2"/>
          <a:stretch>
            <a:fillRect/>
          </a:stretch>
        </p:blipFill>
        <p:spPr>
          <a:xfrm>
            <a:off x="2146300" y="3437617"/>
            <a:ext cx="4851400" cy="1422400"/>
          </a:xfrm>
          <a:prstGeom prst="rect">
            <a:avLst/>
          </a:prstGeom>
        </p:spPr>
      </p:pic>
    </p:spTree>
    <p:extLst>
      <p:ext uri="{BB962C8B-B14F-4D97-AF65-F5344CB8AC3E}">
        <p14:creationId xmlns:p14="http://schemas.microsoft.com/office/powerpoint/2010/main" val="104869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Replica Placement: Hardware Settings</a:t>
            </a: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Cluster of computers that commonly spread across many racks.</a:t>
            </a:r>
            <a:endParaRPr/>
          </a:p>
          <a:p>
            <a:pPr marL="457200" lvl="0" indent="-342900" algn="l" rtl="0">
              <a:spcBef>
                <a:spcPts val="0"/>
              </a:spcBef>
              <a:spcAft>
                <a:spcPts val="0"/>
              </a:spcAft>
              <a:buSzPts val="1800"/>
              <a:buChar char="-"/>
            </a:pPr>
            <a:r>
              <a:rPr lang="en-GB"/>
              <a:t>Racks are connected via network switches.</a:t>
            </a:r>
            <a:endParaRPr/>
          </a:p>
          <a:p>
            <a:pPr marL="457200" lvl="0" indent="-342900" algn="l" rtl="0">
              <a:spcBef>
                <a:spcPts val="0"/>
              </a:spcBef>
              <a:spcAft>
                <a:spcPts val="0"/>
              </a:spcAft>
              <a:buSzPts val="1800"/>
              <a:buChar char="-"/>
            </a:pPr>
            <a:r>
              <a:rPr lang="en-GB"/>
              <a:t>In most cases, network bandwidth between machines in the same rack is greater than network bandwidth between machines in different racks.</a:t>
            </a:r>
            <a:endParaRPr/>
          </a:p>
          <a:p>
            <a:pPr marL="0" lvl="0" indent="0" algn="l" rtl="0">
              <a:spcBef>
                <a:spcPts val="1600"/>
              </a:spcBef>
              <a:spcAft>
                <a:spcPts val="1600"/>
              </a:spcAft>
              <a:buNone/>
            </a:pPr>
            <a:endParaRPr/>
          </a:p>
        </p:txBody>
      </p:sp>
      <p:sp>
        <p:nvSpPr>
          <p:cNvPr id="189" name="Google Shape;1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Placement Policy: Simple and non-optimal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95" name="Google Shape;19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places replicas on unique racks.</a:t>
            </a:r>
            <a:endParaRPr/>
          </a:p>
          <a:p>
            <a:pPr marL="457200" lvl="0" indent="-342900" algn="l" rtl="0">
              <a:spcBef>
                <a:spcPts val="0"/>
              </a:spcBef>
              <a:spcAft>
                <a:spcPts val="0"/>
              </a:spcAft>
              <a:buSzPts val="1800"/>
              <a:buChar char="-"/>
            </a:pPr>
            <a:r>
              <a:rPr lang="en-GB"/>
              <a:t>Advantage:</a:t>
            </a:r>
            <a:endParaRPr/>
          </a:p>
          <a:p>
            <a:pPr marL="914400" lvl="1" indent="-317500" algn="l" rtl="0">
              <a:spcBef>
                <a:spcPts val="0"/>
              </a:spcBef>
              <a:spcAft>
                <a:spcPts val="0"/>
              </a:spcAft>
              <a:buSzPts val="1400"/>
              <a:buChar char="-"/>
            </a:pPr>
            <a:r>
              <a:rPr lang="en-GB"/>
              <a:t>prevents losing data when an entire rack fails</a:t>
            </a:r>
            <a:endParaRPr/>
          </a:p>
          <a:p>
            <a:pPr marL="914400" lvl="1" indent="-317500" algn="l" rtl="0">
              <a:spcBef>
                <a:spcPts val="0"/>
              </a:spcBef>
              <a:spcAft>
                <a:spcPts val="0"/>
              </a:spcAft>
              <a:buSzPts val="1400"/>
              <a:buChar char="-"/>
            </a:pPr>
            <a:r>
              <a:rPr lang="en-GB"/>
              <a:t>allows use of bandwidth from multiple racks when reading data</a:t>
            </a:r>
            <a:endParaRPr/>
          </a:p>
          <a:p>
            <a:pPr marL="914400" lvl="1" indent="-317500" algn="l" rtl="0">
              <a:spcBef>
                <a:spcPts val="0"/>
              </a:spcBef>
              <a:spcAft>
                <a:spcPts val="0"/>
              </a:spcAft>
              <a:buSzPts val="1400"/>
              <a:buChar char="-"/>
            </a:pPr>
            <a:r>
              <a:rPr lang="en-GB"/>
              <a:t>evenly distributes replicas in the cluster</a:t>
            </a:r>
            <a:endParaRPr/>
          </a:p>
          <a:p>
            <a:pPr marL="457200" lvl="0" indent="-342900" algn="l" rtl="0">
              <a:spcBef>
                <a:spcPts val="0"/>
              </a:spcBef>
              <a:spcAft>
                <a:spcPts val="0"/>
              </a:spcAft>
              <a:buSzPts val="1800"/>
              <a:buChar char="-"/>
            </a:pPr>
            <a:r>
              <a:rPr lang="en-GB"/>
              <a:t>Disadvantage:</a:t>
            </a:r>
            <a:endParaRPr/>
          </a:p>
          <a:p>
            <a:pPr marL="914400" lvl="1" indent="-317500" algn="l" rtl="0">
              <a:spcBef>
                <a:spcPts val="0"/>
              </a:spcBef>
              <a:spcAft>
                <a:spcPts val="0"/>
              </a:spcAft>
              <a:buSzPts val="1400"/>
              <a:buChar char="-"/>
            </a:pPr>
            <a:r>
              <a:rPr lang="en-GB"/>
              <a:t>increases the cost of writes because a write needs to transfer blocks to multiple racks.</a:t>
            </a:r>
            <a:endParaRPr/>
          </a:p>
          <a:p>
            <a:pPr marL="0" lvl="0" indent="0" algn="l" rtl="0">
              <a:spcBef>
                <a:spcPts val="1600"/>
              </a:spcBef>
              <a:spcAft>
                <a:spcPts val="1600"/>
              </a:spcAft>
              <a:buNone/>
            </a:pPr>
            <a:endParaRPr/>
          </a:p>
        </p:txBody>
      </p:sp>
      <p:sp>
        <p:nvSpPr>
          <p:cNvPr id="196" name="Google Shape;19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Placement Policy: HDFS default policy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02" name="Google Shape;20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Default replication factor: 3</a:t>
            </a:r>
            <a:endParaRPr/>
          </a:p>
          <a:p>
            <a:pPr marL="914400" lvl="1" indent="-317500" algn="l" rtl="0">
              <a:spcBef>
                <a:spcPts val="0"/>
              </a:spcBef>
              <a:spcAft>
                <a:spcPts val="0"/>
              </a:spcAft>
              <a:buSzPts val="1400"/>
              <a:buChar char="-"/>
            </a:pPr>
            <a:r>
              <a:rPr lang="en-GB"/>
              <a:t>First replica on one node in the local rack,</a:t>
            </a:r>
            <a:endParaRPr/>
          </a:p>
          <a:p>
            <a:pPr marL="914400" lvl="1" indent="-317500" algn="l" rtl="0">
              <a:spcBef>
                <a:spcPts val="0"/>
              </a:spcBef>
              <a:spcAft>
                <a:spcPts val="0"/>
              </a:spcAft>
              <a:buSzPts val="1400"/>
              <a:buChar char="-"/>
            </a:pPr>
            <a:r>
              <a:rPr lang="en-GB"/>
              <a:t>Second replica on a different node in the local rack,</a:t>
            </a:r>
            <a:endParaRPr/>
          </a:p>
          <a:p>
            <a:pPr marL="914400" lvl="1" indent="-317500" algn="l" rtl="0">
              <a:spcBef>
                <a:spcPts val="0"/>
              </a:spcBef>
              <a:spcAft>
                <a:spcPts val="0"/>
              </a:spcAft>
              <a:buSzPts val="1400"/>
              <a:buChar char="-"/>
            </a:pPr>
            <a:r>
              <a:rPr lang="en-GB"/>
              <a:t>Third replica on a different node in a different rack.</a:t>
            </a:r>
            <a:endParaRPr/>
          </a:p>
          <a:p>
            <a:pPr marL="457200" lvl="0" indent="-342900" algn="l" rtl="0">
              <a:spcBef>
                <a:spcPts val="0"/>
              </a:spcBef>
              <a:spcAft>
                <a:spcPts val="0"/>
              </a:spcAft>
              <a:buSzPts val="1800"/>
              <a:buChar char="-"/>
            </a:pPr>
            <a:r>
              <a:rPr lang="en-GB"/>
              <a:t>Reduces the inter-rack write traffic</a:t>
            </a:r>
            <a:endParaRPr/>
          </a:p>
          <a:p>
            <a:pPr marL="457200" lvl="0" indent="-342900" algn="l" rtl="0">
              <a:spcBef>
                <a:spcPts val="0"/>
              </a:spcBef>
              <a:spcAft>
                <a:spcPts val="0"/>
              </a:spcAft>
              <a:buSzPts val="1800"/>
              <a:buChar char="-"/>
            </a:pPr>
            <a:r>
              <a:rPr lang="en-GB"/>
              <a:t>Does not loose data reliablity and availability guarantees</a:t>
            </a:r>
            <a:endParaRPr/>
          </a:p>
          <a:p>
            <a:pPr marL="457200" lvl="0" indent="-342900" algn="l" rtl="0">
              <a:spcBef>
                <a:spcPts val="0"/>
              </a:spcBef>
              <a:spcAft>
                <a:spcPts val="0"/>
              </a:spcAft>
              <a:buSzPts val="1800"/>
              <a:buChar char="-"/>
            </a:pPr>
            <a:r>
              <a:rPr lang="en-GB"/>
              <a:t>Does not evenly distribute across the racks:</a:t>
            </a:r>
            <a:endParaRPr/>
          </a:p>
          <a:p>
            <a:pPr marL="914400" lvl="1" indent="-317500" algn="l" rtl="0">
              <a:spcBef>
                <a:spcPts val="0"/>
              </a:spcBef>
              <a:spcAft>
                <a:spcPts val="0"/>
              </a:spcAft>
              <a:buSzPts val="1400"/>
              <a:buChar char="-"/>
            </a:pPr>
            <a:r>
              <a:rPr lang="en-GB"/>
              <a:t>One third of replicas are on one node,</a:t>
            </a:r>
            <a:endParaRPr/>
          </a:p>
          <a:p>
            <a:pPr marL="914400" lvl="1" indent="-317500" algn="l" rtl="0">
              <a:spcBef>
                <a:spcPts val="0"/>
              </a:spcBef>
              <a:spcAft>
                <a:spcPts val="0"/>
              </a:spcAft>
              <a:buSzPts val="1400"/>
              <a:buChar char="-"/>
            </a:pPr>
            <a:r>
              <a:rPr lang="en-GB"/>
              <a:t>two thirds of replicas are on one rack, and</a:t>
            </a:r>
            <a:endParaRPr/>
          </a:p>
          <a:p>
            <a:pPr marL="914400" lvl="1" indent="-317500" algn="l" rtl="0">
              <a:spcBef>
                <a:spcPts val="0"/>
              </a:spcBef>
              <a:spcAft>
                <a:spcPts val="0"/>
              </a:spcAft>
              <a:buSzPts val="1400"/>
              <a:buChar char="-"/>
            </a:pPr>
            <a:r>
              <a:rPr lang="en-GB"/>
              <a:t>the other third are evenly distributed across the remaining racks.</a:t>
            </a:r>
            <a:endParaRPr/>
          </a:p>
          <a:p>
            <a:pPr marL="0" lvl="0" indent="0" algn="l" rtl="0">
              <a:spcBef>
                <a:spcPts val="1600"/>
              </a:spcBef>
              <a:spcAft>
                <a:spcPts val="1600"/>
              </a:spcAft>
              <a:buNone/>
            </a:pPr>
            <a:endParaRPr/>
          </a:p>
        </p:txBody>
      </p:sp>
      <p:sp>
        <p:nvSpPr>
          <p:cNvPr id="203" name="Google Shape;20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Placement Policy: HDFS default policy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Replication factor greater than 3:</a:t>
            </a:r>
            <a:endParaRPr/>
          </a:p>
          <a:p>
            <a:pPr marL="914400" lvl="1" indent="-317500" algn="l" rtl="0">
              <a:spcBef>
                <a:spcPts val="0"/>
              </a:spcBef>
              <a:spcAft>
                <a:spcPts val="0"/>
              </a:spcAft>
              <a:buSzPts val="1400"/>
              <a:buChar char="-"/>
            </a:pPr>
            <a:r>
              <a:rPr lang="en-GB"/>
              <a:t>Random determination of placement</a:t>
            </a:r>
            <a:endParaRPr/>
          </a:p>
          <a:p>
            <a:pPr marL="914400" lvl="1" indent="-317500" algn="l" rtl="0">
              <a:spcBef>
                <a:spcPts val="0"/>
              </a:spcBef>
              <a:spcAft>
                <a:spcPts val="0"/>
              </a:spcAft>
              <a:buSzPts val="1400"/>
              <a:buChar char="-"/>
            </a:pPr>
            <a:r>
              <a:rPr lang="en-GB"/>
              <a:t>Rack limit: (replicas−1)/(racks+2)</a:t>
            </a:r>
            <a:endParaRPr/>
          </a:p>
          <a:p>
            <a:pPr marL="457200" lvl="0" indent="-342900" algn="l" rtl="0">
              <a:spcBef>
                <a:spcPts val="0"/>
              </a:spcBef>
              <a:spcAft>
                <a:spcPts val="0"/>
              </a:spcAft>
              <a:buSzPts val="1800"/>
              <a:buChar char="-"/>
            </a:pPr>
            <a:r>
              <a:rPr lang="en-GB"/>
              <a:t>DataNodes are not allowed to have multiple replicas of the same block</a:t>
            </a:r>
            <a:endParaRPr/>
          </a:p>
          <a:p>
            <a:pPr marL="457200" lvl="0" indent="-342900" algn="l" rtl="0">
              <a:spcBef>
                <a:spcPts val="0"/>
              </a:spcBef>
              <a:spcAft>
                <a:spcPts val="0"/>
              </a:spcAft>
              <a:buSzPts val="1800"/>
              <a:buChar char="-"/>
            </a:pPr>
            <a:r>
              <a:rPr lang="en-GB"/>
              <a:t>Maximum number of replicas created is the total number of DataNodes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210" name="Google Shape;21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a:t>
            </a:r>
            <a:endParaRPr/>
          </a:p>
        </p:txBody>
      </p:sp>
      <p:sp>
        <p:nvSpPr>
          <p:cNvPr id="216" name="Google Shape;216;p36"/>
          <p:cNvSpPr txBox="1">
            <a:spLocks noGrp="1"/>
          </p:cNvSpPr>
          <p:nvPr>
            <p:ph type="body" idx="1"/>
          </p:nvPr>
        </p:nvSpPr>
        <p:spPr>
          <a:xfrm>
            <a:off x="0" y="1152475"/>
            <a:ext cx="914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 dfs -ls /</a:t>
            </a:r>
            <a:endParaRPr b="1">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 dfs -ls .</a:t>
            </a:r>
            <a:endParaRPr b="1">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 dfs -mkdir text</a:t>
            </a:r>
            <a:endParaRPr b="1">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 dfs -ls . </a:t>
            </a:r>
            <a:endParaRPr b="1">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wget </a:t>
            </a:r>
            <a:r>
              <a:rPr lang="en-GB" b="1" u="sng">
                <a:solidFill>
                  <a:schemeClr val="hlink"/>
                </a:solidFill>
                <a:highlight>
                  <a:srgbClr val="D9D9D9"/>
                </a:highlight>
                <a:latin typeface="Consolas"/>
                <a:ea typeface="Consolas"/>
                <a:cs typeface="Consolas"/>
                <a:sym typeface="Consolas"/>
                <a:hlinkClick r:id="rId3"/>
              </a:rPr>
              <a:t>https://ocw.mit.edu/ans7870/6/6.006/s08/lecturenotes/files/t8.shakespeare.txt</a:t>
            </a:r>
            <a:endParaRPr b="1">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 dfs -put t8.shakespeare.txt text/</a:t>
            </a:r>
            <a:endParaRPr b="1">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 dfs -ls text</a:t>
            </a:r>
            <a:endParaRPr b="1">
              <a:highlight>
                <a:srgbClr val="D9D9D9"/>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  fsck text/t8.shakespeare.txt -blocks -files -racks</a:t>
            </a:r>
            <a:endParaRPr/>
          </a:p>
        </p:txBody>
      </p:sp>
      <p:sp>
        <p:nvSpPr>
          <p:cNvPr id="217" name="Google Shape;21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a:t>
            </a:r>
            <a:endParaRPr/>
          </a:p>
        </p:txBody>
      </p:sp>
      <p:sp>
        <p:nvSpPr>
          <p:cNvPr id="223" name="Google Shape;22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To view available commands</a:t>
            </a:r>
            <a:endParaRPr/>
          </a:p>
          <a:p>
            <a:pPr marL="0" lvl="0" indent="0" algn="l" rtl="0">
              <a:spcBef>
                <a:spcPts val="1600"/>
              </a:spcBef>
              <a:spcAft>
                <a:spcPts val="0"/>
              </a:spcAft>
              <a:buClr>
                <a:schemeClr val="dk1"/>
              </a:buClr>
              <a:buSzPts val="1100"/>
              <a:buFont typeface="Arial"/>
              <a:buNone/>
            </a:pPr>
            <a:r>
              <a:rPr lang="en-GB" b="1">
                <a:highlight>
                  <a:srgbClr val="D9D9D9"/>
                </a:highlight>
                <a:latin typeface="Consolas"/>
                <a:ea typeface="Consolas"/>
                <a:cs typeface="Consolas"/>
                <a:sym typeface="Consolas"/>
              </a:rPr>
              <a:t>$ hdfs</a:t>
            </a:r>
            <a:endParaRPr b="1">
              <a:highlight>
                <a:srgbClr val="D9D9D9"/>
              </a:highlight>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GB"/>
              <a:t>On each data node, the actual data blocks are located at</a:t>
            </a:r>
            <a:endParaRPr/>
          </a:p>
          <a:p>
            <a:pPr marL="0" lvl="0" indent="0" algn="l" rtl="0">
              <a:spcBef>
                <a:spcPts val="1600"/>
              </a:spcBef>
              <a:spcAft>
                <a:spcPts val="0"/>
              </a:spcAft>
              <a:buClr>
                <a:schemeClr val="dk1"/>
              </a:buClr>
              <a:buSzPts val="1100"/>
              <a:buFont typeface="Arial"/>
              <a:buNone/>
            </a:pPr>
            <a:r>
              <a:rPr lang="en-GB" b="1">
                <a:highlight>
                  <a:srgbClr val="D9D9D9"/>
                </a:highlight>
                <a:latin typeface="Consolas"/>
                <a:ea typeface="Consolas"/>
                <a:cs typeface="Consolas"/>
                <a:sym typeface="Consolas"/>
              </a:rPr>
              <a:t>/tmp/hadoop-root/dfs/data/current</a:t>
            </a:r>
            <a:endParaRPr b="1">
              <a:highlight>
                <a:srgbClr val="D9D9D9"/>
              </a:highlight>
              <a:latin typeface="Consolas"/>
              <a:ea typeface="Consolas"/>
              <a:cs typeface="Consolas"/>
              <a:sym typeface="Consolas"/>
            </a:endParaRPr>
          </a:p>
          <a:p>
            <a:pPr marL="0" lvl="0" indent="0" algn="l" rtl="0">
              <a:spcBef>
                <a:spcPts val="1600"/>
              </a:spcBef>
              <a:spcAft>
                <a:spcPts val="1600"/>
              </a:spcAft>
              <a:buNone/>
            </a:pPr>
            <a:endParaRPr/>
          </a:p>
        </p:txBody>
      </p:sp>
      <p:sp>
        <p:nvSpPr>
          <p:cNvPr id="224" name="Google Shape;22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HDFS Writes</a:t>
            </a:r>
            <a:endParaRPr/>
          </a:p>
        </p:txBody>
      </p:sp>
      <p:sp>
        <p:nvSpPr>
          <p:cNvPr id="230" name="Google Shape;23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Staging</a:t>
            </a:r>
            <a:endParaRPr/>
          </a:p>
          <a:p>
            <a:pPr marL="457200" lvl="0" indent="-342900" algn="l" rtl="0">
              <a:spcBef>
                <a:spcPts val="0"/>
              </a:spcBef>
              <a:spcAft>
                <a:spcPts val="0"/>
              </a:spcAft>
              <a:buSzPts val="1800"/>
              <a:buChar char="-"/>
            </a:pPr>
            <a:r>
              <a:rPr lang="en-GB"/>
              <a:t>Pipelining</a:t>
            </a:r>
            <a:endParaRPr/>
          </a:p>
        </p:txBody>
      </p:sp>
      <p:sp>
        <p:nvSpPr>
          <p:cNvPr id="231" name="Google Shape;23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Staging</a:t>
            </a:r>
            <a:endParaRPr/>
          </a:p>
        </p:txBody>
      </p:sp>
      <p:sp>
        <p:nvSpPr>
          <p:cNvPr id="237" name="Google Shape;23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HDFS client caches the file data into a local buffer</a:t>
            </a:r>
            <a:endParaRPr/>
          </a:p>
          <a:p>
            <a:pPr marL="457200" lvl="0" indent="-342900" algn="l" rtl="0">
              <a:spcBef>
                <a:spcPts val="0"/>
              </a:spcBef>
              <a:spcAft>
                <a:spcPts val="0"/>
              </a:spcAft>
              <a:buSzPts val="1800"/>
              <a:buChar char="-"/>
            </a:pPr>
            <a:r>
              <a:rPr lang="en-GB"/>
              <a:t>Application writes are transparently redirected to this local buffer</a:t>
            </a:r>
            <a:endParaRPr/>
          </a:p>
          <a:p>
            <a:pPr marL="457200" lvl="0" indent="-342900" algn="l" rtl="0">
              <a:spcBef>
                <a:spcPts val="0"/>
              </a:spcBef>
              <a:spcAft>
                <a:spcPts val="0"/>
              </a:spcAft>
              <a:buSzPts val="1800"/>
              <a:buChar char="-"/>
            </a:pPr>
            <a:r>
              <a:rPr lang="en-GB"/>
              <a:t>When the local file accumulates data worth over one chunk size, the client contacts the NameNode</a:t>
            </a:r>
            <a:endParaRPr/>
          </a:p>
          <a:p>
            <a:pPr marL="0" lvl="0" indent="0" algn="l" rtl="0">
              <a:spcBef>
                <a:spcPts val="1600"/>
              </a:spcBef>
              <a:spcAft>
                <a:spcPts val="1600"/>
              </a:spcAft>
              <a:buNone/>
            </a:pPr>
            <a:endParaRPr/>
          </a:p>
        </p:txBody>
      </p:sp>
      <p:sp>
        <p:nvSpPr>
          <p:cNvPr id="238" name="Google Shape;23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Staging</a:t>
            </a:r>
            <a:endParaRPr/>
          </a:p>
        </p:txBody>
      </p:sp>
      <p:sp>
        <p:nvSpPr>
          <p:cNvPr id="244" name="Google Shape;24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NameNode</a:t>
            </a:r>
            <a:endParaRPr/>
          </a:p>
          <a:p>
            <a:pPr marL="914400" lvl="1" indent="-317500" algn="l" rtl="0">
              <a:spcBef>
                <a:spcPts val="0"/>
              </a:spcBef>
              <a:spcAft>
                <a:spcPts val="0"/>
              </a:spcAft>
              <a:buSzPts val="1400"/>
              <a:buChar char="-"/>
            </a:pPr>
            <a:r>
              <a:rPr lang="en-GB"/>
              <a:t>inserts the file name into the file system hierarchy and allocates a data block for it.</a:t>
            </a:r>
            <a:endParaRPr/>
          </a:p>
          <a:p>
            <a:pPr marL="914400" lvl="1" indent="-317500" algn="l" rtl="0">
              <a:spcBef>
                <a:spcPts val="0"/>
              </a:spcBef>
              <a:spcAft>
                <a:spcPts val="0"/>
              </a:spcAft>
              <a:buSzPts val="1400"/>
              <a:buChar char="-"/>
            </a:pPr>
            <a:r>
              <a:rPr lang="en-GB"/>
              <a:t>responds to the client request with the identity of the DataNode and the destination data block.</a:t>
            </a:r>
            <a:endParaRPr/>
          </a:p>
          <a:p>
            <a:pPr marL="457200" lvl="0" indent="-342900" algn="l" rtl="0">
              <a:spcBef>
                <a:spcPts val="0"/>
              </a:spcBef>
              <a:spcAft>
                <a:spcPts val="0"/>
              </a:spcAft>
              <a:buSzPts val="1800"/>
              <a:buChar char="-"/>
            </a:pPr>
            <a:r>
              <a:rPr lang="en-GB"/>
              <a:t>Client flushes the chunk of data from the local buffer to the specified DataNode.</a:t>
            </a:r>
            <a:endParaRPr/>
          </a:p>
          <a:p>
            <a:pPr marL="457200" lvl="0" indent="-342900" algn="l" rtl="0">
              <a:spcBef>
                <a:spcPts val="0"/>
              </a:spcBef>
              <a:spcAft>
                <a:spcPts val="0"/>
              </a:spcAft>
              <a:buSzPts val="1800"/>
              <a:buChar char="-"/>
            </a:pPr>
            <a:r>
              <a:rPr lang="en-GB"/>
              <a:t>When a file is closed:</a:t>
            </a:r>
            <a:endParaRPr/>
          </a:p>
          <a:p>
            <a:pPr marL="914400" lvl="1" indent="-317500" algn="l" rtl="0">
              <a:spcBef>
                <a:spcPts val="0"/>
              </a:spcBef>
              <a:spcAft>
                <a:spcPts val="0"/>
              </a:spcAft>
              <a:buSzPts val="1400"/>
              <a:buChar char="-"/>
            </a:pPr>
            <a:r>
              <a:rPr lang="en-GB"/>
              <a:t>the remaining un-flushed data in the local buffer is transferred to the DataNode.</a:t>
            </a:r>
            <a:endParaRPr/>
          </a:p>
          <a:p>
            <a:pPr marL="914400" lvl="1" indent="-317500" algn="l" rtl="0">
              <a:spcBef>
                <a:spcPts val="0"/>
              </a:spcBef>
              <a:spcAft>
                <a:spcPts val="0"/>
              </a:spcAft>
              <a:buSzPts val="1400"/>
              <a:buChar char="-"/>
            </a:pPr>
            <a:r>
              <a:rPr lang="en-GB"/>
              <a:t>The client then tells the NameNode that the file is closed.</a:t>
            </a:r>
            <a:endParaRPr/>
          </a:p>
          <a:p>
            <a:pPr marL="914400" lvl="1" indent="-317500" algn="l" rtl="0">
              <a:spcBef>
                <a:spcPts val="0"/>
              </a:spcBef>
              <a:spcAft>
                <a:spcPts val="0"/>
              </a:spcAft>
              <a:buSzPts val="1400"/>
              <a:buChar char="-"/>
            </a:pPr>
            <a:r>
              <a:rPr lang="en-GB"/>
              <a:t>NameNode commits the file creation operation into a persistent store.</a:t>
            </a:r>
            <a:endParaRPr/>
          </a:p>
          <a:p>
            <a:pPr marL="914400" lvl="1" indent="-317500" algn="l" rtl="0">
              <a:spcBef>
                <a:spcPts val="0"/>
              </a:spcBef>
              <a:spcAft>
                <a:spcPts val="0"/>
              </a:spcAft>
              <a:buSzPts val="1400"/>
              <a:buChar char="-"/>
            </a:pPr>
            <a:r>
              <a:rPr lang="en-GB"/>
              <a:t>If the NameNode dies before the file is closed, the file is lost.</a:t>
            </a:r>
            <a:endParaRPr/>
          </a:p>
          <a:p>
            <a:pPr marL="0" lvl="0" indent="0" algn="l" rtl="0">
              <a:spcBef>
                <a:spcPts val="1600"/>
              </a:spcBef>
              <a:spcAft>
                <a:spcPts val="1600"/>
              </a:spcAft>
              <a:buNone/>
            </a:pPr>
            <a:endParaRPr/>
          </a:p>
        </p:txBody>
      </p:sp>
      <p:sp>
        <p:nvSpPr>
          <p:cNvPr id="245" name="Google Shape;24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Pipelining</a:t>
            </a:r>
            <a:endParaRPr/>
          </a:p>
        </p:txBody>
      </p:sp>
      <p:sp>
        <p:nvSpPr>
          <p:cNvPr id="251" name="Google Shape;25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Replication factor of three.</a:t>
            </a:r>
            <a:endParaRPr/>
          </a:p>
          <a:p>
            <a:pPr marL="457200" lvl="0" indent="-342900" algn="l" rtl="0">
              <a:spcBef>
                <a:spcPts val="0"/>
              </a:spcBef>
              <a:spcAft>
                <a:spcPts val="0"/>
              </a:spcAft>
              <a:buSzPts val="1800"/>
              <a:buChar char="-"/>
            </a:pPr>
            <a:r>
              <a:rPr lang="en-GB"/>
              <a:t>Pipelining the writing and replicating process of individual chunks of each block</a:t>
            </a:r>
            <a:endParaRPr/>
          </a:p>
          <a:p>
            <a:pPr marL="457200" lvl="0" indent="-342900" algn="l" rtl="0">
              <a:spcBef>
                <a:spcPts val="0"/>
              </a:spcBef>
              <a:spcAft>
                <a:spcPts val="0"/>
              </a:spcAft>
              <a:buSzPts val="1800"/>
              <a:buChar char="-"/>
            </a:pPr>
            <a:r>
              <a:rPr lang="en-GB"/>
              <a:t>List of DataNodes comes from NameNode</a:t>
            </a:r>
            <a:endParaRPr/>
          </a:p>
          <a:p>
            <a:pPr marL="457200" lvl="0" indent="-342900" algn="l" rtl="0">
              <a:spcBef>
                <a:spcPts val="0"/>
              </a:spcBef>
              <a:spcAft>
                <a:spcPts val="0"/>
              </a:spcAft>
              <a:buSzPts val="1800"/>
              <a:buChar char="-"/>
            </a:pPr>
            <a:r>
              <a:rPr lang="en-GB"/>
              <a:t>The client then flushes the data chunk to the first DataNode.</a:t>
            </a:r>
            <a:endParaRPr/>
          </a:p>
          <a:p>
            <a:pPr marL="457200" lvl="0" indent="-342900" algn="l" rtl="0">
              <a:spcBef>
                <a:spcPts val="0"/>
              </a:spcBef>
              <a:spcAft>
                <a:spcPts val="0"/>
              </a:spcAft>
              <a:buSzPts val="1800"/>
              <a:buChar char="-"/>
            </a:pPr>
            <a:r>
              <a:rPr lang="en-GB"/>
              <a:t>For each DataNode:</a:t>
            </a:r>
            <a:endParaRPr/>
          </a:p>
          <a:p>
            <a:pPr marL="914400" lvl="1" indent="-317500" algn="l" rtl="0">
              <a:spcBef>
                <a:spcPts val="0"/>
              </a:spcBef>
              <a:spcAft>
                <a:spcPts val="0"/>
              </a:spcAft>
              <a:buSzPts val="1400"/>
              <a:buChar char="-"/>
            </a:pPr>
            <a:r>
              <a:rPr lang="en-GB"/>
              <a:t>receiving the data in small portions,</a:t>
            </a:r>
            <a:endParaRPr/>
          </a:p>
          <a:p>
            <a:pPr marL="914400" lvl="1" indent="-317500" algn="l" rtl="0">
              <a:spcBef>
                <a:spcPts val="0"/>
              </a:spcBef>
              <a:spcAft>
                <a:spcPts val="0"/>
              </a:spcAft>
              <a:buSzPts val="1400"/>
              <a:buChar char="-"/>
            </a:pPr>
            <a:r>
              <a:rPr lang="en-GB"/>
              <a:t>writes each portion to its local repository, and</a:t>
            </a:r>
            <a:endParaRPr/>
          </a:p>
          <a:p>
            <a:pPr marL="914400" lvl="1" indent="-317500" algn="l" rtl="0">
              <a:spcBef>
                <a:spcPts val="0"/>
              </a:spcBef>
              <a:spcAft>
                <a:spcPts val="0"/>
              </a:spcAft>
              <a:buSzPts val="1400"/>
              <a:buChar char="-"/>
            </a:pPr>
            <a:r>
              <a:rPr lang="en-GB"/>
              <a:t>transfers that portion to the second DataNode in the list.</a:t>
            </a:r>
            <a:endParaRPr/>
          </a:p>
          <a:p>
            <a:pPr marL="0" lvl="0" indent="0" algn="l" rtl="0">
              <a:spcBef>
                <a:spcPts val="1600"/>
              </a:spcBef>
              <a:spcAft>
                <a:spcPts val="1600"/>
              </a:spcAft>
              <a:buNone/>
            </a:pPr>
            <a:endParaRPr/>
          </a:p>
        </p:txBody>
      </p:sp>
      <p:sp>
        <p:nvSpPr>
          <p:cNvPr id="252" name="Google Shape;25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B21F-EDF9-1B49-9CE2-81D50564FF35}"/>
              </a:ext>
            </a:extLst>
          </p:cNvPr>
          <p:cNvSpPr>
            <a:spLocks noGrp="1"/>
          </p:cNvSpPr>
          <p:nvPr>
            <p:ph type="title"/>
          </p:nvPr>
        </p:nvSpPr>
        <p:spPr/>
        <p:txBody>
          <a:bodyPr/>
          <a:lstStyle/>
          <a:p>
            <a:r>
              <a:rPr lang="en-US" dirty="0"/>
              <a:t>Second step</a:t>
            </a:r>
          </a:p>
        </p:txBody>
      </p:sp>
      <p:sp>
        <p:nvSpPr>
          <p:cNvPr id="3" name="Text Placeholder 2">
            <a:extLst>
              <a:ext uri="{FF2B5EF4-FFF2-40B4-BE49-F238E27FC236}">
                <a16:creationId xmlns:a16="http://schemas.microsoft.com/office/drawing/2014/main" id="{19023C6D-BD3E-D344-9143-6ED80F6B30BB}"/>
              </a:ext>
            </a:extLst>
          </p:cNvPr>
          <p:cNvSpPr>
            <a:spLocks noGrp="1"/>
          </p:cNvSpPr>
          <p:nvPr>
            <p:ph type="body" idx="1"/>
          </p:nvPr>
        </p:nvSpPr>
        <p:spPr/>
        <p:txBody>
          <a:bodyPr/>
          <a:lstStyle/>
          <a:p>
            <a:r>
              <a:rPr lang="en-US" dirty="0"/>
              <a:t>Open a browser and go to </a:t>
            </a:r>
            <a:r>
              <a:rPr lang="en-US" dirty="0">
                <a:hlinkClick r:id="rId2"/>
              </a:rPr>
              <a:t>https://www.palmetto.clemson.edu</a:t>
            </a:r>
            <a:r>
              <a:rPr lang="en-US" dirty="0"/>
              <a:t>, then click the link of </a:t>
            </a:r>
            <a:r>
              <a:rPr lang="en-US" dirty="0" err="1"/>
              <a:t>JupyterHub</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8E7081F-DC2E-9547-B677-3183D03B94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6" name="Picture 5" descr="A screenshot of a cell phone&#10;&#10;Description automatically generated">
            <a:extLst>
              <a:ext uri="{FF2B5EF4-FFF2-40B4-BE49-F238E27FC236}">
                <a16:creationId xmlns:a16="http://schemas.microsoft.com/office/drawing/2014/main" id="{1C3BE533-75A3-DC49-B3F1-352ACA096431}"/>
              </a:ext>
            </a:extLst>
          </p:cNvPr>
          <p:cNvPicPr>
            <a:picLocks noChangeAspect="1"/>
          </p:cNvPicPr>
          <p:nvPr/>
        </p:nvPicPr>
        <p:blipFill>
          <a:blip r:embed="rId3"/>
          <a:stretch>
            <a:fillRect/>
          </a:stretch>
        </p:blipFill>
        <p:spPr>
          <a:xfrm>
            <a:off x="1356306" y="2235014"/>
            <a:ext cx="6431387" cy="2821803"/>
          </a:xfrm>
          <a:prstGeom prst="rect">
            <a:avLst/>
          </a:prstGeom>
        </p:spPr>
      </p:pic>
      <p:sp>
        <p:nvSpPr>
          <p:cNvPr id="7" name="Rectangle 6">
            <a:extLst>
              <a:ext uri="{FF2B5EF4-FFF2-40B4-BE49-F238E27FC236}">
                <a16:creationId xmlns:a16="http://schemas.microsoft.com/office/drawing/2014/main" id="{D3833C70-440C-F74E-8C04-96CDDA6CFFCF}"/>
              </a:ext>
            </a:extLst>
          </p:cNvPr>
          <p:cNvSpPr/>
          <p:nvPr/>
        </p:nvSpPr>
        <p:spPr>
          <a:xfrm>
            <a:off x="1510393" y="4784271"/>
            <a:ext cx="555171" cy="272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10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HDFS Reads</a:t>
            </a:r>
            <a:endParaRPr/>
          </a:p>
        </p:txBody>
      </p:sp>
      <p:sp>
        <p:nvSpPr>
          <p:cNvPr id="258" name="Google Shape;25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Parallel reads on blocks</a:t>
            </a:r>
            <a:endParaRPr/>
          </a:p>
          <a:p>
            <a:pPr marL="457200" lvl="0" indent="-342900" algn="l" rtl="0">
              <a:spcBef>
                <a:spcPts val="0"/>
              </a:spcBef>
              <a:spcAft>
                <a:spcPts val="0"/>
              </a:spcAft>
              <a:buSzPts val="1800"/>
              <a:buChar char="-"/>
            </a:pPr>
            <a:r>
              <a:rPr lang="en-GB"/>
              <a:t>Applications take advantage of parallel I/O via MapReduce programming approach</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259" name="Google Shape;25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41</a:t>
            </a:fld>
            <a:endParaRPr/>
          </a:p>
        </p:txBody>
      </p:sp>
      <p:pic>
        <p:nvPicPr>
          <p:cNvPr id="265" name="Google Shape;265;p43"/>
          <p:cNvPicPr preferRelativeResize="0"/>
          <p:nvPr/>
        </p:nvPicPr>
        <p:blipFill>
          <a:blip r:embed="rId3">
            <a:alphaModFix/>
          </a:blip>
          <a:stretch>
            <a:fillRect/>
          </a:stretch>
        </p:blipFill>
        <p:spPr>
          <a:xfrm>
            <a:off x="152400" y="152400"/>
            <a:ext cx="8554296" cy="435841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42</a:t>
            </a:fld>
            <a:endParaRPr/>
          </a:p>
        </p:txBody>
      </p:sp>
      <p:sp>
        <p:nvSpPr>
          <p:cNvPr id="271" name="Google Shape;27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First resource manager/job controller on HDFS</a:t>
            </a:r>
            <a:endParaRPr/>
          </a:p>
        </p:txBody>
      </p:sp>
      <p:sp>
        <p:nvSpPr>
          <p:cNvPr id="272" name="Google Shape;27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Specifically tied to the MapReduce programming model</a:t>
            </a:r>
            <a:endParaRPr/>
          </a:p>
          <a:p>
            <a:pPr marL="457200" lvl="0" indent="-342900" algn="l" rtl="0">
              <a:spcBef>
                <a:spcPts val="0"/>
              </a:spcBef>
              <a:spcAft>
                <a:spcPts val="0"/>
              </a:spcAft>
              <a:buSzPts val="1800"/>
              <a:buChar char="-"/>
            </a:pPr>
            <a:r>
              <a:rPr lang="en-GB"/>
              <a:t>Data-aware (via NameNode interactions)</a:t>
            </a:r>
            <a:endParaRPr/>
          </a:p>
          <a:p>
            <a:pPr marL="457200" lvl="0" indent="-342900" algn="l" rtl="0">
              <a:spcBef>
                <a:spcPts val="0"/>
              </a:spcBef>
              <a:spcAft>
                <a:spcPts val="0"/>
              </a:spcAft>
              <a:buSzPts val="1800"/>
              <a:buChar char="-"/>
            </a:pPr>
            <a:r>
              <a:rPr lang="en-GB"/>
              <a:t>Task-aware (via TaskTracker interactions)</a:t>
            </a:r>
            <a:endParaRPr/>
          </a:p>
          <a:p>
            <a:pPr marL="457200" lvl="0" indent="-342900" algn="l" rtl="0">
              <a:spcBef>
                <a:spcPts val="0"/>
              </a:spcBef>
              <a:spcAft>
                <a:spcPts val="0"/>
              </a:spcAft>
              <a:buSzPts val="1800"/>
              <a:buChar char="-"/>
            </a:pPr>
            <a:r>
              <a:rPr lang="en-GB"/>
              <a:t>Rely on heartbeat messages, which also contain slot availability information from TaskTrackers:</a:t>
            </a:r>
            <a:endParaRPr/>
          </a:p>
          <a:p>
            <a:pPr marL="914400" lvl="1" indent="-317500" algn="l" rtl="0">
              <a:spcBef>
                <a:spcPts val="0"/>
              </a:spcBef>
              <a:spcAft>
                <a:spcPts val="0"/>
              </a:spcAft>
              <a:buSzPts val="1400"/>
              <a:buChar char="-"/>
            </a:pPr>
            <a:r>
              <a:rPr lang="en-GB"/>
              <a:t>System health</a:t>
            </a:r>
            <a:endParaRPr/>
          </a:p>
          <a:p>
            <a:pPr marL="914400" lvl="1" indent="-317500" algn="l" rtl="0">
              <a:spcBef>
                <a:spcPts val="0"/>
              </a:spcBef>
              <a:spcAft>
                <a:spcPts val="0"/>
              </a:spcAft>
              <a:buSzPts val="1400"/>
              <a:buChar char="-"/>
            </a:pPr>
            <a:r>
              <a:rPr lang="en-GB"/>
              <a:t>Execution availability</a:t>
            </a:r>
            <a:endParaRPr/>
          </a:p>
          <a:p>
            <a:pPr marL="914400" lvl="1" indent="-317500" algn="l" rtl="0">
              <a:spcBef>
                <a:spcPts val="0"/>
              </a:spcBef>
              <a:spcAft>
                <a:spcPts val="0"/>
              </a:spcAft>
              <a:buSzPts val="1400"/>
              <a:buChar char="-"/>
            </a:pPr>
            <a:r>
              <a:rPr lang="en-GB"/>
              <a:t>Job progress</a:t>
            </a:r>
            <a:endParaRPr/>
          </a:p>
          <a:p>
            <a:pPr marL="457200" lvl="0" indent="-342900" algn="l" rtl="0">
              <a:spcBef>
                <a:spcPts val="0"/>
              </a:spcBef>
              <a:spcAft>
                <a:spcPts val="0"/>
              </a:spcAft>
              <a:buSzPts val="1800"/>
              <a:buChar char="-"/>
            </a:pPr>
            <a:r>
              <a:rPr lang="en-GB"/>
              <a:t>Manage job execution process</a:t>
            </a:r>
            <a:endParaRPr/>
          </a:p>
          <a:p>
            <a:pPr marL="457200" lvl="0" indent="-342900" algn="l" rtl="0">
              <a:spcBef>
                <a:spcPts val="0"/>
              </a:spcBef>
              <a:spcAft>
                <a:spcPts val="0"/>
              </a:spcAft>
              <a:buSzPts val="1800"/>
              <a:buChar char="-"/>
            </a:pPr>
            <a:r>
              <a:rPr lang="en-GB"/>
              <a:t>Rerun tasks lost due to node failures – Speculative execution</a:t>
            </a:r>
            <a:endParaRPr/>
          </a:p>
          <a:p>
            <a:pPr marL="457200" lvl="0" indent="-342900" algn="l" rtl="0">
              <a:spcBef>
                <a:spcPts val="0"/>
              </a:spcBef>
              <a:spcAft>
                <a:spcPts val="0"/>
              </a:spcAft>
              <a:buSzPts val="1800"/>
              <a:buChar char="-"/>
            </a:pPr>
            <a:r>
              <a:rPr lang="en-GB"/>
              <a:t>Single point of failure</a:t>
            </a:r>
            <a:endParaRPr/>
          </a:p>
          <a:p>
            <a:pPr marL="0" lvl="0" indent="0" algn="l" rtl="0">
              <a:spcBef>
                <a:spcPts val="1600"/>
              </a:spcBef>
              <a:spcAft>
                <a:spcPts val="16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Execution Process</a:t>
            </a:r>
            <a:endParaRPr/>
          </a:p>
        </p:txBody>
      </p:sp>
      <p:sp>
        <p:nvSpPr>
          <p:cNvPr id="278" name="Google Shape;278;p45"/>
          <p:cNvSpPr txBox="1">
            <a:spLocks noGrp="1"/>
          </p:cNvSpPr>
          <p:nvPr>
            <p:ph type="body" idx="1"/>
          </p:nvPr>
        </p:nvSpPr>
        <p:spPr>
          <a:xfrm>
            <a:off x="0" y="1152475"/>
            <a:ext cx="8832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MapReduce job is submitted to the JobTracker</a:t>
            </a:r>
            <a:endParaRPr/>
          </a:p>
          <a:p>
            <a:pPr marL="457200" lvl="0" indent="-342900" algn="l" rtl="0">
              <a:spcBef>
                <a:spcPts val="0"/>
              </a:spcBef>
              <a:spcAft>
                <a:spcPts val="0"/>
              </a:spcAft>
              <a:buSzPts val="1800"/>
              <a:buChar char="-"/>
            </a:pPr>
            <a:r>
              <a:rPr lang="en-GB"/>
              <a:t>JobTracker determines data location via NameNode</a:t>
            </a:r>
            <a:endParaRPr/>
          </a:p>
          <a:p>
            <a:pPr marL="457200" lvl="0" indent="-342900" algn="l" rtl="0">
              <a:spcBef>
                <a:spcPts val="0"/>
              </a:spcBef>
              <a:spcAft>
                <a:spcPts val="0"/>
              </a:spcAft>
              <a:buSzPts val="1800"/>
              <a:buChar char="-"/>
            </a:pPr>
            <a:r>
              <a:rPr lang="en-GB"/>
              <a:t>JobTracker locates TaskTracker (TT) nodes</a:t>
            </a:r>
            <a:endParaRPr/>
          </a:p>
          <a:p>
            <a:pPr marL="914400" lvl="1" indent="-317500" algn="l" rtl="0">
              <a:spcBef>
                <a:spcPts val="0"/>
              </a:spcBef>
              <a:spcAft>
                <a:spcPts val="0"/>
              </a:spcAft>
              <a:buSzPts val="1400"/>
              <a:buChar char="-"/>
            </a:pPr>
            <a:r>
              <a:rPr lang="en-GB"/>
              <a:t>With available slots -Nearest to the data location</a:t>
            </a:r>
            <a:endParaRPr/>
          </a:p>
          <a:p>
            <a:pPr marL="457200" lvl="0" indent="-342900" algn="l" rtl="0">
              <a:spcBef>
                <a:spcPts val="0"/>
              </a:spcBef>
              <a:spcAft>
                <a:spcPts val="0"/>
              </a:spcAft>
              <a:buSzPts val="1800"/>
              <a:buChar char="-"/>
            </a:pPr>
            <a:r>
              <a:rPr lang="en-GB"/>
              <a:t>JobTracker sends job (tasks of job: Map, Reduce, Shuffle) to the selected TT</a:t>
            </a:r>
            <a:endParaRPr/>
          </a:p>
          <a:p>
            <a:pPr marL="457200" lvl="0" indent="-342900" algn="l" rtl="0">
              <a:spcBef>
                <a:spcPts val="0"/>
              </a:spcBef>
              <a:spcAft>
                <a:spcPts val="0"/>
              </a:spcAft>
              <a:buSzPts val="1800"/>
              <a:buChar char="-"/>
            </a:pPr>
            <a:r>
              <a:rPr lang="en-GB"/>
              <a:t>TTs spawn separate JVMs to run tasks (Map, Reduce, Shuffle) for the job</a:t>
            </a:r>
            <a:endParaRPr/>
          </a:p>
          <a:p>
            <a:pPr marL="457200" lvl="0" indent="-342900" algn="l" rtl="0">
              <a:spcBef>
                <a:spcPts val="0"/>
              </a:spcBef>
              <a:spcAft>
                <a:spcPts val="0"/>
              </a:spcAft>
              <a:buSzPts val="1800"/>
              <a:buChar char="-"/>
            </a:pPr>
            <a:r>
              <a:rPr lang="en-GB"/>
              <a:t>TTs maintain detailed log for progress, output, and exit codes</a:t>
            </a:r>
            <a:endParaRPr/>
          </a:p>
          <a:p>
            <a:pPr marL="457200" lvl="0" indent="-342900" algn="l" rtl="0">
              <a:spcBef>
                <a:spcPts val="0"/>
              </a:spcBef>
              <a:spcAft>
                <a:spcPts val="0"/>
              </a:spcAft>
              <a:buSzPts val="1800"/>
              <a:buChar char="-"/>
            </a:pPr>
            <a:r>
              <a:rPr lang="en-GB"/>
              <a:t>Heartbeat messages are sent frequently from TaskTrackers to JobTracker</a:t>
            </a:r>
            <a:endParaRPr/>
          </a:p>
          <a:p>
            <a:pPr marL="914400" lvl="1" indent="-317500" algn="l" rtl="0">
              <a:spcBef>
                <a:spcPts val="0"/>
              </a:spcBef>
              <a:spcAft>
                <a:spcPts val="0"/>
              </a:spcAft>
              <a:buSzPts val="1400"/>
              <a:buChar char="-"/>
            </a:pPr>
            <a:r>
              <a:rPr lang="en-GB"/>
              <a:t>Alive</a:t>
            </a:r>
            <a:endParaRPr/>
          </a:p>
          <a:p>
            <a:pPr marL="914400" lvl="1" indent="-317500" algn="l" rtl="0">
              <a:spcBef>
                <a:spcPts val="0"/>
              </a:spcBef>
              <a:spcAft>
                <a:spcPts val="0"/>
              </a:spcAft>
              <a:buSzPts val="1400"/>
              <a:buChar char="-"/>
            </a:pPr>
            <a:r>
              <a:rPr lang="en-GB"/>
              <a:t>Slot availability</a:t>
            </a:r>
            <a:endParaRPr/>
          </a:p>
          <a:p>
            <a:pPr marL="457200" lvl="0" indent="-342900" algn="l" rtl="0">
              <a:spcBef>
                <a:spcPts val="0"/>
              </a:spcBef>
              <a:spcAft>
                <a:spcPts val="0"/>
              </a:spcAft>
              <a:buSzPts val="1800"/>
              <a:buChar char="-"/>
            </a:pPr>
            <a:r>
              <a:rPr lang="en-GB"/>
              <a:t>If no heartbeat is received within a preconfigured duration, the tasks assigned to that TT are resubmitted to another TT</a:t>
            </a:r>
            <a:endParaRPr/>
          </a:p>
          <a:p>
            <a:pPr marL="457200" lvl="0" indent="-342900" algn="l" rtl="0">
              <a:spcBef>
                <a:spcPts val="0"/>
              </a:spcBef>
              <a:spcAft>
                <a:spcPts val="0"/>
              </a:spcAft>
              <a:buSzPts val="1800"/>
              <a:buChar char="-"/>
            </a:pPr>
            <a:r>
              <a:rPr lang="en-GB"/>
              <a:t>JobTracker updates status report when job is completed</a:t>
            </a:r>
            <a:endParaRPr/>
          </a:p>
          <a:p>
            <a:pPr marL="0" lvl="0" indent="0" algn="l" rtl="0">
              <a:spcBef>
                <a:spcPts val="1600"/>
              </a:spcBef>
              <a:spcAft>
                <a:spcPts val="1600"/>
              </a:spcAft>
              <a:buNone/>
            </a:pPr>
            <a:endParaRPr/>
          </a:p>
        </p:txBody>
      </p:sp>
      <p:sp>
        <p:nvSpPr>
          <p:cNvPr id="279" name="Google Shape;27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44</a:t>
            </a:fld>
            <a:endParaRPr/>
          </a:p>
        </p:txBody>
      </p:sp>
      <p:pic>
        <p:nvPicPr>
          <p:cNvPr id="285" name="Google Shape;285;p46"/>
          <p:cNvPicPr preferRelativeResize="0"/>
          <p:nvPr/>
        </p:nvPicPr>
        <p:blipFill>
          <a:blip r:embed="rId3">
            <a:alphaModFix/>
          </a:blip>
          <a:stretch>
            <a:fillRect/>
          </a:stretch>
        </p:blipFill>
        <p:spPr>
          <a:xfrm>
            <a:off x="890425" y="152400"/>
            <a:ext cx="7363150" cy="42982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45</a:t>
            </a:fld>
            <a:endParaRPr/>
          </a:p>
        </p:txBody>
      </p:sp>
      <p:sp>
        <p:nvSpPr>
          <p:cNvPr id="291" name="Google Shape;29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Conceptual Design/Differences</a:t>
            </a:r>
            <a:endParaRPr/>
          </a:p>
        </p:txBody>
      </p:sp>
      <p:sp>
        <p:nvSpPr>
          <p:cNvPr id="292" name="Google Shape;29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Pure scheduler: limited to arbitrating available resources in the system</a:t>
            </a:r>
            <a:endParaRPr/>
          </a:p>
          <a:p>
            <a:pPr marL="457200" lvl="0" indent="-342900" algn="l" rtl="0">
              <a:spcBef>
                <a:spcPts val="0"/>
              </a:spcBef>
              <a:spcAft>
                <a:spcPts val="0"/>
              </a:spcAft>
              <a:buSzPts val="1800"/>
              <a:buChar char="-"/>
            </a:pPr>
            <a:r>
              <a:rPr lang="en-GB"/>
              <a:t>Pluggable scheduler: multiple scheduling algorithms</a:t>
            </a:r>
            <a:endParaRPr/>
          </a:p>
          <a:p>
            <a:pPr marL="457200" lvl="0" indent="-342900" algn="l" rtl="0">
              <a:spcBef>
                <a:spcPts val="0"/>
              </a:spcBef>
              <a:spcAft>
                <a:spcPts val="0"/>
              </a:spcAft>
              <a:buSzPts val="1800"/>
              <a:buChar char="-"/>
            </a:pPr>
            <a:r>
              <a:rPr lang="en-GB"/>
              <a:t>Job management is handle by ApplicationMaster</a:t>
            </a:r>
            <a:endParaRPr/>
          </a:p>
          <a:p>
            <a:pPr marL="457200" lvl="0" indent="-342900" algn="l" rtl="0">
              <a:spcBef>
                <a:spcPts val="0"/>
              </a:spcBef>
              <a:spcAft>
                <a:spcPts val="0"/>
              </a:spcAft>
              <a:buSzPts val="1800"/>
              <a:buChar char="-"/>
            </a:pPr>
            <a:r>
              <a:rPr lang="en-GB"/>
              <a:t>Resource Model:</a:t>
            </a:r>
            <a:endParaRPr/>
          </a:p>
          <a:p>
            <a:pPr marL="914400" lvl="1" indent="-317500" algn="l" rtl="0">
              <a:spcBef>
                <a:spcPts val="0"/>
              </a:spcBef>
              <a:spcAft>
                <a:spcPts val="0"/>
              </a:spcAft>
              <a:buSzPts val="1400"/>
              <a:buChar char="-"/>
            </a:pPr>
            <a:r>
              <a:rPr lang="en-GB"/>
              <a:t>Resource-name (hostname, rackname)</a:t>
            </a:r>
            <a:endParaRPr/>
          </a:p>
          <a:p>
            <a:pPr marL="914400" lvl="1" indent="-317500" algn="l" rtl="0">
              <a:spcBef>
                <a:spcPts val="0"/>
              </a:spcBef>
              <a:spcAft>
                <a:spcPts val="0"/>
              </a:spcAft>
              <a:buSzPts val="1400"/>
              <a:buChar char="-"/>
            </a:pPr>
            <a:r>
              <a:rPr lang="en-GB"/>
              <a:t>Memory (MB)</a:t>
            </a:r>
            <a:endParaRPr/>
          </a:p>
          <a:p>
            <a:pPr marL="914400" lvl="1" indent="-317500" algn="l" rtl="0">
              <a:spcBef>
                <a:spcPts val="0"/>
              </a:spcBef>
              <a:spcAft>
                <a:spcPts val="0"/>
              </a:spcAft>
              <a:buSzPts val="1400"/>
              <a:buChar char="-"/>
            </a:pPr>
            <a:r>
              <a:rPr lang="en-GB"/>
              <a:t>CPU (cores)</a:t>
            </a:r>
            <a:endParaRPr/>
          </a:p>
          <a:p>
            <a:pPr marL="457200" lvl="0" indent="-342900" algn="l" rtl="0">
              <a:spcBef>
                <a:spcPts val="0"/>
              </a:spcBef>
              <a:spcAft>
                <a:spcPts val="0"/>
              </a:spcAft>
              <a:buSzPts val="1800"/>
              <a:buChar char="-"/>
            </a:pPr>
            <a:r>
              <a:rPr lang="en-GB"/>
              <a:t>ResourceRequest:</a:t>
            </a:r>
            <a:endParaRPr/>
          </a:p>
          <a:p>
            <a:pPr marL="914400" lvl="1" indent="-317500" algn="l" rtl="0">
              <a:spcBef>
                <a:spcPts val="0"/>
              </a:spcBef>
              <a:spcAft>
                <a:spcPts val="0"/>
              </a:spcAft>
              <a:buSzPts val="1400"/>
              <a:buChar char="-"/>
            </a:pPr>
            <a:r>
              <a:rPr lang="en-GB"/>
              <a:t>Resource-name, priority, resource-requirement, number-of-containers</a:t>
            </a:r>
            <a:endParaRPr/>
          </a:p>
          <a:p>
            <a:pPr marL="914400" lvl="1" indent="-317500" algn="l" rtl="0">
              <a:spcBef>
                <a:spcPts val="0"/>
              </a:spcBef>
              <a:spcAft>
                <a:spcPts val="0"/>
              </a:spcAft>
              <a:buSzPts val="1400"/>
              <a:buChar char="-"/>
            </a:pPr>
            <a:r>
              <a:rPr lang="en-GB"/>
              <a:t>Container: the resource allocation</a:t>
            </a:r>
            <a:endParaRPr/>
          </a:p>
          <a:p>
            <a:pPr marL="0" lvl="0" indent="0" algn="l" rtl="0">
              <a:spcBef>
                <a:spcPts val="1600"/>
              </a:spcBef>
              <a:spcAft>
                <a:spcPts val="16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46</a:t>
            </a:fld>
            <a:endParaRPr/>
          </a:p>
        </p:txBody>
      </p:sp>
      <p:sp>
        <p:nvSpPr>
          <p:cNvPr id="298" name="Google Shape;298;p4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1</a:t>
            </a:r>
            <a:endParaRPr/>
          </a:p>
        </p:txBody>
      </p:sp>
      <p:pic>
        <p:nvPicPr>
          <p:cNvPr id="299" name="Google Shape;299;p48"/>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00" name="Google Shape;300;p4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 client program submits the application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47</a:t>
            </a:fld>
            <a:endParaRPr/>
          </a:p>
        </p:txBody>
      </p:sp>
      <p:sp>
        <p:nvSpPr>
          <p:cNvPr id="306" name="Google Shape;306;p4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2</a:t>
            </a:r>
            <a:endParaRPr/>
          </a:p>
        </p:txBody>
      </p:sp>
      <p:pic>
        <p:nvPicPr>
          <p:cNvPr id="307" name="Google Shape;307;p49"/>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08" name="Google Shape;308;p4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50">
                <a:solidFill>
                  <a:schemeClr val="dk1"/>
                </a:solidFill>
                <a:highlight>
                  <a:srgbClr val="FFFFFF"/>
                </a:highlight>
              </a:rPr>
              <a:t>Resource Manager negotiates a container to start the Application Master and then launches the Application Master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48</a:t>
            </a:fld>
            <a:endParaRPr/>
          </a:p>
        </p:txBody>
      </p:sp>
      <p:sp>
        <p:nvSpPr>
          <p:cNvPr id="314" name="Google Shape;314;p5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3</a:t>
            </a:r>
            <a:endParaRPr/>
          </a:p>
        </p:txBody>
      </p:sp>
      <p:pic>
        <p:nvPicPr>
          <p:cNvPr id="315" name="Google Shape;315;p50"/>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16" name="Google Shape;316;p5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50">
                <a:solidFill>
                  <a:schemeClr val="dk1"/>
                </a:solidFill>
                <a:highlight>
                  <a:srgbClr val="FFFFFF"/>
                </a:highlight>
              </a:rPr>
              <a:t>The Application Master, on boot-up, registers with the Resource Manager. This allows the client to query the Resource Manager for details to directly interact with its Application Master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49</a:t>
            </a:fld>
            <a:endParaRPr/>
          </a:p>
        </p:txBody>
      </p:sp>
      <p:sp>
        <p:nvSpPr>
          <p:cNvPr id="322" name="Google Shape;322;p5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4</a:t>
            </a:r>
            <a:endParaRPr/>
          </a:p>
        </p:txBody>
      </p:sp>
      <p:pic>
        <p:nvPicPr>
          <p:cNvPr id="323" name="Google Shape;323;p51"/>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24" name="Google Shape;324;p5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50">
                <a:solidFill>
                  <a:schemeClr val="dk1"/>
                </a:solidFill>
                <a:highlight>
                  <a:srgbClr val="FFFFFF"/>
                </a:highlight>
              </a:rPr>
              <a:t>Application Master negotiates resource containers via the resource-request protocol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4912-12EB-7D4F-BBBA-049F82F7BED4}"/>
              </a:ext>
            </a:extLst>
          </p:cNvPr>
          <p:cNvSpPr>
            <a:spLocks noGrp="1"/>
          </p:cNvSpPr>
          <p:nvPr>
            <p:ph type="title"/>
          </p:nvPr>
        </p:nvSpPr>
        <p:spPr/>
        <p:txBody>
          <a:bodyPr/>
          <a:lstStyle/>
          <a:p>
            <a:r>
              <a:rPr lang="en-US" dirty="0" err="1"/>
              <a:t>JupyterHub</a:t>
            </a:r>
            <a:r>
              <a:rPr lang="en-US" dirty="0"/>
              <a:t> interface</a:t>
            </a:r>
          </a:p>
        </p:txBody>
      </p:sp>
      <p:sp>
        <p:nvSpPr>
          <p:cNvPr id="3" name="Text Placeholder 2">
            <a:extLst>
              <a:ext uri="{FF2B5EF4-FFF2-40B4-BE49-F238E27FC236}">
                <a16:creationId xmlns:a16="http://schemas.microsoft.com/office/drawing/2014/main" id="{7D54D433-4012-2D49-8397-C90AD9650EB4}"/>
              </a:ext>
            </a:extLst>
          </p:cNvPr>
          <p:cNvSpPr>
            <a:spLocks noGrp="1"/>
          </p:cNvSpPr>
          <p:nvPr>
            <p:ph type="body" idx="1"/>
          </p:nvPr>
        </p:nvSpPr>
        <p:spPr/>
        <p:txBody>
          <a:bodyPr/>
          <a:lstStyle/>
          <a:p>
            <a:r>
              <a:rPr lang="en-US" dirty="0"/>
              <a:t>You will not have the blue </a:t>
            </a:r>
            <a:r>
              <a:rPr lang="en-US" b="1" dirty="0">
                <a:solidFill>
                  <a:srgbClr val="0070C0"/>
                </a:solidFill>
              </a:rPr>
              <a:t>Admin</a:t>
            </a:r>
            <a:r>
              <a:rPr lang="en-US" dirty="0"/>
              <a:t> button</a:t>
            </a:r>
          </a:p>
          <a:p>
            <a:r>
              <a:rPr lang="en-US" dirty="0"/>
              <a:t>You will need to sign in with DUO</a:t>
            </a:r>
          </a:p>
          <a:p>
            <a:r>
              <a:rPr lang="en-US" dirty="0"/>
              <a:t>Click </a:t>
            </a:r>
            <a:r>
              <a:rPr lang="en-US" dirty="0">
                <a:solidFill>
                  <a:srgbClr val="00B050"/>
                </a:solidFill>
              </a:rPr>
              <a:t>Start My Server</a:t>
            </a:r>
          </a:p>
        </p:txBody>
      </p:sp>
      <p:sp>
        <p:nvSpPr>
          <p:cNvPr id="4" name="Slide Number Placeholder 3">
            <a:extLst>
              <a:ext uri="{FF2B5EF4-FFF2-40B4-BE49-F238E27FC236}">
                <a16:creationId xmlns:a16="http://schemas.microsoft.com/office/drawing/2014/main" id="{8B5C126F-C52E-5A46-90AE-6DADD62F7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6" name="Picture 5" descr="A screenshot of a cell phone&#10;&#10;Description automatically generated">
            <a:extLst>
              <a:ext uri="{FF2B5EF4-FFF2-40B4-BE49-F238E27FC236}">
                <a16:creationId xmlns:a16="http://schemas.microsoft.com/office/drawing/2014/main" id="{D29D9C84-F3CF-7341-B6E9-ADE68140B40C}"/>
              </a:ext>
            </a:extLst>
          </p:cNvPr>
          <p:cNvPicPr>
            <a:picLocks noChangeAspect="1"/>
          </p:cNvPicPr>
          <p:nvPr/>
        </p:nvPicPr>
        <p:blipFill>
          <a:blip r:embed="rId2"/>
          <a:stretch>
            <a:fillRect/>
          </a:stretch>
        </p:blipFill>
        <p:spPr>
          <a:xfrm>
            <a:off x="1469571" y="2597461"/>
            <a:ext cx="6358522" cy="2459355"/>
          </a:xfrm>
          <a:prstGeom prst="rect">
            <a:avLst/>
          </a:prstGeom>
        </p:spPr>
      </p:pic>
    </p:spTree>
    <p:extLst>
      <p:ext uri="{BB962C8B-B14F-4D97-AF65-F5344CB8AC3E}">
        <p14:creationId xmlns:p14="http://schemas.microsoft.com/office/powerpoint/2010/main" val="716377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50</a:t>
            </a:fld>
            <a:endParaRPr/>
          </a:p>
        </p:txBody>
      </p:sp>
      <p:sp>
        <p:nvSpPr>
          <p:cNvPr id="330" name="Google Shape;330;p5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5</a:t>
            </a:r>
            <a:endParaRPr/>
          </a:p>
        </p:txBody>
      </p:sp>
      <p:pic>
        <p:nvPicPr>
          <p:cNvPr id="331" name="Google Shape;331;p52"/>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32" name="Google Shape;332;p5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50">
                <a:solidFill>
                  <a:schemeClr val="dk1"/>
                </a:solidFill>
                <a:highlight>
                  <a:srgbClr val="FFFFFF"/>
                </a:highlight>
              </a:rPr>
              <a:t>After successful allocations, the Application Master launches the container by providing the container launch specification to the Node Manager. This includes command line to launch, environment variables, local resources (jars, shared-objects, ...), and security-related tokens.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51</a:t>
            </a:fld>
            <a:endParaRPr/>
          </a:p>
        </p:txBody>
      </p:sp>
      <p:sp>
        <p:nvSpPr>
          <p:cNvPr id="338" name="Google Shape;338;p5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6</a:t>
            </a:r>
            <a:endParaRPr/>
          </a:p>
        </p:txBody>
      </p:sp>
      <p:pic>
        <p:nvPicPr>
          <p:cNvPr id="339" name="Google Shape;339;p53"/>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40" name="Google Shape;340;p5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50">
                <a:solidFill>
                  <a:schemeClr val="dk1"/>
                </a:solidFill>
                <a:highlight>
                  <a:srgbClr val="FFFFFF"/>
                </a:highlight>
              </a:rPr>
              <a:t>The application code executing within the container then provides logging info back to its ApplicationMaster via an application-specific protocol.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52</a:t>
            </a:fld>
            <a:endParaRPr/>
          </a:p>
        </p:txBody>
      </p:sp>
      <p:sp>
        <p:nvSpPr>
          <p:cNvPr id="346" name="Google Shape;346;p5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7</a:t>
            </a:r>
            <a:endParaRPr/>
          </a:p>
        </p:txBody>
      </p:sp>
      <p:pic>
        <p:nvPicPr>
          <p:cNvPr id="347" name="Google Shape;347;p54"/>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48" name="Google Shape;348;p5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50">
                <a:solidFill>
                  <a:schemeClr val="dk1"/>
                </a:solidFill>
                <a:highlight>
                  <a:srgbClr val="FFFFFF"/>
                </a:highlight>
              </a:rPr>
              <a:t>During the application execution, the client that submitted the program communicates directly with the Application Master to get status, progress, updates via an application-specific protocol.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53</a:t>
            </a:fld>
            <a:endParaRPr/>
          </a:p>
        </p:txBody>
      </p:sp>
      <p:sp>
        <p:nvSpPr>
          <p:cNvPr id="354" name="Google Shape;354;p5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Step 8</a:t>
            </a:r>
            <a:endParaRPr/>
          </a:p>
        </p:txBody>
      </p:sp>
      <p:pic>
        <p:nvPicPr>
          <p:cNvPr id="355" name="Google Shape;355;p55"/>
          <p:cNvPicPr preferRelativeResize="0"/>
          <p:nvPr/>
        </p:nvPicPr>
        <p:blipFill>
          <a:blip r:embed="rId3">
            <a:alphaModFix/>
          </a:blip>
          <a:stretch>
            <a:fillRect/>
          </a:stretch>
        </p:blipFill>
        <p:spPr>
          <a:xfrm>
            <a:off x="4144450" y="226050"/>
            <a:ext cx="4710791" cy="3820975"/>
          </a:xfrm>
          <a:prstGeom prst="rect">
            <a:avLst/>
          </a:prstGeom>
          <a:noFill/>
          <a:ln>
            <a:noFill/>
          </a:ln>
        </p:spPr>
      </p:pic>
      <p:sp>
        <p:nvSpPr>
          <p:cNvPr id="356" name="Google Shape;356;p5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050">
                <a:solidFill>
                  <a:schemeClr val="dk1"/>
                </a:solidFill>
                <a:highlight>
                  <a:srgbClr val="FFFFFF"/>
                </a:highlight>
              </a:rPr>
              <a:t>Upon completion, the Application Master deregisters with the ResourceManager and shuts down, allowing its own container to be repurposed.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54</a:t>
            </a:fld>
            <a:endParaRPr/>
          </a:p>
        </p:txBody>
      </p:sp>
      <p:sp>
        <p:nvSpPr>
          <p:cNvPr id="362" name="Google Shape;36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Comparing File System Models</a:t>
            </a:r>
            <a:endParaRPr/>
          </a:p>
        </p:txBody>
      </p:sp>
      <p:pic>
        <p:nvPicPr>
          <p:cNvPr id="363" name="Google Shape;363;p56"/>
          <p:cNvPicPr preferRelativeResize="0"/>
          <p:nvPr/>
        </p:nvPicPr>
        <p:blipFill>
          <a:blip r:embed="rId3">
            <a:alphaModFix/>
          </a:blip>
          <a:stretch>
            <a:fillRect/>
          </a:stretch>
        </p:blipFill>
        <p:spPr>
          <a:xfrm>
            <a:off x="496288" y="1075725"/>
            <a:ext cx="8151414" cy="3820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55</a:t>
            </a:fld>
            <a:endParaRPr/>
          </a:p>
        </p:txBody>
      </p:sp>
      <p:sp>
        <p:nvSpPr>
          <p:cNvPr id="369" name="Google Shape;36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a:t>
            </a:r>
            <a:endParaRPr/>
          </a:p>
        </p:txBody>
      </p:sp>
      <p:sp>
        <p:nvSpPr>
          <p:cNvPr id="370" name="Google Shape;370;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457200" lvl="0" indent="-342900" algn="l" rtl="0">
              <a:spcBef>
                <a:spcPts val="1600"/>
              </a:spcBef>
              <a:spcAft>
                <a:spcPts val="0"/>
              </a:spcAft>
              <a:buSzPts val="1800"/>
              <a:buChar char="-"/>
            </a:pPr>
            <a:r>
              <a:rPr lang="en-GB" u="sng">
                <a:solidFill>
                  <a:schemeClr val="hlink"/>
                </a:solidFill>
                <a:hlinkClick r:id="rId3"/>
              </a:rPr>
              <a:t>https://hadoop.apache.org/docs/r3.0.0-alpha1/</a:t>
            </a:r>
            <a:r>
              <a:rPr lang="en-GB"/>
              <a:t> </a:t>
            </a:r>
            <a:endParaRPr/>
          </a:p>
          <a:p>
            <a:pPr marL="457200" lvl="0" indent="-342900" algn="l" rtl="0">
              <a:spcBef>
                <a:spcPts val="0"/>
              </a:spcBef>
              <a:spcAft>
                <a:spcPts val="0"/>
              </a:spcAft>
              <a:buSzPts val="1800"/>
              <a:buChar char="-"/>
            </a:pPr>
            <a:r>
              <a:rPr lang="en-GB" u="sng">
                <a:solidFill>
                  <a:schemeClr val="hlink"/>
                </a:solidFill>
                <a:hlinkClick r:id="rId4"/>
              </a:rPr>
              <a:t>http://hortonworks.com/blog/apache-hadoop-yarn-concepts-and-applications/</a:t>
            </a:r>
            <a:r>
              <a:rPr lang="en-GB"/>
              <a:t> </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5589-263E-7A4B-BFC8-88F3978E28C9}"/>
              </a:ext>
            </a:extLst>
          </p:cNvPr>
          <p:cNvSpPr>
            <a:spLocks noGrp="1"/>
          </p:cNvSpPr>
          <p:nvPr>
            <p:ph type="title"/>
          </p:nvPr>
        </p:nvSpPr>
        <p:spPr/>
        <p:txBody>
          <a:bodyPr/>
          <a:lstStyle/>
          <a:p>
            <a:r>
              <a:rPr lang="en-US" dirty="0"/>
              <a:t>Launch a notebook server</a:t>
            </a:r>
          </a:p>
        </p:txBody>
      </p:sp>
      <p:sp>
        <p:nvSpPr>
          <p:cNvPr id="5" name="Text Placeholder 4">
            <a:extLst>
              <a:ext uri="{FF2B5EF4-FFF2-40B4-BE49-F238E27FC236}">
                <a16:creationId xmlns:a16="http://schemas.microsoft.com/office/drawing/2014/main" id="{5033965B-8E9B-FB46-9814-600BAA52A57C}"/>
              </a:ext>
            </a:extLst>
          </p:cNvPr>
          <p:cNvSpPr>
            <a:spLocks noGrp="1"/>
          </p:cNvSpPr>
          <p:nvPr>
            <p:ph type="body" idx="1"/>
          </p:nvPr>
        </p:nvSpPr>
        <p:spPr/>
        <p:txBody>
          <a:bodyPr/>
          <a:lstStyle/>
          <a:p>
            <a:r>
              <a:rPr lang="en-US" dirty="0"/>
              <a:t>Select </a:t>
            </a:r>
            <a:r>
              <a:rPr lang="en-US" dirty="0" err="1"/>
              <a:t>spawner</a:t>
            </a:r>
            <a:r>
              <a:rPr lang="en-US" dirty="0"/>
              <a:t> options similar to this screenshot</a:t>
            </a:r>
          </a:p>
          <a:p>
            <a:r>
              <a:rPr lang="en-US" dirty="0"/>
              <a:t>Click </a:t>
            </a:r>
            <a:r>
              <a:rPr lang="en-US" sz="1400" b="1" dirty="0">
                <a:solidFill>
                  <a:schemeClr val="accent1">
                    <a:lumMod val="75000"/>
                  </a:schemeClr>
                </a:solidFill>
              </a:rPr>
              <a:t>Spawn</a:t>
            </a:r>
            <a:r>
              <a:rPr lang="en-US" dirty="0"/>
              <a:t> when done</a:t>
            </a:r>
          </a:p>
          <a:p>
            <a:endParaRPr lang="en-US" dirty="0"/>
          </a:p>
          <a:p>
            <a:endParaRPr lang="en-US" dirty="0"/>
          </a:p>
          <a:p>
            <a:r>
              <a:rPr lang="en-US" dirty="0"/>
              <a:t>It might take a few minutes for Palmetto to allocate resource, then for the </a:t>
            </a:r>
            <a:r>
              <a:rPr lang="en-US" dirty="0" err="1"/>
              <a:t>JupyterHub</a:t>
            </a:r>
            <a:r>
              <a:rPr lang="en-US" dirty="0"/>
              <a:t> server to launch your server on the allocation node. </a:t>
            </a:r>
          </a:p>
        </p:txBody>
      </p:sp>
      <p:sp>
        <p:nvSpPr>
          <p:cNvPr id="4" name="Slide Number Placeholder 3">
            <a:extLst>
              <a:ext uri="{FF2B5EF4-FFF2-40B4-BE49-F238E27FC236}">
                <a16:creationId xmlns:a16="http://schemas.microsoft.com/office/drawing/2014/main" id="{8B8502B4-6AAF-5E40-B8E2-DD9C1A245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7" name="Picture 6" descr="A screenshot of a cell phone&#10;&#10;Description automatically generated">
            <a:extLst>
              <a:ext uri="{FF2B5EF4-FFF2-40B4-BE49-F238E27FC236}">
                <a16:creationId xmlns:a16="http://schemas.microsoft.com/office/drawing/2014/main" id="{FC18C5F3-AE64-B24E-BE9E-65B2AE2A664C}"/>
              </a:ext>
            </a:extLst>
          </p:cNvPr>
          <p:cNvPicPr>
            <a:picLocks noChangeAspect="1"/>
          </p:cNvPicPr>
          <p:nvPr/>
        </p:nvPicPr>
        <p:blipFill>
          <a:blip r:embed="rId2"/>
          <a:stretch>
            <a:fillRect/>
          </a:stretch>
        </p:blipFill>
        <p:spPr>
          <a:xfrm>
            <a:off x="3270891" y="0"/>
            <a:ext cx="5263774" cy="5143500"/>
          </a:xfrm>
          <a:prstGeom prst="rect">
            <a:avLst/>
          </a:prstGeom>
        </p:spPr>
      </p:pic>
    </p:spTree>
    <p:extLst>
      <p:ext uri="{BB962C8B-B14F-4D97-AF65-F5344CB8AC3E}">
        <p14:creationId xmlns:p14="http://schemas.microsoft.com/office/powerpoint/2010/main" val="261798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C12EF49-417C-B940-BE88-14794114CE6F}"/>
              </a:ext>
            </a:extLst>
          </p:cNvPr>
          <p:cNvPicPr>
            <a:picLocks noChangeAspect="1"/>
          </p:cNvPicPr>
          <p:nvPr/>
        </p:nvPicPr>
        <p:blipFill>
          <a:blip r:embed="rId2"/>
          <a:stretch>
            <a:fillRect/>
          </a:stretch>
        </p:blipFill>
        <p:spPr>
          <a:xfrm>
            <a:off x="3535136" y="0"/>
            <a:ext cx="5608864" cy="4384985"/>
          </a:xfrm>
          <a:prstGeom prst="rect">
            <a:avLst/>
          </a:prstGeom>
        </p:spPr>
      </p:pic>
      <p:sp>
        <p:nvSpPr>
          <p:cNvPr id="2" name="Title 1">
            <a:extLst>
              <a:ext uri="{FF2B5EF4-FFF2-40B4-BE49-F238E27FC236}">
                <a16:creationId xmlns:a16="http://schemas.microsoft.com/office/drawing/2014/main" id="{C116D490-DE87-744E-9B0A-37E9B8F85371}"/>
              </a:ext>
            </a:extLst>
          </p:cNvPr>
          <p:cNvSpPr>
            <a:spLocks noGrp="1"/>
          </p:cNvSpPr>
          <p:nvPr>
            <p:ph type="title"/>
          </p:nvPr>
        </p:nvSpPr>
        <p:spPr/>
        <p:txBody>
          <a:bodyPr/>
          <a:lstStyle/>
          <a:p>
            <a:r>
              <a:rPr lang="en-US" dirty="0"/>
              <a:t>Your </a:t>
            </a:r>
            <a:r>
              <a:rPr lang="en-US" dirty="0" err="1"/>
              <a:t>Jupyter</a:t>
            </a:r>
            <a:r>
              <a:rPr lang="en-US" dirty="0"/>
              <a:t> server</a:t>
            </a:r>
          </a:p>
        </p:txBody>
      </p:sp>
      <p:sp>
        <p:nvSpPr>
          <p:cNvPr id="3" name="Text Placeholder 2">
            <a:extLst>
              <a:ext uri="{FF2B5EF4-FFF2-40B4-BE49-F238E27FC236}">
                <a16:creationId xmlns:a16="http://schemas.microsoft.com/office/drawing/2014/main" id="{7CB34116-E129-8047-BB0B-C970DD1459F9}"/>
              </a:ext>
            </a:extLst>
          </p:cNvPr>
          <p:cNvSpPr>
            <a:spLocks noGrp="1"/>
          </p:cNvSpPr>
          <p:nvPr>
            <p:ph type="body" idx="1"/>
          </p:nvPr>
        </p:nvSpPr>
        <p:spPr/>
        <p:txBody>
          <a:bodyPr/>
          <a:lstStyle/>
          <a:p>
            <a:r>
              <a:rPr lang="en-US" dirty="0"/>
              <a:t>The content shown in your browser should be the content of YOUR home directory. </a:t>
            </a:r>
          </a:p>
          <a:p>
            <a:r>
              <a:rPr lang="en-US" dirty="0"/>
              <a:t>This is MY home directory (some of it …). </a:t>
            </a:r>
          </a:p>
        </p:txBody>
      </p:sp>
      <p:sp>
        <p:nvSpPr>
          <p:cNvPr id="4" name="Slide Number Placeholder 3">
            <a:extLst>
              <a:ext uri="{FF2B5EF4-FFF2-40B4-BE49-F238E27FC236}">
                <a16:creationId xmlns:a16="http://schemas.microsoft.com/office/drawing/2014/main" id="{8503E925-B082-C54D-BD3A-58DE2CED7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254901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52D6-CB4C-204E-B171-655CEDB9733F}"/>
              </a:ext>
            </a:extLst>
          </p:cNvPr>
          <p:cNvSpPr>
            <a:spLocks noGrp="1"/>
          </p:cNvSpPr>
          <p:nvPr>
            <p:ph type="title"/>
          </p:nvPr>
        </p:nvSpPr>
        <p:spPr/>
        <p:txBody>
          <a:bodyPr/>
          <a:lstStyle/>
          <a:p>
            <a:r>
              <a:rPr lang="en-US" dirty="0"/>
              <a:t>Getting workshop materials (1)</a:t>
            </a:r>
          </a:p>
        </p:txBody>
      </p:sp>
      <p:sp>
        <p:nvSpPr>
          <p:cNvPr id="3" name="Text Placeholder 2">
            <a:extLst>
              <a:ext uri="{FF2B5EF4-FFF2-40B4-BE49-F238E27FC236}">
                <a16:creationId xmlns:a16="http://schemas.microsoft.com/office/drawing/2014/main" id="{9B8794F2-70FE-904C-9A9C-68DB9CED4942}"/>
              </a:ext>
            </a:extLst>
          </p:cNvPr>
          <p:cNvSpPr>
            <a:spLocks noGrp="1"/>
          </p:cNvSpPr>
          <p:nvPr>
            <p:ph type="body" idx="1"/>
          </p:nvPr>
        </p:nvSpPr>
        <p:spPr/>
        <p:txBody>
          <a:bodyPr/>
          <a:lstStyle/>
          <a:p>
            <a:r>
              <a:rPr lang="en-US" dirty="0"/>
              <a:t>Click </a:t>
            </a:r>
            <a:r>
              <a:rPr lang="en-US" b="1" dirty="0"/>
              <a:t>New</a:t>
            </a:r>
            <a:r>
              <a:rPr lang="en-US" dirty="0"/>
              <a:t> in the upper right corner of </a:t>
            </a:r>
            <a:r>
              <a:rPr lang="en-US" b="1" dirty="0"/>
              <a:t>Files</a:t>
            </a:r>
            <a:r>
              <a:rPr lang="en-US" dirty="0"/>
              <a:t> tab. </a:t>
            </a:r>
          </a:p>
          <a:p>
            <a:r>
              <a:rPr lang="en-US" dirty="0"/>
              <a:t>Select </a:t>
            </a:r>
            <a:r>
              <a:rPr lang="en-US" b="1" dirty="0"/>
              <a:t>Terminal</a:t>
            </a:r>
          </a:p>
          <a:p>
            <a:r>
              <a:rPr lang="en-US" dirty="0"/>
              <a:t>An in-browser terminal will be opened in another browser tab. </a:t>
            </a:r>
          </a:p>
        </p:txBody>
      </p:sp>
      <p:sp>
        <p:nvSpPr>
          <p:cNvPr id="4" name="Slide Number Placeholder 3">
            <a:extLst>
              <a:ext uri="{FF2B5EF4-FFF2-40B4-BE49-F238E27FC236}">
                <a16:creationId xmlns:a16="http://schemas.microsoft.com/office/drawing/2014/main" id="{177053F5-7288-E840-B81A-C699C4C4AD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descr="A screenshot of a cell phone&#10;&#10;Description automatically generated">
            <a:extLst>
              <a:ext uri="{FF2B5EF4-FFF2-40B4-BE49-F238E27FC236}">
                <a16:creationId xmlns:a16="http://schemas.microsoft.com/office/drawing/2014/main" id="{E483D8C2-E95F-F74E-89EC-F3E253A97EBD}"/>
              </a:ext>
            </a:extLst>
          </p:cNvPr>
          <p:cNvPicPr>
            <a:picLocks noChangeAspect="1"/>
          </p:cNvPicPr>
          <p:nvPr/>
        </p:nvPicPr>
        <p:blipFill>
          <a:blip r:embed="rId2"/>
          <a:stretch>
            <a:fillRect/>
          </a:stretch>
        </p:blipFill>
        <p:spPr>
          <a:xfrm>
            <a:off x="3886200" y="0"/>
            <a:ext cx="5257800" cy="4112537"/>
          </a:xfrm>
          <a:prstGeom prst="rect">
            <a:avLst/>
          </a:prstGeom>
        </p:spPr>
      </p:pic>
    </p:spTree>
    <p:extLst>
      <p:ext uri="{BB962C8B-B14F-4D97-AF65-F5344CB8AC3E}">
        <p14:creationId xmlns:p14="http://schemas.microsoft.com/office/powerpoint/2010/main" val="20464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BA31-8526-2445-8629-2F6564AF111E}"/>
              </a:ext>
            </a:extLst>
          </p:cNvPr>
          <p:cNvSpPr>
            <a:spLocks noGrp="1"/>
          </p:cNvSpPr>
          <p:nvPr>
            <p:ph type="title"/>
          </p:nvPr>
        </p:nvSpPr>
        <p:spPr/>
        <p:txBody>
          <a:bodyPr/>
          <a:lstStyle/>
          <a:p>
            <a:r>
              <a:rPr lang="en-US" dirty="0"/>
              <a:t>Getting workshop materials (2)</a:t>
            </a:r>
          </a:p>
        </p:txBody>
      </p:sp>
      <p:sp>
        <p:nvSpPr>
          <p:cNvPr id="3" name="Text Placeholder 2">
            <a:extLst>
              <a:ext uri="{FF2B5EF4-FFF2-40B4-BE49-F238E27FC236}">
                <a16:creationId xmlns:a16="http://schemas.microsoft.com/office/drawing/2014/main" id="{3FE43CAD-D24A-594C-8689-9811C3A9B053}"/>
              </a:ext>
            </a:extLst>
          </p:cNvPr>
          <p:cNvSpPr>
            <a:spLocks noGrp="1"/>
          </p:cNvSpPr>
          <p:nvPr>
            <p:ph type="body" idx="1"/>
          </p:nvPr>
        </p:nvSpPr>
        <p:spPr>
          <a:xfrm>
            <a:off x="0" y="1152475"/>
            <a:ext cx="9144000" cy="1076375"/>
          </a:xfrm>
        </p:spPr>
        <p:txBody>
          <a:bodyPr/>
          <a:lstStyle/>
          <a:p>
            <a:r>
              <a:rPr lang="en-US" sz="1600" dirty="0"/>
              <a:t>In the terminal, type the followings:</a:t>
            </a:r>
          </a:p>
          <a:p>
            <a:pPr marL="114300" indent="0">
              <a:buNone/>
            </a:pPr>
            <a:endParaRPr lang="en-US" sz="1600" dirty="0"/>
          </a:p>
          <a:p>
            <a:pPr marL="152400" indent="0">
              <a:buNone/>
            </a:pPr>
            <a:r>
              <a:rPr lang="en-US" sz="1600" b="1" dirty="0">
                <a:highlight>
                  <a:srgbClr val="C0C0C0"/>
                </a:highlight>
                <a:latin typeface="Consolas" panose="020B0609020204030204" pitchFamily="49" charset="0"/>
                <a:cs typeface="Consolas" panose="020B0609020204030204" pitchFamily="49" charset="0"/>
              </a:rPr>
              <a:t>git clone https://</a:t>
            </a:r>
            <a:r>
              <a:rPr lang="en-US" sz="1600" b="1" dirty="0" err="1">
                <a:highlight>
                  <a:srgbClr val="C0C0C0"/>
                </a:highlight>
                <a:latin typeface="Consolas" panose="020B0609020204030204" pitchFamily="49" charset="0"/>
                <a:cs typeface="Consolas" panose="020B0609020204030204" pitchFamily="49" charset="0"/>
              </a:rPr>
              <a:t>github.com</a:t>
            </a:r>
            <a:r>
              <a:rPr lang="en-US" sz="1600" b="1" dirty="0">
                <a:highlight>
                  <a:srgbClr val="C0C0C0"/>
                </a:highlight>
                <a:latin typeface="Consolas" panose="020B0609020204030204" pitchFamily="49" charset="0"/>
                <a:cs typeface="Consolas" panose="020B0609020204030204" pitchFamily="49" charset="0"/>
              </a:rPr>
              <a:t>/</a:t>
            </a:r>
            <a:r>
              <a:rPr lang="en-US" sz="1600" b="1" dirty="0" err="1">
                <a:highlight>
                  <a:srgbClr val="C0C0C0"/>
                </a:highlight>
                <a:latin typeface="Consolas" panose="020B0609020204030204" pitchFamily="49" charset="0"/>
                <a:cs typeface="Consolas" panose="020B0609020204030204" pitchFamily="49" charset="0"/>
              </a:rPr>
              <a:t>clemsonciti</a:t>
            </a:r>
            <a:r>
              <a:rPr lang="en-US" sz="1600" b="1" dirty="0">
                <a:highlight>
                  <a:srgbClr val="C0C0C0"/>
                </a:highlight>
                <a:latin typeface="Consolas" panose="020B0609020204030204" pitchFamily="49" charset="0"/>
                <a:cs typeface="Consolas" panose="020B0609020204030204" pitchFamily="49" charset="0"/>
              </a:rPr>
              <a:t>/workshop-python-intro-to-</a:t>
            </a:r>
            <a:r>
              <a:rPr lang="en-US" sz="1600" b="1" dirty="0" err="1">
                <a:highlight>
                  <a:srgbClr val="C0C0C0"/>
                </a:highlight>
                <a:latin typeface="Consolas" panose="020B0609020204030204" pitchFamily="49" charset="0"/>
                <a:cs typeface="Consolas" panose="020B0609020204030204" pitchFamily="49" charset="0"/>
              </a:rPr>
              <a:t>spark.git</a:t>
            </a:r>
            <a:endParaRPr lang="en-US" sz="1600" b="1" dirty="0">
              <a:highlight>
                <a:srgbClr val="C0C0C0"/>
              </a:highlight>
              <a:latin typeface="Consolas" panose="020B0609020204030204" pitchFamily="49" charset="0"/>
              <a:cs typeface="Consolas" panose="020B0609020204030204" pitchFamily="49" charset="0"/>
            </a:endParaRPr>
          </a:p>
          <a:p>
            <a:endParaRPr lang="en-US" sz="1400" dirty="0"/>
          </a:p>
          <a:p>
            <a:pPr marL="152400" indent="0">
              <a:buNone/>
            </a:pPr>
            <a:endParaRPr lang="en-US" sz="1600" dirty="0"/>
          </a:p>
        </p:txBody>
      </p:sp>
      <p:sp>
        <p:nvSpPr>
          <p:cNvPr id="4" name="Slide Number Placeholder 3">
            <a:extLst>
              <a:ext uri="{FF2B5EF4-FFF2-40B4-BE49-F238E27FC236}">
                <a16:creationId xmlns:a16="http://schemas.microsoft.com/office/drawing/2014/main" id="{DF23871B-8DC0-6748-8CCA-09DC604A2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descr="A screenshot of a cell phone&#10;&#10;Description automatically generated">
            <a:extLst>
              <a:ext uri="{FF2B5EF4-FFF2-40B4-BE49-F238E27FC236}">
                <a16:creationId xmlns:a16="http://schemas.microsoft.com/office/drawing/2014/main" id="{E4DADDA6-C6D3-944F-87A7-057E9331A3FA}"/>
              </a:ext>
            </a:extLst>
          </p:cNvPr>
          <p:cNvPicPr>
            <a:picLocks noChangeAspect="1"/>
          </p:cNvPicPr>
          <p:nvPr/>
        </p:nvPicPr>
        <p:blipFill>
          <a:blip r:embed="rId2"/>
          <a:stretch>
            <a:fillRect/>
          </a:stretch>
        </p:blipFill>
        <p:spPr>
          <a:xfrm>
            <a:off x="0" y="2228850"/>
            <a:ext cx="9144000" cy="2521324"/>
          </a:xfrm>
          <a:prstGeom prst="rect">
            <a:avLst/>
          </a:prstGeom>
        </p:spPr>
      </p:pic>
    </p:spTree>
    <p:extLst>
      <p:ext uri="{BB962C8B-B14F-4D97-AF65-F5344CB8AC3E}">
        <p14:creationId xmlns:p14="http://schemas.microsoft.com/office/powerpoint/2010/main" val="29702587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2020</Words>
  <Application>Microsoft Macintosh PowerPoint</Application>
  <PresentationFormat>On-screen Show (16:9)</PresentationFormat>
  <Paragraphs>282</Paragraphs>
  <Slides>55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Consolas</vt:lpstr>
      <vt:lpstr>Simple Light</vt:lpstr>
      <vt:lpstr>Introduction to Big Data Analytics using Python and Apache Spark</vt:lpstr>
      <vt:lpstr>Getting started</vt:lpstr>
      <vt:lpstr>First step</vt:lpstr>
      <vt:lpstr>Second step</vt:lpstr>
      <vt:lpstr>JupyterHub interface</vt:lpstr>
      <vt:lpstr>Launch a notebook server</vt:lpstr>
      <vt:lpstr>Your Jupyter server</vt:lpstr>
      <vt:lpstr>Getting workshop materials (1)</vt:lpstr>
      <vt:lpstr>Getting workshop materials (2)</vt:lpstr>
      <vt:lpstr>Getting workshop materials (3)</vt:lpstr>
      <vt:lpstr>Hadoop Distributed File System</vt:lpstr>
      <vt:lpstr>Overview</vt:lpstr>
      <vt:lpstr>PowerPoint Presentation</vt:lpstr>
      <vt:lpstr>PowerPoint Presentation</vt:lpstr>
      <vt:lpstr>PowerPoint Presentation</vt:lpstr>
      <vt:lpstr>Corresponding Component Names</vt:lpstr>
      <vt:lpstr>Apache Hadoop Project</vt:lpstr>
      <vt:lpstr>Hadoop Distributed File System</vt:lpstr>
      <vt:lpstr>Design Assumption and Goals</vt:lpstr>
      <vt:lpstr>Architecture</vt:lpstr>
      <vt:lpstr>NameNode</vt:lpstr>
      <vt:lpstr>DataNode</vt:lpstr>
      <vt:lpstr>Files and Directories</vt:lpstr>
      <vt:lpstr>Files and Directories</vt:lpstr>
      <vt:lpstr>PowerPoint Presentation</vt:lpstr>
      <vt:lpstr>Data Replication</vt:lpstr>
      <vt:lpstr>PowerPoint Presentation</vt:lpstr>
      <vt:lpstr>Data Replication</vt:lpstr>
      <vt:lpstr>Replica Replacement</vt:lpstr>
      <vt:lpstr>Replica Placement: Hardware Settings</vt:lpstr>
      <vt:lpstr>Placement Policy: Simple and non-optimal  </vt:lpstr>
      <vt:lpstr>Placement Policy: HDFS default policy  </vt:lpstr>
      <vt:lpstr>Placement Policy: HDFS default policy  </vt:lpstr>
      <vt:lpstr>Demo</vt:lpstr>
      <vt:lpstr>Demo</vt:lpstr>
      <vt:lpstr>HDFS Writes</vt:lpstr>
      <vt:lpstr>Staging</vt:lpstr>
      <vt:lpstr>Staging</vt:lpstr>
      <vt:lpstr>Pipelining</vt:lpstr>
      <vt:lpstr>HDFS Reads</vt:lpstr>
      <vt:lpstr>PowerPoint Presentation</vt:lpstr>
      <vt:lpstr>First resource manager/job controller on HDFS</vt:lpstr>
      <vt:lpstr>Execution Process</vt:lpstr>
      <vt:lpstr>PowerPoint Presentation</vt:lpstr>
      <vt:lpstr>Conceptual Design/Differences</vt:lpstr>
      <vt:lpstr>Step 1</vt:lpstr>
      <vt:lpstr>Step 2</vt:lpstr>
      <vt:lpstr>Step 3</vt:lpstr>
      <vt:lpstr>Step 4</vt:lpstr>
      <vt:lpstr>Step 5</vt:lpstr>
      <vt:lpstr>Step 6</vt:lpstr>
      <vt:lpstr>Step 7</vt:lpstr>
      <vt:lpstr>Step 8</vt:lpstr>
      <vt:lpstr>Comparing File System Models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Distributed File System</dc:title>
  <cp:lastModifiedBy>Ngo, Linh B</cp:lastModifiedBy>
  <cp:revision>5</cp:revision>
  <dcterms:modified xsi:type="dcterms:W3CDTF">2020-04-17T01:19:41Z</dcterms:modified>
</cp:coreProperties>
</file>