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Barlow ExtraLight"/>
      <p:regular r:id="rId13"/>
      <p:bold r:id="rId14"/>
      <p:italic r:id="rId15"/>
      <p:boldItalic r:id="rId16"/>
    </p:embeddedFont>
    <p:embeddedFont>
      <p:font typeface="Proxima Nova"/>
      <p:regular r:id="rId17"/>
      <p:bold r:id="rId18"/>
      <p:italic r:id="rId19"/>
      <p:boldItalic r:id="rId20"/>
    </p:embeddedFont>
    <p:embeddedFont>
      <p:font typeface="Hepta Slab Medium"/>
      <p:regular r:id="rId21"/>
      <p:bold r:id="rId22"/>
    </p:embeddedFont>
    <p:embeddedFont>
      <p:font typeface="Barlow Medium"/>
      <p:regular r:id="rId23"/>
      <p:bold r:id="rId24"/>
      <p:italic r:id="rId25"/>
      <p:boldItalic r:id="rId26"/>
    </p:embeddedFont>
    <p:embeddedFont>
      <p:font typeface="Barlow Light"/>
      <p:regular r:id="rId27"/>
      <p:bold r:id="rId28"/>
      <p:italic r:id="rId29"/>
      <p:boldItalic r:id="rId30"/>
    </p:embeddedFont>
    <p:embeddedFont>
      <p:font typeface="Barlow"/>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HeptaSlabMedium-bold.fntdata"/><Relationship Id="rId21" Type="http://schemas.openxmlformats.org/officeDocument/2006/relationships/font" Target="fonts/HeptaSlabMedium-regular.fntdata"/><Relationship Id="rId24" Type="http://schemas.openxmlformats.org/officeDocument/2006/relationships/font" Target="fonts/BarlowMedium-bold.fntdata"/><Relationship Id="rId23" Type="http://schemas.openxmlformats.org/officeDocument/2006/relationships/font" Target="fonts/Barlow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Medium-boldItalic.fntdata"/><Relationship Id="rId25" Type="http://schemas.openxmlformats.org/officeDocument/2006/relationships/font" Target="fonts/BarlowMedium-italic.fntdata"/><Relationship Id="rId28" Type="http://schemas.openxmlformats.org/officeDocument/2006/relationships/font" Target="fonts/BarlowLight-bold.fntdata"/><Relationship Id="rId27" Type="http://schemas.openxmlformats.org/officeDocument/2006/relationships/font" Target="fonts/Barlow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regular.fntdata"/><Relationship Id="rId30" Type="http://schemas.openxmlformats.org/officeDocument/2006/relationships/font" Target="fonts/BarlowLight-boldItalic.fntdata"/><Relationship Id="rId11" Type="http://schemas.openxmlformats.org/officeDocument/2006/relationships/slide" Target="slides/slide6.xml"/><Relationship Id="rId33" Type="http://schemas.openxmlformats.org/officeDocument/2006/relationships/font" Target="fonts/Barlow-italic.fntdata"/><Relationship Id="rId10" Type="http://schemas.openxmlformats.org/officeDocument/2006/relationships/slide" Target="slides/slide5.xml"/><Relationship Id="rId32" Type="http://schemas.openxmlformats.org/officeDocument/2006/relationships/font" Target="fonts/Barlow-bold.fntdata"/><Relationship Id="rId13" Type="http://schemas.openxmlformats.org/officeDocument/2006/relationships/font" Target="fonts/BarlowExtraLight-regular.fntdata"/><Relationship Id="rId12" Type="http://schemas.openxmlformats.org/officeDocument/2006/relationships/slide" Target="slides/slide7.xml"/><Relationship Id="rId34" Type="http://schemas.openxmlformats.org/officeDocument/2006/relationships/font" Target="fonts/Barlow-boldItalic.fntdata"/><Relationship Id="rId15" Type="http://schemas.openxmlformats.org/officeDocument/2006/relationships/font" Target="fonts/BarlowExtraLight-italic.fntdata"/><Relationship Id="rId14" Type="http://schemas.openxmlformats.org/officeDocument/2006/relationships/font" Target="fonts/BarlowExtraLight-bold.fntdata"/><Relationship Id="rId17" Type="http://schemas.openxmlformats.org/officeDocument/2006/relationships/font" Target="fonts/ProximaNova-regular.fntdata"/><Relationship Id="rId16" Type="http://schemas.openxmlformats.org/officeDocument/2006/relationships/font" Target="fonts/BarlowExtraLight-boldItalic.fntdata"/><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ee3c0b4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ee3c0b4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ee3c0b436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ee3c0b436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ee3c0b436_0_2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ee3c0b436_0_2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ee3c0b436_0_2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ee3c0b436_0_2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ee3c0b436_0_2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ee3c0b436_0_2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ee3c0b436_0_2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ee3c0b436_0_2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ee3c0b436_0_2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ee3c0b436_0_2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SECTION_HEADER_1">
    <p:spTree>
      <p:nvGrpSpPr>
        <p:cNvPr id="55" name="Shape 55"/>
        <p:cNvGrpSpPr/>
        <p:nvPr/>
      </p:nvGrpSpPr>
      <p:grpSpPr>
        <a:xfrm>
          <a:off x="0" y="0"/>
          <a:ext cx="0" cy="0"/>
          <a:chOff x="0" y="0"/>
          <a:chExt cx="0" cy="0"/>
        </a:xfrm>
      </p:grpSpPr>
      <p:sp>
        <p:nvSpPr>
          <p:cNvPr id="56" name="Google Shape;56;p13"/>
          <p:cNvSpPr txBox="1"/>
          <p:nvPr>
            <p:ph type="title"/>
          </p:nvPr>
        </p:nvSpPr>
        <p:spPr>
          <a:xfrm>
            <a:off x="632850" y="1124700"/>
            <a:ext cx="7878300" cy="17415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7" name="Google Shape;57;p13"/>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rm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317500" lvl="4" marL="2286000">
              <a:spcBef>
                <a:spcPts val="0"/>
              </a:spcBef>
              <a:spcAft>
                <a:spcPts val="0"/>
              </a:spcAft>
              <a:buSzPts val="14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58" name="Google Shape;58;p13"/>
          <p:cNvSpPr txBox="1"/>
          <p:nvPr>
            <p:ph idx="2" type="subTitle"/>
          </p:nvPr>
        </p:nvSpPr>
        <p:spPr>
          <a:xfrm>
            <a:off x="2857500" y="2902000"/>
            <a:ext cx="3765600" cy="9348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59" name="Google Shape;59;p13"/>
          <p:cNvSpPr txBox="1"/>
          <p:nvPr>
            <p:ph idx="12" type="sldNum"/>
          </p:nvPr>
        </p:nvSpPr>
        <p:spPr>
          <a:xfrm>
            <a:off x="8556784" y="4749851"/>
            <a:ext cx="548700" cy="393600"/>
          </a:xfrm>
          <a:prstGeom prst="rect">
            <a:avLst/>
          </a:prstGeom>
        </p:spPr>
        <p:txBody>
          <a:bodyPr anchorCtr="0" anchor="ctr" bIns="91425" lIns="91425" spcFirstLastPara="1" rIns="91425" wrap="square" tIns="91425">
            <a:norm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p:cSld name="TITLE_AND_BODY_1">
    <p:bg>
      <p:bgPr>
        <a:solidFill>
          <a:schemeClr val="accent4"/>
        </a:solidFill>
      </p:bgPr>
    </p:bg>
    <p:spTree>
      <p:nvGrpSpPr>
        <p:cNvPr id="60" name="Shape 60"/>
        <p:cNvGrpSpPr/>
        <p:nvPr/>
      </p:nvGrpSpPr>
      <p:grpSpPr>
        <a:xfrm>
          <a:off x="0" y="0"/>
          <a:ext cx="0" cy="0"/>
          <a:chOff x="0" y="0"/>
          <a:chExt cx="0" cy="0"/>
        </a:xfrm>
      </p:grpSpPr>
      <p:sp>
        <p:nvSpPr>
          <p:cNvPr id="61" name="Google Shape;61;p14"/>
          <p:cNvSpPr txBox="1"/>
          <p:nvPr>
            <p:ph idx="1" type="subTitle"/>
          </p:nvPr>
        </p:nvSpPr>
        <p:spPr>
          <a:xfrm>
            <a:off x="475075" y="309225"/>
            <a:ext cx="3655200" cy="357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3"/>
              </a:buClr>
              <a:buSzPts val="18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62" name="Google Shape;62;p14"/>
          <p:cNvSpPr txBox="1"/>
          <p:nvPr>
            <p:ph idx="2" type="body"/>
          </p:nvPr>
        </p:nvSpPr>
        <p:spPr>
          <a:xfrm>
            <a:off x="711097" y="980554"/>
            <a:ext cx="926100" cy="474000"/>
          </a:xfrm>
          <a:prstGeom prst="rect">
            <a:avLst/>
          </a:prstGeom>
        </p:spPr>
        <p:txBody>
          <a:bodyPr anchorCtr="0" anchor="t" bIns="91425" lIns="91425" spcFirstLastPara="1" rIns="91425" wrap="square" tIns="91425">
            <a:norm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7500" lvl="2" marL="13716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3pPr>
            <a:lvl4pPr indent="-317500" lvl="3" marL="18288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4pPr>
            <a:lvl5pPr indent="-317500" lvl="4" marL="22860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5pPr>
            <a:lvl6pPr indent="-317500" lvl="5" marL="27432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6pPr>
            <a:lvl7pPr indent="-317500" lvl="6" marL="3200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7pPr>
            <a:lvl8pPr indent="-317500" lvl="7" marL="36576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8pPr>
            <a:lvl9pPr indent="-317500" lvl="8" marL="41148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3" name="Google Shape;63;p14"/>
          <p:cNvSpPr txBox="1"/>
          <p:nvPr>
            <p:ph idx="3" type="subTitle"/>
          </p:nvPr>
        </p:nvSpPr>
        <p:spPr>
          <a:xfrm>
            <a:off x="1699221" y="980279"/>
            <a:ext cx="2362200" cy="474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8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4" name="Google Shape;64;p14"/>
          <p:cNvSpPr txBox="1"/>
          <p:nvPr>
            <p:ph idx="4" type="body"/>
          </p:nvPr>
        </p:nvSpPr>
        <p:spPr>
          <a:xfrm>
            <a:off x="2285797" y="1226054"/>
            <a:ext cx="1775700" cy="1108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317500" lvl="4" marL="22860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5" name="Google Shape;65;p14"/>
          <p:cNvSpPr txBox="1"/>
          <p:nvPr>
            <p:ph idx="5" type="body"/>
          </p:nvPr>
        </p:nvSpPr>
        <p:spPr>
          <a:xfrm>
            <a:off x="711097" y="2222666"/>
            <a:ext cx="926100" cy="474000"/>
          </a:xfrm>
          <a:prstGeom prst="rect">
            <a:avLst/>
          </a:prstGeom>
        </p:spPr>
        <p:txBody>
          <a:bodyPr anchorCtr="0" anchor="t" bIns="91425" lIns="91425" spcFirstLastPara="1" rIns="91425" wrap="square" tIns="91425">
            <a:norm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7500" lvl="2" marL="13716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3pPr>
            <a:lvl4pPr indent="-317500" lvl="3" marL="18288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4pPr>
            <a:lvl5pPr indent="-317500" lvl="4" marL="22860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5pPr>
            <a:lvl6pPr indent="-317500" lvl="5" marL="27432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6pPr>
            <a:lvl7pPr indent="-317500" lvl="6" marL="3200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7pPr>
            <a:lvl8pPr indent="-317500" lvl="7" marL="36576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8pPr>
            <a:lvl9pPr indent="-317500" lvl="8" marL="41148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6" name="Google Shape;66;p14"/>
          <p:cNvSpPr txBox="1"/>
          <p:nvPr>
            <p:ph idx="6" type="subTitle"/>
          </p:nvPr>
        </p:nvSpPr>
        <p:spPr>
          <a:xfrm>
            <a:off x="1699221" y="2222391"/>
            <a:ext cx="2362200" cy="474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8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7" name="Google Shape;67;p14"/>
          <p:cNvSpPr txBox="1"/>
          <p:nvPr>
            <p:ph idx="7" type="body"/>
          </p:nvPr>
        </p:nvSpPr>
        <p:spPr>
          <a:xfrm>
            <a:off x="2285797" y="2468166"/>
            <a:ext cx="1775700" cy="843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317500" lvl="4" marL="22860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8" name="Google Shape;68;p14"/>
          <p:cNvSpPr txBox="1"/>
          <p:nvPr>
            <p:ph idx="8" type="body"/>
          </p:nvPr>
        </p:nvSpPr>
        <p:spPr>
          <a:xfrm>
            <a:off x="711097" y="3219093"/>
            <a:ext cx="926100" cy="474000"/>
          </a:xfrm>
          <a:prstGeom prst="rect">
            <a:avLst/>
          </a:prstGeom>
        </p:spPr>
        <p:txBody>
          <a:bodyPr anchorCtr="0" anchor="t" bIns="91425" lIns="91425" spcFirstLastPara="1" rIns="91425" wrap="square" tIns="91425">
            <a:norm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7500" lvl="2" marL="13716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3pPr>
            <a:lvl4pPr indent="-317500" lvl="3" marL="18288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4pPr>
            <a:lvl5pPr indent="-317500" lvl="4" marL="22860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5pPr>
            <a:lvl6pPr indent="-317500" lvl="5" marL="27432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6pPr>
            <a:lvl7pPr indent="-317500" lvl="6" marL="3200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7pPr>
            <a:lvl8pPr indent="-317500" lvl="7" marL="36576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8pPr>
            <a:lvl9pPr indent="-317500" lvl="8" marL="41148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9" name="Google Shape;69;p14"/>
          <p:cNvSpPr txBox="1"/>
          <p:nvPr>
            <p:ph idx="9" type="subTitle"/>
          </p:nvPr>
        </p:nvSpPr>
        <p:spPr>
          <a:xfrm>
            <a:off x="1699221" y="3218818"/>
            <a:ext cx="2362200" cy="474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8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70" name="Google Shape;70;p14"/>
          <p:cNvSpPr txBox="1"/>
          <p:nvPr>
            <p:ph idx="13" type="body"/>
          </p:nvPr>
        </p:nvSpPr>
        <p:spPr>
          <a:xfrm>
            <a:off x="2285797" y="3464593"/>
            <a:ext cx="1775700" cy="843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317500" lvl="4" marL="22860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71" name="Google Shape;71;p14"/>
          <p:cNvSpPr txBox="1"/>
          <p:nvPr>
            <p:ph idx="14" type="body"/>
          </p:nvPr>
        </p:nvSpPr>
        <p:spPr>
          <a:xfrm>
            <a:off x="4746581" y="980554"/>
            <a:ext cx="926100" cy="474000"/>
          </a:xfrm>
          <a:prstGeom prst="rect">
            <a:avLst/>
          </a:prstGeom>
        </p:spPr>
        <p:txBody>
          <a:bodyPr anchorCtr="0" anchor="t" bIns="91425" lIns="91425" spcFirstLastPara="1" rIns="91425" wrap="square" tIns="91425">
            <a:norm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7500" lvl="2" marL="13716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3pPr>
            <a:lvl4pPr indent="-317500" lvl="3" marL="18288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4pPr>
            <a:lvl5pPr indent="-317500" lvl="4" marL="22860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5pPr>
            <a:lvl6pPr indent="-317500" lvl="5" marL="27432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6pPr>
            <a:lvl7pPr indent="-317500" lvl="6" marL="3200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7pPr>
            <a:lvl8pPr indent="-317500" lvl="7" marL="36576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8pPr>
            <a:lvl9pPr indent="-317500" lvl="8" marL="41148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72" name="Google Shape;72;p14"/>
          <p:cNvSpPr txBox="1"/>
          <p:nvPr>
            <p:ph idx="15" type="subTitle"/>
          </p:nvPr>
        </p:nvSpPr>
        <p:spPr>
          <a:xfrm>
            <a:off x="5734705" y="980279"/>
            <a:ext cx="2362200" cy="474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8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73" name="Google Shape;73;p14"/>
          <p:cNvSpPr txBox="1"/>
          <p:nvPr>
            <p:ph idx="16" type="body"/>
          </p:nvPr>
        </p:nvSpPr>
        <p:spPr>
          <a:xfrm>
            <a:off x="6321281" y="1226054"/>
            <a:ext cx="1775700" cy="1108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317500" lvl="4" marL="22860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74" name="Google Shape;74;p14"/>
          <p:cNvSpPr txBox="1"/>
          <p:nvPr>
            <p:ph idx="17" type="body"/>
          </p:nvPr>
        </p:nvSpPr>
        <p:spPr>
          <a:xfrm>
            <a:off x="4746581" y="2222666"/>
            <a:ext cx="926100" cy="474000"/>
          </a:xfrm>
          <a:prstGeom prst="rect">
            <a:avLst/>
          </a:prstGeom>
        </p:spPr>
        <p:txBody>
          <a:bodyPr anchorCtr="0" anchor="t" bIns="91425" lIns="91425" spcFirstLastPara="1" rIns="91425" wrap="square" tIns="91425">
            <a:norm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7500" lvl="2" marL="13716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3pPr>
            <a:lvl4pPr indent="-317500" lvl="3" marL="18288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4pPr>
            <a:lvl5pPr indent="-317500" lvl="4" marL="22860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5pPr>
            <a:lvl6pPr indent="-317500" lvl="5" marL="27432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6pPr>
            <a:lvl7pPr indent="-317500" lvl="6" marL="3200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7pPr>
            <a:lvl8pPr indent="-317500" lvl="7" marL="36576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8pPr>
            <a:lvl9pPr indent="-317500" lvl="8" marL="41148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75" name="Google Shape;75;p14"/>
          <p:cNvSpPr txBox="1"/>
          <p:nvPr>
            <p:ph idx="18" type="subTitle"/>
          </p:nvPr>
        </p:nvSpPr>
        <p:spPr>
          <a:xfrm>
            <a:off x="5734705" y="2222391"/>
            <a:ext cx="2362200" cy="474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8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76" name="Google Shape;76;p14"/>
          <p:cNvSpPr txBox="1"/>
          <p:nvPr>
            <p:ph idx="19" type="body"/>
          </p:nvPr>
        </p:nvSpPr>
        <p:spPr>
          <a:xfrm>
            <a:off x="6321281" y="2468166"/>
            <a:ext cx="1775700" cy="843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317500" lvl="4" marL="22860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77" name="Google Shape;77;p14"/>
          <p:cNvSpPr txBox="1"/>
          <p:nvPr>
            <p:ph idx="20" type="body"/>
          </p:nvPr>
        </p:nvSpPr>
        <p:spPr>
          <a:xfrm>
            <a:off x="4746581" y="3219093"/>
            <a:ext cx="926100" cy="474000"/>
          </a:xfrm>
          <a:prstGeom prst="rect">
            <a:avLst/>
          </a:prstGeom>
        </p:spPr>
        <p:txBody>
          <a:bodyPr anchorCtr="0" anchor="t" bIns="91425" lIns="91425" spcFirstLastPara="1" rIns="91425" wrap="square" tIns="91425">
            <a:norm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7500" lvl="2" marL="13716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3pPr>
            <a:lvl4pPr indent="-317500" lvl="3" marL="18288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4pPr>
            <a:lvl5pPr indent="-317500" lvl="4" marL="22860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5pPr>
            <a:lvl6pPr indent="-317500" lvl="5" marL="27432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6pPr>
            <a:lvl7pPr indent="-317500" lvl="6" marL="3200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7pPr>
            <a:lvl8pPr indent="-317500" lvl="7" marL="36576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8pPr>
            <a:lvl9pPr indent="-317500" lvl="8" marL="41148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78" name="Google Shape;78;p14"/>
          <p:cNvSpPr txBox="1"/>
          <p:nvPr>
            <p:ph idx="21" type="subTitle"/>
          </p:nvPr>
        </p:nvSpPr>
        <p:spPr>
          <a:xfrm>
            <a:off x="5734705" y="3218818"/>
            <a:ext cx="2362200" cy="474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8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79" name="Google Shape;79;p14"/>
          <p:cNvSpPr txBox="1"/>
          <p:nvPr>
            <p:ph idx="22" type="body"/>
          </p:nvPr>
        </p:nvSpPr>
        <p:spPr>
          <a:xfrm>
            <a:off x="6321281" y="3464593"/>
            <a:ext cx="1775700" cy="843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317500" lvl="4" marL="22860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80" name="Google Shape;80;p14"/>
          <p:cNvSpPr txBox="1"/>
          <p:nvPr>
            <p:ph idx="12" type="sldNum"/>
          </p:nvPr>
        </p:nvSpPr>
        <p:spPr>
          <a:xfrm>
            <a:off x="8490529" y="250829"/>
            <a:ext cx="348900" cy="178200"/>
          </a:xfrm>
          <a:prstGeom prst="rect">
            <a:avLst/>
          </a:prstGeom>
        </p:spPr>
        <p:txBody>
          <a:bodyPr anchorCtr="0" anchor="ctr" bIns="91425" lIns="91425" spcFirstLastPara="1" rIns="91425" wrap="square" tIns="91425">
            <a:normAutofit fontScale="25000" lnSpcReduction="20000"/>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4.jpg"/><Relationship Id="rId5" Type="http://schemas.openxmlformats.org/officeDocument/2006/relationships/image" Target="../media/image1.jpg"/><Relationship Id="rId6" Type="http://schemas.openxmlformats.org/officeDocument/2006/relationships/image" Target="../media/image2.png"/><Relationship Id="rId7" Type="http://schemas.openxmlformats.org/officeDocument/2006/relationships/image" Target="../media/image8.jpg"/><Relationship Id="rId8"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632850" y="1124700"/>
            <a:ext cx="7878300" cy="174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lt1"/>
              </a:buClr>
              <a:buSzPts val="990"/>
              <a:buFont typeface="Arial"/>
              <a:buNone/>
            </a:pPr>
            <a:r>
              <a:rPr lang="en"/>
              <a:t>RAMA Assessment Presentation</a:t>
            </a:r>
            <a:endParaRPr/>
          </a:p>
        </p:txBody>
      </p:sp>
      <p:sp>
        <p:nvSpPr>
          <p:cNvPr id="86" name="Google Shape;86;p15"/>
          <p:cNvSpPr txBox="1"/>
          <p:nvPr>
            <p:ph idx="1" type="body"/>
          </p:nvPr>
        </p:nvSpPr>
        <p:spPr>
          <a:xfrm>
            <a:off x="3749050" y="4236450"/>
            <a:ext cx="1774800" cy="169200"/>
          </a:xfrm>
          <a:prstGeom prst="rect">
            <a:avLst/>
          </a:prstGeom>
        </p:spPr>
        <p:txBody>
          <a:bodyPr anchorCtr="0" anchor="ctr" bIns="0" lIns="0" spcFirstLastPara="1" rIns="0" wrap="square" tIns="0">
            <a:normAutofit fontScale="92500"/>
          </a:bodyPr>
          <a:lstStyle/>
          <a:p>
            <a:pPr indent="0" lvl="0" marL="0" rtl="0" algn="l">
              <a:spcBef>
                <a:spcPts val="0"/>
              </a:spcBef>
              <a:spcAft>
                <a:spcPts val="1200"/>
              </a:spcAft>
              <a:buNone/>
            </a:pPr>
            <a:r>
              <a:rPr lang="en"/>
              <a:t>Rwanda Social </a:t>
            </a:r>
            <a:r>
              <a:rPr lang="en"/>
              <a:t>Security</a:t>
            </a:r>
            <a:r>
              <a:rPr lang="en"/>
              <a:t> Board</a:t>
            </a:r>
            <a:endParaRPr/>
          </a:p>
        </p:txBody>
      </p:sp>
      <p:sp>
        <p:nvSpPr>
          <p:cNvPr id="87" name="Google Shape;87;p15"/>
          <p:cNvSpPr txBox="1"/>
          <p:nvPr>
            <p:ph idx="2" type="subTitle"/>
          </p:nvPr>
        </p:nvSpPr>
        <p:spPr>
          <a:xfrm>
            <a:off x="2857500" y="2902000"/>
            <a:ext cx="3765600" cy="93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Clr>
                <a:schemeClr val="lt1"/>
              </a:buClr>
              <a:buSzPts val="11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1171650" y="227550"/>
            <a:ext cx="6800700" cy="68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Times New Roman"/>
                <a:ea typeface="Times New Roman"/>
                <a:cs typeface="Times New Roman"/>
                <a:sym typeface="Times New Roman"/>
              </a:rPr>
              <a:t>Summary</a:t>
            </a:r>
            <a:endParaRPr b="1" sz="3600">
              <a:solidFill>
                <a:schemeClr val="dk1"/>
              </a:solidFill>
              <a:latin typeface="Times New Roman"/>
              <a:ea typeface="Times New Roman"/>
              <a:cs typeface="Times New Roman"/>
              <a:sym typeface="Times New Roman"/>
            </a:endParaRPr>
          </a:p>
        </p:txBody>
      </p:sp>
      <p:sp>
        <p:nvSpPr>
          <p:cNvPr id="93" name="Google Shape;93;p16"/>
          <p:cNvSpPr txBox="1"/>
          <p:nvPr/>
        </p:nvSpPr>
        <p:spPr>
          <a:xfrm>
            <a:off x="1021400" y="1182950"/>
            <a:ext cx="6951000" cy="3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During the data preparation phase of analyzing the RAMA database, several assumptions were made to ensure the integrity and usability of the data. These assumptions were necessary due to limitations in the data and to facilitate a coherent analysis.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We had to assume that per patient visit, each patient has an ID via the foreign key which allows us to link client’s </a:t>
            </a:r>
            <a:r>
              <a:rPr lang="en">
                <a:latin typeface="Times New Roman"/>
                <a:ea typeface="Times New Roman"/>
                <a:cs typeface="Times New Roman"/>
                <a:sym typeface="Times New Roman"/>
              </a:rPr>
              <a:t>prescriptions. It also helps us identify the location IDs which details the exact province, district, sectors, cell, mand village through their individual ID. This is helpful to redirect clients depending on their stays to the most accurate location. We also used the patient visit table to link to the practitioner's information through their ID, which is essential for evaluating prescribing patterns and performance.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We also worked on the tariffs in the prescription table which helps provide valid pricing information that can be shared to the patients.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We used SQL queries to clean up the data and as a tool to analyze the data. We also used visualization as a tool to summarize findings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nvSpPr>
        <p:spPr>
          <a:xfrm>
            <a:off x="1716000" y="0"/>
            <a:ext cx="5712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latin typeface="Proxima Nova"/>
                <a:ea typeface="Proxima Nova"/>
                <a:cs typeface="Proxima Nova"/>
                <a:sym typeface="Proxima Nova"/>
              </a:rPr>
              <a:t>Visualizations</a:t>
            </a:r>
            <a:endParaRPr b="1" sz="2100">
              <a:solidFill>
                <a:schemeClr val="dk1"/>
              </a:solidFill>
              <a:latin typeface="Proxima Nova"/>
              <a:ea typeface="Proxima Nova"/>
              <a:cs typeface="Proxima Nova"/>
              <a:sym typeface="Proxima Nova"/>
            </a:endParaRPr>
          </a:p>
        </p:txBody>
      </p:sp>
      <p:pic>
        <p:nvPicPr>
          <p:cNvPr id="99" name="Google Shape;99;p17"/>
          <p:cNvPicPr preferRelativeResize="0"/>
          <p:nvPr/>
        </p:nvPicPr>
        <p:blipFill rotWithShape="1">
          <a:blip r:embed="rId3">
            <a:alphaModFix/>
          </a:blip>
          <a:srcRect b="0" l="0" r="-22070" t="0"/>
          <a:stretch/>
        </p:blipFill>
        <p:spPr>
          <a:xfrm>
            <a:off x="217125" y="892800"/>
            <a:ext cx="2430750" cy="2157850"/>
          </a:xfrm>
          <a:prstGeom prst="rect">
            <a:avLst/>
          </a:prstGeom>
          <a:noFill/>
          <a:ln>
            <a:noFill/>
          </a:ln>
        </p:spPr>
      </p:pic>
      <p:sp>
        <p:nvSpPr>
          <p:cNvPr id="100" name="Google Shape;100;p17"/>
          <p:cNvSpPr txBox="1"/>
          <p:nvPr/>
        </p:nvSpPr>
        <p:spPr>
          <a:xfrm>
            <a:off x="0" y="507900"/>
            <a:ext cx="2865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Facility Coverage vs. Membership</a:t>
            </a:r>
            <a:endParaRPr b="1" sz="1300">
              <a:latin typeface="Times New Roman"/>
              <a:ea typeface="Times New Roman"/>
              <a:cs typeface="Times New Roman"/>
              <a:sym typeface="Times New Roman"/>
            </a:endParaRPr>
          </a:p>
        </p:txBody>
      </p:sp>
      <p:pic>
        <p:nvPicPr>
          <p:cNvPr id="101" name="Google Shape;101;p17"/>
          <p:cNvPicPr preferRelativeResize="0"/>
          <p:nvPr/>
        </p:nvPicPr>
        <p:blipFill>
          <a:blip r:embed="rId4">
            <a:alphaModFix/>
          </a:blip>
          <a:stretch>
            <a:fillRect/>
          </a:stretch>
        </p:blipFill>
        <p:spPr>
          <a:xfrm>
            <a:off x="3710900" y="892800"/>
            <a:ext cx="2228450" cy="2157850"/>
          </a:xfrm>
          <a:prstGeom prst="rect">
            <a:avLst/>
          </a:prstGeom>
          <a:noFill/>
          <a:ln>
            <a:noFill/>
          </a:ln>
        </p:spPr>
      </p:pic>
      <p:sp>
        <p:nvSpPr>
          <p:cNvPr id="102" name="Google Shape;102;p17"/>
          <p:cNvSpPr txBox="1"/>
          <p:nvPr/>
        </p:nvSpPr>
        <p:spPr>
          <a:xfrm>
            <a:off x="3481275" y="515700"/>
            <a:ext cx="268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Membership distribution in Kigali</a:t>
            </a:r>
            <a:endParaRPr b="1" sz="700">
              <a:solidFill>
                <a:schemeClr val="dk1"/>
              </a:solidFill>
              <a:latin typeface="Times New Roman"/>
              <a:ea typeface="Times New Roman"/>
              <a:cs typeface="Times New Roman"/>
              <a:sym typeface="Times New Roman"/>
            </a:endParaRPr>
          </a:p>
        </p:txBody>
      </p:sp>
      <p:pic>
        <p:nvPicPr>
          <p:cNvPr id="103" name="Google Shape;103;p17"/>
          <p:cNvPicPr preferRelativeResize="0"/>
          <p:nvPr/>
        </p:nvPicPr>
        <p:blipFill rotWithShape="1">
          <a:blip r:embed="rId5">
            <a:alphaModFix/>
          </a:blip>
          <a:srcRect b="0" l="0" r="11839" t="0"/>
          <a:stretch/>
        </p:blipFill>
        <p:spPr>
          <a:xfrm>
            <a:off x="6826175" y="892800"/>
            <a:ext cx="1964625" cy="2157849"/>
          </a:xfrm>
          <a:prstGeom prst="rect">
            <a:avLst/>
          </a:prstGeom>
          <a:noFill/>
          <a:ln>
            <a:noFill/>
          </a:ln>
        </p:spPr>
      </p:pic>
      <p:sp>
        <p:nvSpPr>
          <p:cNvPr id="104" name="Google Shape;104;p17"/>
          <p:cNvSpPr txBox="1"/>
          <p:nvPr/>
        </p:nvSpPr>
        <p:spPr>
          <a:xfrm>
            <a:off x="6785250" y="507900"/>
            <a:ext cx="229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Patients visits by Region</a:t>
            </a:r>
            <a:endParaRPr b="1" sz="1300">
              <a:solidFill>
                <a:schemeClr val="dk1"/>
              </a:solidFill>
              <a:latin typeface="Times New Roman"/>
              <a:ea typeface="Times New Roman"/>
              <a:cs typeface="Times New Roman"/>
              <a:sym typeface="Times New Roman"/>
            </a:endParaRPr>
          </a:p>
        </p:txBody>
      </p:sp>
      <p:pic>
        <p:nvPicPr>
          <p:cNvPr id="105" name="Google Shape;105;p17"/>
          <p:cNvPicPr preferRelativeResize="0"/>
          <p:nvPr/>
        </p:nvPicPr>
        <p:blipFill>
          <a:blip r:embed="rId6">
            <a:alphaModFix/>
          </a:blip>
          <a:stretch>
            <a:fillRect/>
          </a:stretch>
        </p:blipFill>
        <p:spPr>
          <a:xfrm>
            <a:off x="122800" y="3312750"/>
            <a:ext cx="2742200" cy="1652525"/>
          </a:xfrm>
          <a:prstGeom prst="rect">
            <a:avLst/>
          </a:prstGeom>
          <a:noFill/>
          <a:ln>
            <a:noFill/>
          </a:ln>
        </p:spPr>
      </p:pic>
      <p:sp>
        <p:nvSpPr>
          <p:cNvPr id="106" name="Google Shape;106;p17"/>
          <p:cNvSpPr txBox="1"/>
          <p:nvPr/>
        </p:nvSpPr>
        <p:spPr>
          <a:xfrm>
            <a:off x="-85300" y="2982425"/>
            <a:ext cx="3158400" cy="828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200">
                <a:latin typeface="Times New Roman"/>
                <a:ea typeface="Times New Roman"/>
                <a:cs typeface="Times New Roman"/>
                <a:sym typeface="Times New Roman"/>
              </a:rPr>
              <a:t>Top 10 Costliest Prescriptions</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accent3"/>
              </a:solidFill>
              <a:latin typeface="Proxima Nova"/>
              <a:ea typeface="Proxima Nova"/>
              <a:cs typeface="Proxima Nova"/>
              <a:sym typeface="Proxima Nova"/>
            </a:endParaRPr>
          </a:p>
        </p:txBody>
      </p:sp>
      <p:pic>
        <p:nvPicPr>
          <p:cNvPr id="107" name="Google Shape;107;p17"/>
          <p:cNvPicPr preferRelativeResize="0"/>
          <p:nvPr/>
        </p:nvPicPr>
        <p:blipFill>
          <a:blip r:embed="rId7">
            <a:alphaModFix/>
          </a:blip>
          <a:stretch>
            <a:fillRect/>
          </a:stretch>
        </p:blipFill>
        <p:spPr>
          <a:xfrm>
            <a:off x="3276625" y="3312750"/>
            <a:ext cx="2687701" cy="1652524"/>
          </a:xfrm>
          <a:prstGeom prst="rect">
            <a:avLst/>
          </a:prstGeom>
          <a:noFill/>
          <a:ln>
            <a:noFill/>
          </a:ln>
        </p:spPr>
      </p:pic>
      <p:pic>
        <p:nvPicPr>
          <p:cNvPr id="108" name="Google Shape;108;p17"/>
          <p:cNvPicPr preferRelativeResize="0"/>
          <p:nvPr/>
        </p:nvPicPr>
        <p:blipFill>
          <a:blip r:embed="rId8">
            <a:alphaModFix/>
          </a:blip>
          <a:stretch>
            <a:fillRect/>
          </a:stretch>
        </p:blipFill>
        <p:spPr>
          <a:xfrm>
            <a:off x="6375951" y="3312750"/>
            <a:ext cx="2593575" cy="1652524"/>
          </a:xfrm>
          <a:prstGeom prst="rect">
            <a:avLst/>
          </a:prstGeom>
          <a:noFill/>
          <a:ln>
            <a:noFill/>
          </a:ln>
        </p:spPr>
      </p:pic>
      <p:sp>
        <p:nvSpPr>
          <p:cNvPr id="109" name="Google Shape;109;p17"/>
          <p:cNvSpPr txBox="1"/>
          <p:nvPr/>
        </p:nvSpPr>
        <p:spPr>
          <a:xfrm>
            <a:off x="3638113" y="2982425"/>
            <a:ext cx="196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Prescription Cost Trends</a:t>
            </a:r>
            <a:endParaRPr b="1" sz="1200">
              <a:latin typeface="Times New Roman"/>
              <a:ea typeface="Times New Roman"/>
              <a:cs typeface="Times New Roman"/>
              <a:sym typeface="Times New Roman"/>
            </a:endParaRPr>
          </a:p>
        </p:txBody>
      </p:sp>
      <p:sp>
        <p:nvSpPr>
          <p:cNvPr id="110" name="Google Shape;110;p17"/>
          <p:cNvSpPr txBox="1"/>
          <p:nvPr/>
        </p:nvSpPr>
        <p:spPr>
          <a:xfrm>
            <a:off x="6664788" y="2974625"/>
            <a:ext cx="266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Tariff</a:t>
            </a:r>
            <a:r>
              <a:rPr b="1" lang="en" sz="1300">
                <a:solidFill>
                  <a:schemeClr val="dk1"/>
                </a:solidFill>
                <a:latin typeface="Times New Roman"/>
                <a:ea typeface="Times New Roman"/>
                <a:cs typeface="Times New Roman"/>
                <a:sym typeface="Times New Roman"/>
              </a:rPr>
              <a:t> vs Claim Amounts</a:t>
            </a:r>
            <a:endParaRPr b="1" sz="13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nvSpPr>
        <p:spPr>
          <a:xfrm>
            <a:off x="183162" y="1106975"/>
            <a:ext cx="3069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b="1" lang="en" sz="1200">
                <a:latin typeface="Times New Roman"/>
                <a:ea typeface="Times New Roman"/>
                <a:cs typeface="Times New Roman"/>
                <a:sym typeface="Times New Roman"/>
              </a:rPr>
              <a:t>Prescription Cost by Practitioner Type</a:t>
            </a:r>
            <a:endParaRPr sz="1200">
              <a:latin typeface="Times New Roman"/>
              <a:ea typeface="Times New Roman"/>
              <a:cs typeface="Times New Roman"/>
              <a:sym typeface="Times New Roman"/>
            </a:endParaRPr>
          </a:p>
        </p:txBody>
      </p:sp>
      <p:pic>
        <p:nvPicPr>
          <p:cNvPr id="116" name="Google Shape;116;p18"/>
          <p:cNvPicPr preferRelativeResize="0"/>
          <p:nvPr/>
        </p:nvPicPr>
        <p:blipFill>
          <a:blip r:embed="rId3">
            <a:alphaModFix/>
          </a:blip>
          <a:stretch>
            <a:fillRect/>
          </a:stretch>
        </p:blipFill>
        <p:spPr>
          <a:xfrm>
            <a:off x="183175" y="1476267"/>
            <a:ext cx="3069600" cy="2873121"/>
          </a:xfrm>
          <a:prstGeom prst="rect">
            <a:avLst/>
          </a:prstGeom>
          <a:noFill/>
          <a:ln>
            <a:noFill/>
          </a:ln>
        </p:spPr>
      </p:pic>
      <p:sp>
        <p:nvSpPr>
          <p:cNvPr id="117" name="Google Shape;117;p18"/>
          <p:cNvSpPr txBox="1"/>
          <p:nvPr/>
        </p:nvSpPr>
        <p:spPr>
          <a:xfrm>
            <a:off x="3487038" y="1106975"/>
            <a:ext cx="3069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b="1" lang="en" sz="1200">
                <a:latin typeface="Times New Roman"/>
                <a:ea typeface="Times New Roman"/>
                <a:cs typeface="Times New Roman"/>
                <a:sym typeface="Times New Roman"/>
              </a:rPr>
              <a:t>Prescription Cost by Practitioner Type</a:t>
            </a:r>
            <a:endParaRPr sz="1200">
              <a:latin typeface="Times New Roman"/>
              <a:ea typeface="Times New Roman"/>
              <a:cs typeface="Times New Roman"/>
              <a:sym typeface="Times New Roman"/>
            </a:endParaRPr>
          </a:p>
        </p:txBody>
      </p:sp>
      <p:pic>
        <p:nvPicPr>
          <p:cNvPr id="118" name="Google Shape;118;p18"/>
          <p:cNvPicPr preferRelativeResize="0"/>
          <p:nvPr/>
        </p:nvPicPr>
        <p:blipFill>
          <a:blip r:embed="rId4">
            <a:alphaModFix/>
          </a:blip>
          <a:stretch>
            <a:fillRect/>
          </a:stretch>
        </p:blipFill>
        <p:spPr>
          <a:xfrm>
            <a:off x="3432475" y="1476275"/>
            <a:ext cx="2684250" cy="2873124"/>
          </a:xfrm>
          <a:prstGeom prst="rect">
            <a:avLst/>
          </a:prstGeom>
          <a:noFill/>
          <a:ln>
            <a:noFill/>
          </a:ln>
        </p:spPr>
      </p:pic>
      <p:sp>
        <p:nvSpPr>
          <p:cNvPr id="119" name="Google Shape;119;p18"/>
          <p:cNvSpPr txBox="1"/>
          <p:nvPr/>
        </p:nvSpPr>
        <p:spPr>
          <a:xfrm>
            <a:off x="6473788" y="1106975"/>
            <a:ext cx="3069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b="1" lang="en" sz="1200">
                <a:latin typeface="Times New Roman"/>
                <a:ea typeface="Times New Roman"/>
                <a:cs typeface="Times New Roman"/>
                <a:sym typeface="Times New Roman"/>
              </a:rPr>
              <a:t>Generic vs Brand Medication Use</a:t>
            </a:r>
            <a:endParaRPr sz="1200">
              <a:latin typeface="Times New Roman"/>
              <a:ea typeface="Times New Roman"/>
              <a:cs typeface="Times New Roman"/>
              <a:sym typeface="Times New Roman"/>
            </a:endParaRPr>
          </a:p>
        </p:txBody>
      </p:sp>
      <p:pic>
        <p:nvPicPr>
          <p:cNvPr id="120" name="Google Shape;120;p18"/>
          <p:cNvPicPr preferRelativeResize="0"/>
          <p:nvPr/>
        </p:nvPicPr>
        <p:blipFill>
          <a:blip r:embed="rId5">
            <a:alphaModFix/>
          </a:blip>
          <a:stretch>
            <a:fillRect/>
          </a:stretch>
        </p:blipFill>
        <p:spPr>
          <a:xfrm>
            <a:off x="6296425" y="1476263"/>
            <a:ext cx="2722475" cy="2873125"/>
          </a:xfrm>
          <a:prstGeom prst="rect">
            <a:avLst/>
          </a:prstGeom>
          <a:noFill/>
          <a:ln>
            <a:noFill/>
          </a:ln>
        </p:spPr>
      </p:pic>
      <p:sp>
        <p:nvSpPr>
          <p:cNvPr id="121" name="Google Shape;121;p18"/>
          <p:cNvSpPr txBox="1"/>
          <p:nvPr/>
        </p:nvSpPr>
        <p:spPr>
          <a:xfrm>
            <a:off x="2205100" y="309900"/>
            <a:ext cx="5139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latin typeface="Times New Roman"/>
                <a:ea typeface="Times New Roman"/>
                <a:cs typeface="Times New Roman"/>
                <a:sym typeface="Times New Roman"/>
              </a:rPr>
              <a:t>Visualizations</a:t>
            </a:r>
            <a:endParaRPr b="1" sz="2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nvSpPr>
        <p:spPr>
          <a:xfrm>
            <a:off x="1942525" y="108625"/>
            <a:ext cx="5674200" cy="57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Times New Roman"/>
                <a:ea typeface="Times New Roman"/>
                <a:cs typeface="Times New Roman"/>
                <a:sym typeface="Times New Roman"/>
              </a:rPr>
              <a:t>Findings</a:t>
            </a:r>
            <a:endParaRPr b="1" sz="3000">
              <a:solidFill>
                <a:schemeClr val="dk1"/>
              </a:solidFill>
              <a:latin typeface="Times New Roman"/>
              <a:ea typeface="Times New Roman"/>
              <a:cs typeface="Times New Roman"/>
              <a:sym typeface="Times New Roman"/>
            </a:endParaRPr>
          </a:p>
        </p:txBody>
      </p:sp>
      <p:sp>
        <p:nvSpPr>
          <p:cNvPr id="127" name="Google Shape;127;p19"/>
          <p:cNvSpPr txBox="1"/>
          <p:nvPr/>
        </p:nvSpPr>
        <p:spPr>
          <a:xfrm>
            <a:off x="1104325" y="1039500"/>
            <a:ext cx="71055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Using SQL queries, we were able to calculate the number of facilities per province and patient visits per province. We then used python code to combine the data and calculate member to member facility ration. We used both SQL queries and  python code to create visualization to help </a:t>
            </a:r>
            <a:r>
              <a:rPr lang="en" sz="1700">
                <a:solidFill>
                  <a:schemeClr val="dk1"/>
                </a:solidFill>
                <a:latin typeface="Times New Roman"/>
                <a:ea typeface="Times New Roman"/>
                <a:cs typeface="Times New Roman"/>
                <a:sym typeface="Times New Roman"/>
              </a:rPr>
              <a:t>identify</a:t>
            </a:r>
            <a:r>
              <a:rPr lang="en" sz="1700">
                <a:solidFill>
                  <a:schemeClr val="dk1"/>
                </a:solidFill>
                <a:latin typeface="Times New Roman"/>
                <a:ea typeface="Times New Roman"/>
                <a:cs typeface="Times New Roman"/>
                <a:sym typeface="Times New Roman"/>
              </a:rPr>
              <a:t> provinces with the most visits.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We found that there was a gap based on some facilities in the provinces which indicate that there might be underutilized </a:t>
            </a:r>
            <a:r>
              <a:rPr lang="en" sz="1700">
                <a:solidFill>
                  <a:schemeClr val="dk1"/>
                </a:solidFill>
                <a:latin typeface="Times New Roman"/>
                <a:ea typeface="Times New Roman"/>
                <a:cs typeface="Times New Roman"/>
                <a:sym typeface="Times New Roman"/>
              </a:rPr>
              <a:t>healthcare</a:t>
            </a:r>
            <a:r>
              <a:rPr lang="en" sz="1700">
                <a:solidFill>
                  <a:schemeClr val="dk1"/>
                </a:solidFill>
                <a:latin typeface="Times New Roman"/>
                <a:ea typeface="Times New Roman"/>
                <a:cs typeface="Times New Roman"/>
                <a:sym typeface="Times New Roman"/>
              </a:rPr>
              <a:t> services based on low visits.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We also found that there is a trend of specific prescriptions having a higher cost during certain month due to increased demand.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One of the main findings </a:t>
            </a:r>
            <a:r>
              <a:rPr lang="en" sz="1700">
                <a:solidFill>
                  <a:schemeClr val="dk1"/>
                </a:solidFill>
                <a:latin typeface="Times New Roman"/>
                <a:ea typeface="Times New Roman"/>
                <a:cs typeface="Times New Roman"/>
                <a:sym typeface="Times New Roman"/>
              </a:rPr>
              <a:t>identified</a:t>
            </a:r>
            <a:r>
              <a:rPr lang="en" sz="1700">
                <a:solidFill>
                  <a:schemeClr val="dk1"/>
                </a:solidFill>
                <a:latin typeface="Times New Roman"/>
                <a:ea typeface="Times New Roman"/>
                <a:cs typeface="Times New Roman"/>
                <a:sym typeface="Times New Roman"/>
              </a:rPr>
              <a:t> is the </a:t>
            </a:r>
            <a:r>
              <a:rPr lang="en" sz="1700">
                <a:solidFill>
                  <a:schemeClr val="dk1"/>
                </a:solidFill>
                <a:latin typeface="Times New Roman"/>
                <a:ea typeface="Times New Roman"/>
                <a:cs typeface="Times New Roman"/>
                <a:sym typeface="Times New Roman"/>
              </a:rPr>
              <a:t>high</a:t>
            </a:r>
            <a:r>
              <a:rPr lang="en" sz="1700">
                <a:solidFill>
                  <a:schemeClr val="dk1"/>
                </a:solidFill>
                <a:latin typeface="Times New Roman"/>
                <a:ea typeface="Times New Roman"/>
                <a:cs typeface="Times New Roman"/>
                <a:sym typeface="Times New Roman"/>
              </a:rPr>
              <a:t> level of visits that we see in Kigali City which reflect with the high count of membership of patients living in Kigali City.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nvSpPr>
        <p:spPr>
          <a:xfrm>
            <a:off x="1329100" y="185325"/>
            <a:ext cx="7016100" cy="5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Times New Roman"/>
                <a:ea typeface="Times New Roman"/>
                <a:cs typeface="Times New Roman"/>
                <a:sym typeface="Times New Roman"/>
              </a:rPr>
              <a:t> Recommendation</a:t>
            </a:r>
            <a:endParaRPr b="1" sz="2800">
              <a:solidFill>
                <a:schemeClr val="dk1"/>
              </a:solidFill>
              <a:latin typeface="Times New Roman"/>
              <a:ea typeface="Times New Roman"/>
              <a:cs typeface="Times New Roman"/>
              <a:sym typeface="Times New Roman"/>
            </a:endParaRPr>
          </a:p>
        </p:txBody>
      </p:sp>
      <p:sp>
        <p:nvSpPr>
          <p:cNvPr id="133" name="Google Shape;133;p20"/>
          <p:cNvSpPr txBox="1"/>
          <p:nvPr/>
        </p:nvSpPr>
        <p:spPr>
          <a:xfrm>
            <a:off x="1175750" y="1067125"/>
            <a:ext cx="7341900" cy="3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134" name="Google Shape;134;p20"/>
          <p:cNvSpPr txBox="1"/>
          <p:nvPr/>
        </p:nvSpPr>
        <p:spPr>
          <a:xfrm>
            <a:off x="678450" y="1067125"/>
            <a:ext cx="77871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Based on the findings, one of the recommendations would be to expand facilities in provinces with the highest ratio of visits to improve access and possibly decrease wait time. This can be done through different options. One option can be through partnerships with private clinics underserved areas for more availability. Another option would be deploying mobile health units to provide service to people who are not able to get to those facilities due to health issues.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Another </a:t>
            </a:r>
            <a:r>
              <a:rPr lang="en" sz="1800">
                <a:solidFill>
                  <a:schemeClr val="dk1"/>
                </a:solidFill>
                <a:latin typeface="Times New Roman"/>
                <a:ea typeface="Times New Roman"/>
                <a:cs typeface="Times New Roman"/>
                <a:sym typeface="Times New Roman"/>
              </a:rPr>
              <a:t>recommendation</a:t>
            </a:r>
            <a:r>
              <a:rPr lang="en" sz="1800">
                <a:solidFill>
                  <a:schemeClr val="dk1"/>
                </a:solidFill>
                <a:latin typeface="Times New Roman"/>
                <a:ea typeface="Times New Roman"/>
                <a:cs typeface="Times New Roman"/>
                <a:sym typeface="Times New Roman"/>
              </a:rPr>
              <a:t> can pertain to costs. By identifying the most </a:t>
            </a:r>
            <a:r>
              <a:rPr lang="en" sz="1800">
                <a:solidFill>
                  <a:schemeClr val="dk1"/>
                </a:solidFill>
                <a:latin typeface="Times New Roman"/>
                <a:ea typeface="Times New Roman"/>
                <a:cs typeface="Times New Roman"/>
                <a:sym typeface="Times New Roman"/>
              </a:rPr>
              <a:t>expensive</a:t>
            </a:r>
            <a:r>
              <a:rPr lang="en" sz="1800">
                <a:solidFill>
                  <a:schemeClr val="dk1"/>
                </a:solidFill>
                <a:latin typeface="Times New Roman"/>
                <a:ea typeface="Times New Roman"/>
                <a:cs typeface="Times New Roman"/>
                <a:sym typeface="Times New Roman"/>
              </a:rPr>
              <a:t> prescription and how that cost increases over time, we would recommend that quantity of orders is increased in the month with a lower price and demand, to avoid the time frame where the cost are super high.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1482475" y="1527200"/>
            <a:ext cx="7035300" cy="16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latin typeface="Proxima Nova"/>
                <a:ea typeface="Proxima Nova"/>
                <a:cs typeface="Proxima Nova"/>
                <a:sym typeface="Proxima Nova"/>
              </a:rPr>
              <a:t>END</a:t>
            </a:r>
            <a:endParaRPr b="1" sz="60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